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9" r:id="rId1"/>
  </p:sldMasterIdLst>
  <p:notesMasterIdLst>
    <p:notesMasterId r:id="rId33"/>
  </p:notesMasterIdLst>
  <p:sldIdLst>
    <p:sldId id="256" r:id="rId2"/>
    <p:sldId id="330" r:id="rId3"/>
    <p:sldId id="340" r:id="rId4"/>
    <p:sldId id="341" r:id="rId5"/>
    <p:sldId id="257" r:id="rId6"/>
    <p:sldId id="258" r:id="rId7"/>
    <p:sldId id="342" r:id="rId8"/>
    <p:sldId id="344" r:id="rId9"/>
    <p:sldId id="336" r:id="rId10"/>
    <p:sldId id="337" r:id="rId11"/>
    <p:sldId id="343" r:id="rId12"/>
    <p:sldId id="353" r:id="rId13"/>
    <p:sldId id="354" r:id="rId14"/>
    <p:sldId id="345" r:id="rId15"/>
    <p:sldId id="347" r:id="rId16"/>
    <p:sldId id="352" r:id="rId17"/>
    <p:sldId id="348" r:id="rId18"/>
    <p:sldId id="334" r:id="rId19"/>
    <p:sldId id="349" r:id="rId20"/>
    <p:sldId id="350" r:id="rId21"/>
    <p:sldId id="351" r:id="rId22"/>
    <p:sldId id="264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</p:sldIdLst>
  <p:sldSz cx="13439775" cy="7559675"/>
  <p:notesSz cx="6797675" cy="992822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75">
          <p15:clr>
            <a:srgbClr val="A4A3A4"/>
          </p15:clr>
        </p15:guide>
        <p15:guide id="2" pos="19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54" d="100"/>
          <a:sy n="54" d="100"/>
        </p:scale>
        <p:origin x="108" y="22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675"/>
        <p:guide pos="19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4" tIns="41762" rIns="83524" bIns="41762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4" tIns="41762" rIns="83524" bIns="41762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4" tIns="41762" rIns="83524" bIns="41762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4" tIns="41762" rIns="83524" bIns="41762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0"/>
            <a:ext cx="6797675" cy="992822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4" tIns="41762" rIns="83524" bIns="41762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5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5250" y="755650"/>
            <a:ext cx="6597650" cy="371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5127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0838" cy="44592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0" y="0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4" tIns="41762" rIns="83524" bIns="41762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8" name="Text Box 9"/>
          <p:cNvSpPr txBox="1">
            <a:spLocks noChangeArrowheads="1"/>
          </p:cNvSpPr>
          <p:nvPr/>
        </p:nvSpPr>
        <p:spPr bwMode="auto">
          <a:xfrm>
            <a:off x="3846513" y="0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4" tIns="41762" rIns="83524" bIns="41762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9" name="Text Box 10"/>
          <p:cNvSpPr txBox="1">
            <a:spLocks noChangeArrowheads="1"/>
          </p:cNvSpPr>
          <p:nvPr/>
        </p:nvSpPr>
        <p:spPr bwMode="auto">
          <a:xfrm>
            <a:off x="0" y="9429750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4" tIns="41762" rIns="83524" bIns="41762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3846513" y="9429750"/>
            <a:ext cx="2943225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SzPct val="100000"/>
              <a:tabLst>
                <a:tab pos="660400" algn="l"/>
                <a:tab pos="1322388" algn="l"/>
                <a:tab pos="1982788" algn="l"/>
                <a:tab pos="2644775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fld id="{BB92392D-FCCD-4182-AC64-9AF5B2E8A1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37573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737C943-39E2-4989-9CC9-E4FDB6A813D3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z="1300"/>
          </a:p>
        </p:txBody>
      </p:sp>
      <p:sp>
        <p:nvSpPr>
          <p:cNvPr id="4099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5ABCE35F-025D-4E04-9F2F-DCDCB0D0CE56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D598524-6094-4679-B14D-D2F6C3CC0782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4101" name="Text Box 3"/>
          <p:cNvSpPr txBox="1">
            <a:spLocks noChangeArrowheads="1"/>
          </p:cNvSpPr>
          <p:nvPr/>
        </p:nvSpPr>
        <p:spPr bwMode="auto">
          <a:xfrm>
            <a:off x="3846513" y="9431338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29D9BA52-A61A-4C11-8E19-A64E21029492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z="1300"/>
          </a:p>
        </p:txBody>
      </p:sp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6901DB4-5107-4DB1-A01C-EFF2B7BFB7F9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z="1300"/>
          </a:p>
        </p:txBody>
      </p:sp>
      <p:sp>
        <p:nvSpPr>
          <p:cNvPr id="4103" name="Text Box 5"/>
          <p:cNvSpPr txBox="1">
            <a:spLocks noChangeArrowheads="1"/>
          </p:cNvSpPr>
          <p:nvPr/>
        </p:nvSpPr>
        <p:spPr bwMode="auto">
          <a:xfrm>
            <a:off x="3846513" y="9431338"/>
            <a:ext cx="294798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E0109B5D-712D-4F77-AECD-77FB3894620B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z="1300"/>
          </a:p>
        </p:txBody>
      </p:sp>
      <p:sp>
        <p:nvSpPr>
          <p:cNvPr id="4104" name="Text Box 6"/>
          <p:cNvSpPr txBox="1">
            <a:spLocks noChangeArrowheads="1"/>
          </p:cNvSpPr>
          <p:nvPr/>
        </p:nvSpPr>
        <p:spPr bwMode="auto">
          <a:xfrm>
            <a:off x="3846513" y="9431338"/>
            <a:ext cx="294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65C3BC55-EE8B-4A7D-8F2D-33CD998506CE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z="1300"/>
          </a:p>
        </p:txBody>
      </p:sp>
      <p:sp>
        <p:nvSpPr>
          <p:cNvPr id="4105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5650"/>
            <a:ext cx="6615112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1388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102EFDA-FC85-41AF-9CDB-6D0F82A75B03}" type="slidenum">
              <a:rPr lang="ru-RU" altLang="ru-RU" sz="1400"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24579" name="Text Box 1"/>
          <p:cNvSpPr txBox="1"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8F9E5A01-CA16-4DFA-A572-231C5ED29FB9}" type="slidenum">
              <a:rPr lang="ru-RU" altLang="ru-RU" sz="1400"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24580" name="AutoShape 2"/>
          <p:cNvSpPr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EC90FB75-E3E5-4CAA-8566-C3BFD76D8E6A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581" name="AutoShape 3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74C3E9D9-3D70-4F69-80AA-05B2FDEE0F01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582" name="AutoShape 4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A75FAE29-5D76-46F4-B137-883E6EA1C159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583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05138" y="728663"/>
            <a:ext cx="4681537" cy="26336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68388" y="3609975"/>
            <a:ext cx="8555037" cy="2919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436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67CECC0-2173-40B7-88BF-081F919D2D4F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ru-RU" altLang="ru-RU" sz="1300"/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3846513" y="9431338"/>
            <a:ext cx="2919412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76B61615-E05E-44EF-B914-808DDEE864B8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ru-RU" altLang="ru-RU" sz="1300"/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3846513" y="9431338"/>
            <a:ext cx="2924175" cy="4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791CEED1-410B-4C77-981B-16883A25D170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ru-RU" altLang="ru-RU" sz="1300"/>
          </a:p>
        </p:txBody>
      </p:sp>
      <p:sp>
        <p:nvSpPr>
          <p:cNvPr id="2662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30" name="Rectangle 4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679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6330903-C8BD-46B6-8755-2483E751D1E1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ru-RU" altLang="ru-RU" sz="1300"/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EE7FE936-4F2A-4A4F-A7A4-E56DA78F9D38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28676" name="Text Box 2"/>
          <p:cNvSpPr txBox="1">
            <a:spLocks noChangeArrowheads="1"/>
          </p:cNvSpPr>
          <p:nvPr/>
        </p:nvSpPr>
        <p:spPr bwMode="auto">
          <a:xfrm>
            <a:off x="3846513" y="9431338"/>
            <a:ext cx="2922587" cy="4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1251FC3-856B-4BD2-AA46-74F127609594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ru-RU" altLang="ru-RU" sz="1300"/>
          </a:p>
        </p:txBody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3846513" y="9431338"/>
            <a:ext cx="294798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5316BE6C-BDE0-4C1A-9DD6-9D113EE2F345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ru-RU" altLang="ru-RU" sz="1300"/>
          </a:p>
        </p:txBody>
      </p:sp>
      <p:sp>
        <p:nvSpPr>
          <p:cNvPr id="28678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55650"/>
            <a:ext cx="6610350" cy="3719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79450" y="4675188"/>
            <a:ext cx="5438775" cy="4549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558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2555A61-A47E-4A31-A90B-EB19C6FDEFB5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ru-RU" altLang="ru-RU" sz="1300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672659D-E653-4ECB-99B3-D72C85CED81A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3" y="755650"/>
            <a:ext cx="6604000" cy="3714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231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23873F8-BA45-4D67-B83B-09103CC2998B}" type="slidenum">
              <a:rPr lang="ru-RU" altLang="ru-RU" sz="1400"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6E11C03-9782-4D2D-B842-1B1A9DA150C6}" type="slidenum">
              <a:rPr lang="ru-RU" altLang="ru-RU" sz="1400"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32772" name="AutoShape 2"/>
          <p:cNvSpPr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EF1C8805-0AA2-4C09-A73D-33006BC281C0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773" name="AutoShape 3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99B3FB37-3BDD-4412-9EA9-2C42F70F02AE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774" name="AutoShape 4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462874E1-00AE-47C6-B9A2-79371A493B79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775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05138" y="728663"/>
            <a:ext cx="4681537" cy="26336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68388" y="3609975"/>
            <a:ext cx="8555037" cy="2919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120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017340A-6DA1-4CA4-97CC-4ABD6E484D10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ru-RU" altLang="ru-RU" sz="1300"/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599629EF-A189-4890-9B7E-181ED9B74266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3" y="755650"/>
            <a:ext cx="6604000" cy="3714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7188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8134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7EB81B4-FEDA-4591-872D-51A2777C5196}" type="slidenum">
              <a:rPr lang="ru-RU" altLang="ru-RU" sz="1400"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D318410-E64E-400B-B33A-8B827B095951}" type="slidenum">
              <a:rPr lang="ru-RU" altLang="ru-RU" sz="1400"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36868" name="AutoShape 2"/>
          <p:cNvSpPr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3967C867-6DFE-4A62-8280-592DE4BE2E07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869" name="AutoShape 3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71B37E05-A882-4714-BEBB-79595B8342FF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870" name="AutoShape 4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252CA99-F605-4872-9809-ADE6A5D64854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871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05138" y="728663"/>
            <a:ext cx="4681537" cy="26336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7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68388" y="3609975"/>
            <a:ext cx="8555037" cy="2919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911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D34AB19-B445-49EB-BFD7-35B06CDEAEB4}" type="slidenum">
              <a:rPr lang="ru-RU" altLang="ru-RU" sz="1400"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C17BB06-252C-4EA8-AEF9-16D877535F0E}" type="slidenum">
              <a:rPr lang="ru-RU" altLang="ru-RU" sz="1400"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38916" name="AutoShape 2"/>
          <p:cNvSpPr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BC724C3-F02D-4576-9A8D-33F3B846C034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917" name="AutoShape 3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D9F2C37B-E78F-4D94-A829-951EEBBF80C2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918" name="AutoShape 4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DDDFEFEC-DCD3-4F87-A91C-B1AA252A3BEB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919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05138" y="728663"/>
            <a:ext cx="4681537" cy="26336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2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68388" y="3609975"/>
            <a:ext cx="8555037" cy="2919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9220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17D9D0C-C114-49F8-906F-903DB9DC67E3}" type="slidenum">
              <a:rPr lang="ru-RU" altLang="ru-RU" sz="1400"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3FFCBD1-22E9-4695-9892-BCE4066F89F0}" type="slidenum">
              <a:rPr lang="ru-RU" altLang="ru-RU" sz="1400"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40964" name="AutoShape 2"/>
          <p:cNvSpPr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9F60D0F-B96E-4963-B5EC-3535A2F97526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965" name="AutoShape 3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862F5931-C6E2-4023-8183-0D4D26C7F7CC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966" name="AutoShape 4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88D4DA1-DD03-490E-9E21-79D20170E687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967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05138" y="728663"/>
            <a:ext cx="4681537" cy="26336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68388" y="3609975"/>
            <a:ext cx="8555037" cy="2919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381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75BDEBD-1FAC-4CA0-96BF-39EAA9B53F32}" type="slidenum">
              <a:rPr lang="ru-RU" altLang="ru-RU" sz="1400"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82EC3B74-244F-4B6A-8D2A-D01A7BD77CD9}" type="slidenum">
              <a:rPr lang="ru-RU" altLang="ru-RU" sz="1400"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43012" name="AutoShape 2"/>
          <p:cNvSpPr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319C0674-BE6D-4D6A-AA32-42F6E7E38951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3013" name="AutoShape 3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5EEA7338-5F62-4668-9F8E-5AA5D28758A4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3014" name="AutoShape 4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96E7D2AC-54C8-4B05-9619-D5BA4403BCFD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3015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05138" y="728663"/>
            <a:ext cx="4681537" cy="26336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68388" y="3609975"/>
            <a:ext cx="8555037" cy="2919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866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813050" y="577850"/>
            <a:ext cx="5064125" cy="28495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6147" name="Заметки 2"/>
          <p:cNvSpPr>
            <a:spLocks noGrp="1"/>
          </p:cNvSpPr>
          <p:nvPr>
            <p:ph type="body" sz="quarter" idx="1"/>
          </p:nvPr>
        </p:nvSpPr>
        <p:spPr>
          <a:xfrm>
            <a:off x="0" y="-263525"/>
            <a:ext cx="182563" cy="528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 anchorCtr="1">
            <a:spAutoFit/>
          </a:bodyPr>
          <a:lstStyle/>
          <a:p>
            <a:pPr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altLang="ru-RU" sz="2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0991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17453CC-D333-4A32-A388-9BE55E3EFD67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ru-RU" altLang="ru-RU" sz="1300"/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3846513" y="9431338"/>
            <a:ext cx="2919412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C9C9F51-DF02-4CD9-BC38-5CE722AB0B07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ru-RU" altLang="ru-RU" sz="1300"/>
          </a:p>
        </p:txBody>
      </p:sp>
      <p:sp>
        <p:nvSpPr>
          <p:cNvPr id="45060" name="Text Box 2"/>
          <p:cNvSpPr txBox="1">
            <a:spLocks noChangeArrowheads="1"/>
          </p:cNvSpPr>
          <p:nvPr/>
        </p:nvSpPr>
        <p:spPr bwMode="auto">
          <a:xfrm>
            <a:off x="3846513" y="9431338"/>
            <a:ext cx="2924175" cy="4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D864FD85-3993-4F0C-B64C-FF74EB9324C0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ru-RU" altLang="ru-RU" sz="1300"/>
          </a:p>
        </p:txBody>
      </p:sp>
      <p:sp>
        <p:nvSpPr>
          <p:cNvPr id="45061" name="Text Box 3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BEB9745D-8F9A-4A60-AF75-15B46D60E45C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ru-RU" altLang="ru-RU" sz="1300"/>
          </a:p>
        </p:txBody>
      </p:sp>
      <p:sp>
        <p:nvSpPr>
          <p:cNvPr id="45062" name="Text Box 4"/>
          <p:cNvSpPr txBox="1">
            <a:spLocks noChangeArrowheads="1"/>
          </p:cNvSpPr>
          <p:nvPr/>
        </p:nvSpPr>
        <p:spPr bwMode="auto">
          <a:xfrm>
            <a:off x="3846513" y="9431338"/>
            <a:ext cx="294798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E567649-30F1-4386-88F4-D528151CF989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ru-RU" altLang="ru-RU" sz="1300"/>
          </a:p>
        </p:txBody>
      </p:sp>
      <p:sp>
        <p:nvSpPr>
          <p:cNvPr id="45063" name="Text Box 5"/>
          <p:cNvSpPr txBox="1">
            <a:spLocks noChangeArrowheads="1"/>
          </p:cNvSpPr>
          <p:nvPr/>
        </p:nvSpPr>
        <p:spPr bwMode="auto">
          <a:xfrm>
            <a:off x="3846513" y="9431338"/>
            <a:ext cx="294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7CF1169B-EEE6-49A7-8F3A-8DEA0888E060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ru-RU" altLang="ru-RU" sz="1300"/>
          </a:p>
        </p:txBody>
      </p:sp>
      <p:sp>
        <p:nvSpPr>
          <p:cNvPr id="4506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55650"/>
            <a:ext cx="6615112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0838" cy="4460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7436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18A42BE-4E82-4A65-AB49-60C9DDF94E41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ru-RU" altLang="ru-RU" sz="1300"/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3EF51F04-2AAA-4373-907B-F6110EF30D56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47108" name="Text Box 2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B4455382-B107-4603-8F19-44920B8EC631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47109" name="Text Box 3"/>
          <p:cNvSpPr txBox="1">
            <a:spLocks noChangeArrowheads="1"/>
          </p:cNvSpPr>
          <p:nvPr/>
        </p:nvSpPr>
        <p:spPr bwMode="auto">
          <a:xfrm>
            <a:off x="3846513" y="9431338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5799B26E-0DE9-4049-963B-270495B20EFE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ru-RU" altLang="ru-RU" sz="1300"/>
          </a:p>
        </p:txBody>
      </p:sp>
      <p:sp>
        <p:nvSpPr>
          <p:cNvPr id="47110" name="Text Box 4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ED7C1E2C-A833-4C3C-9A8B-64DDA2AB7BA8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ru-RU" altLang="ru-RU" sz="1300"/>
          </a:p>
        </p:txBody>
      </p:sp>
      <p:sp>
        <p:nvSpPr>
          <p:cNvPr id="47111" name="Text Box 5"/>
          <p:cNvSpPr txBox="1">
            <a:spLocks noChangeArrowheads="1"/>
          </p:cNvSpPr>
          <p:nvPr/>
        </p:nvSpPr>
        <p:spPr bwMode="auto">
          <a:xfrm>
            <a:off x="3846513" y="9431338"/>
            <a:ext cx="294798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1D9A4A4-DE86-474F-9BA5-450822E1819A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ru-RU" altLang="ru-RU" sz="1300"/>
          </a:p>
        </p:txBody>
      </p:sp>
      <p:sp>
        <p:nvSpPr>
          <p:cNvPr id="47112" name="Text Box 6"/>
          <p:cNvSpPr txBox="1">
            <a:spLocks noChangeArrowheads="1"/>
          </p:cNvSpPr>
          <p:nvPr/>
        </p:nvSpPr>
        <p:spPr bwMode="auto">
          <a:xfrm>
            <a:off x="3846513" y="9431338"/>
            <a:ext cx="294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E788A959-AEE5-47C2-9D55-8F48D6E6881C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ru-RU" altLang="ru-RU" sz="1300"/>
          </a:p>
        </p:txBody>
      </p:sp>
      <p:sp>
        <p:nvSpPr>
          <p:cNvPr id="47113" name="Text Box 7"/>
          <p:cNvSpPr txBox="1">
            <a:spLocks noChangeArrowheads="1"/>
          </p:cNvSpPr>
          <p:nvPr/>
        </p:nvSpPr>
        <p:spPr bwMode="auto">
          <a:xfrm>
            <a:off x="3846513" y="9431338"/>
            <a:ext cx="294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215900" indent="-201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EFEE6F0-B78E-473F-9DC8-060B1A3AD160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ru-RU" altLang="ru-RU" sz="1300"/>
          </a:p>
        </p:txBody>
      </p:sp>
      <p:sp>
        <p:nvSpPr>
          <p:cNvPr id="47114" name="Rectangle 8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6075" y="954088"/>
            <a:ext cx="6105525" cy="34353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1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741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6BFA118-C883-4129-8B60-60814A5AFE47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ru-RU" altLang="ru-RU" sz="1300"/>
          </a:p>
        </p:txBody>
      </p:sp>
      <p:sp>
        <p:nvSpPr>
          <p:cNvPr id="49155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6E716900-C88B-4B4D-8E22-F3F329F147BE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49156" name="Text Box 2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710EB3DD-C109-47E1-9270-BC3C1AD6324F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4915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3" y="755650"/>
            <a:ext cx="6605587" cy="37163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4013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57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579154B-F95E-4561-888B-94FDF6FD2D33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ru-RU" altLang="ru-RU" sz="1300"/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EC2077C8-0AFE-4449-B35C-E5EB774F84D2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51204" name="Text Box 2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E640AC01-59C8-433D-B7D2-1297233829BB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51205" name="Text Box 3"/>
          <p:cNvSpPr txBox="1">
            <a:spLocks noChangeArrowheads="1"/>
          </p:cNvSpPr>
          <p:nvPr/>
        </p:nvSpPr>
        <p:spPr bwMode="auto">
          <a:xfrm>
            <a:off x="3846513" y="9431338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803960B3-3DD6-4CE7-8F53-F22E1D77F0F6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ru-RU" altLang="ru-RU" sz="1300"/>
          </a:p>
        </p:txBody>
      </p:sp>
      <p:sp>
        <p:nvSpPr>
          <p:cNvPr id="51206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3" y="755650"/>
            <a:ext cx="6605587" cy="37163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4013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6948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4693047-876F-4306-B84C-1712F127D1A7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ru-RU" sz="1300"/>
          </a:p>
        </p:txBody>
      </p:sp>
      <p:sp>
        <p:nvSpPr>
          <p:cNvPr id="53251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75436841-B77A-4863-BF2E-BD5CD371A561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53252" name="Text Box 2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351FDFA9-6E4B-4129-8142-2BC90EABED9D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53253" name="Text Box 3"/>
          <p:cNvSpPr txBox="1">
            <a:spLocks noChangeArrowheads="1"/>
          </p:cNvSpPr>
          <p:nvPr/>
        </p:nvSpPr>
        <p:spPr bwMode="auto">
          <a:xfrm>
            <a:off x="3846513" y="9431338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9D8D4E38-46C6-4C11-B290-AE82093F83F9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ru-RU" sz="1300"/>
          </a:p>
        </p:txBody>
      </p:sp>
      <p:sp>
        <p:nvSpPr>
          <p:cNvPr id="53254" name="Text Box 4"/>
          <p:cNvSpPr txBox="1">
            <a:spLocks noChangeArrowheads="1"/>
          </p:cNvSpPr>
          <p:nvPr/>
        </p:nvSpPr>
        <p:spPr bwMode="auto">
          <a:xfrm>
            <a:off x="3846513" y="9431338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7956764F-1493-4DA7-88C7-2244DC6DC109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ru-RU" sz="1300"/>
          </a:p>
        </p:txBody>
      </p:sp>
      <p:sp>
        <p:nvSpPr>
          <p:cNvPr id="53255" name="Text Box 5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419AB079-37CF-4437-A059-EF76D2BCA01B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ru-RU" sz="1300"/>
          </a:p>
        </p:txBody>
      </p:sp>
      <p:sp>
        <p:nvSpPr>
          <p:cNvPr id="53256" name="Text Box 6"/>
          <p:cNvSpPr txBox="1">
            <a:spLocks noChangeArrowheads="1"/>
          </p:cNvSpPr>
          <p:nvPr/>
        </p:nvSpPr>
        <p:spPr bwMode="auto">
          <a:xfrm>
            <a:off x="3846513" y="9431338"/>
            <a:ext cx="294798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769CD48D-5CE8-4B2D-B392-B9C86605A1AB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ru-RU" sz="1300"/>
          </a:p>
        </p:txBody>
      </p:sp>
      <p:sp>
        <p:nvSpPr>
          <p:cNvPr id="53257" name="Text Box 7"/>
          <p:cNvSpPr txBox="1">
            <a:spLocks noChangeArrowheads="1"/>
          </p:cNvSpPr>
          <p:nvPr/>
        </p:nvSpPr>
        <p:spPr bwMode="auto">
          <a:xfrm>
            <a:off x="3846513" y="9431338"/>
            <a:ext cx="294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4B96039E-A22E-4F46-B170-30C96843E9C5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ru-RU" sz="1300"/>
          </a:p>
        </p:txBody>
      </p:sp>
      <p:sp>
        <p:nvSpPr>
          <p:cNvPr id="53258" name="Text Box 8"/>
          <p:cNvSpPr txBox="1">
            <a:spLocks noChangeArrowheads="1"/>
          </p:cNvSpPr>
          <p:nvPr/>
        </p:nvSpPr>
        <p:spPr bwMode="auto">
          <a:xfrm>
            <a:off x="3846513" y="9431338"/>
            <a:ext cx="294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215900" indent="-2000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DEE0013D-FF79-4F89-8B82-03535F39B74E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ru-RU" sz="1300"/>
          </a:p>
        </p:txBody>
      </p:sp>
      <p:sp>
        <p:nvSpPr>
          <p:cNvPr id="53259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6075" y="954088"/>
            <a:ext cx="6105525" cy="34353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6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6973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1E02A95-BC78-45CC-8D8E-B9DD458C7CAD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ru-RU" altLang="ru-RU" sz="1300"/>
          </a:p>
        </p:txBody>
      </p:sp>
      <p:sp>
        <p:nvSpPr>
          <p:cNvPr id="55299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891250F8-4BCF-4A2F-B4D5-2F7DD8DD5213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55300" name="Text Box 2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3B1BBE2-DB10-4D04-90FF-1DE6567BC922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55301" name="Text Box 3"/>
          <p:cNvSpPr txBox="1">
            <a:spLocks noChangeArrowheads="1"/>
          </p:cNvSpPr>
          <p:nvPr/>
        </p:nvSpPr>
        <p:spPr bwMode="auto">
          <a:xfrm>
            <a:off x="3846513" y="9431338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5E757BF-B8CB-487F-9049-D44B5E093662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ru-RU" altLang="ru-RU" sz="1300"/>
          </a:p>
        </p:txBody>
      </p:sp>
      <p:sp>
        <p:nvSpPr>
          <p:cNvPr id="55302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3" y="755650"/>
            <a:ext cx="6605587" cy="37163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30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4013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281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7F2F910-B99F-45E8-82F1-E1CA54BE9A2B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ru-RU" altLang="ru-RU" sz="1300"/>
          </a:p>
        </p:txBody>
      </p:sp>
      <p:sp>
        <p:nvSpPr>
          <p:cNvPr id="57347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AFAA3B63-B058-42B3-9892-2A5E097329EC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57348" name="Text Box 2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D1F4E8FB-408D-439F-A730-DD2DE8317E15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57349" name="Text Box 3"/>
          <p:cNvSpPr txBox="1">
            <a:spLocks noChangeArrowheads="1"/>
          </p:cNvSpPr>
          <p:nvPr/>
        </p:nvSpPr>
        <p:spPr bwMode="auto">
          <a:xfrm>
            <a:off x="3846513" y="9431338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BC5D70F8-E03C-4AD2-A625-802D4A45957D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ru-RU" altLang="ru-RU" sz="1300"/>
          </a:p>
        </p:txBody>
      </p:sp>
      <p:sp>
        <p:nvSpPr>
          <p:cNvPr id="57350" name="Text Box 4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1C36D1F-A5C0-4D19-BAF4-AD30C5E06E5A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ru-RU" altLang="ru-RU" sz="1300"/>
          </a:p>
        </p:txBody>
      </p:sp>
      <p:sp>
        <p:nvSpPr>
          <p:cNvPr id="57351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3" y="755650"/>
            <a:ext cx="6605587" cy="37163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5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5903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1031323-D784-4CE6-B9EC-B33A106968B1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ru-RU" altLang="ru-RU" sz="1300"/>
          </a:p>
        </p:txBody>
      </p:sp>
      <p:sp>
        <p:nvSpPr>
          <p:cNvPr id="59395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D2A24B3-E66B-4843-8007-DE74CF692DA2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59396" name="Text Box 2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A052C178-01EC-47C3-866D-8EE53B912284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59397" name="Text Box 3"/>
          <p:cNvSpPr txBox="1">
            <a:spLocks noChangeArrowheads="1"/>
          </p:cNvSpPr>
          <p:nvPr/>
        </p:nvSpPr>
        <p:spPr bwMode="auto">
          <a:xfrm>
            <a:off x="3846513" y="9431338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8A8C048B-19F2-45E6-82B5-BE1895E49EF5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ru-RU" altLang="ru-RU" sz="1300"/>
          </a:p>
        </p:txBody>
      </p:sp>
      <p:sp>
        <p:nvSpPr>
          <p:cNvPr id="59398" name="Text Box 4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CB0B32D-EDB1-46C2-AB59-499C321C7DAF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ru-RU" altLang="ru-RU" sz="1300"/>
          </a:p>
        </p:txBody>
      </p:sp>
      <p:sp>
        <p:nvSpPr>
          <p:cNvPr id="59399" name="Text Box 5"/>
          <p:cNvSpPr txBox="1">
            <a:spLocks noChangeArrowheads="1"/>
          </p:cNvSpPr>
          <p:nvPr/>
        </p:nvSpPr>
        <p:spPr bwMode="auto">
          <a:xfrm>
            <a:off x="3846513" y="9431338"/>
            <a:ext cx="294798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8AA6E342-88F8-4240-98A0-25F228B92152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ru-RU" altLang="ru-RU" sz="1300"/>
          </a:p>
        </p:txBody>
      </p:sp>
      <p:sp>
        <p:nvSpPr>
          <p:cNvPr id="59400" name="Text Box 6"/>
          <p:cNvSpPr txBox="1">
            <a:spLocks noChangeArrowheads="1"/>
          </p:cNvSpPr>
          <p:nvPr/>
        </p:nvSpPr>
        <p:spPr bwMode="auto">
          <a:xfrm>
            <a:off x="3846513" y="9431338"/>
            <a:ext cx="294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84651CA9-ECB7-4369-BFFD-0071C69F774A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ru-RU" altLang="ru-RU" sz="1300"/>
          </a:p>
        </p:txBody>
      </p:sp>
      <p:sp>
        <p:nvSpPr>
          <p:cNvPr id="59401" name="Text Box 7"/>
          <p:cNvSpPr txBox="1">
            <a:spLocks noChangeArrowheads="1"/>
          </p:cNvSpPr>
          <p:nvPr/>
        </p:nvSpPr>
        <p:spPr bwMode="auto">
          <a:xfrm>
            <a:off x="3846513" y="9431338"/>
            <a:ext cx="294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215900" indent="-201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2161DA7A-08EC-4FF6-B24F-E533CA098C0D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ru-RU" altLang="ru-RU" sz="1300"/>
          </a:p>
        </p:txBody>
      </p:sp>
      <p:sp>
        <p:nvSpPr>
          <p:cNvPr id="59402" name="Rectangle 8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6075" y="954088"/>
            <a:ext cx="6105525" cy="34353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940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3984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3C46281-9AA4-49C7-8186-CCCF8415F537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ru-RU" altLang="ru-RU" sz="1300"/>
          </a:p>
        </p:txBody>
      </p:sp>
      <p:sp>
        <p:nvSpPr>
          <p:cNvPr id="61443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468B3DCB-F2BC-4D46-B56F-3FAF75D2CA2F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3" y="755650"/>
            <a:ext cx="6604000" cy="37147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2425" cy="4462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4397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362C719-276D-4FF1-8E77-7D06F9001B30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ru-RU" altLang="ru-RU" sz="1300"/>
          </a:p>
        </p:txBody>
      </p:sp>
      <p:sp>
        <p:nvSpPr>
          <p:cNvPr id="63491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47AFD06F-A816-430A-AE04-FDF0CABD0C7B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63492" name="Text Box 2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2D17E6E-EB01-44B7-B33F-B0D84BD64765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63493" name="Text Box 3"/>
          <p:cNvSpPr txBox="1">
            <a:spLocks noChangeArrowheads="1"/>
          </p:cNvSpPr>
          <p:nvPr/>
        </p:nvSpPr>
        <p:spPr bwMode="auto">
          <a:xfrm>
            <a:off x="3846513" y="9431338"/>
            <a:ext cx="29464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D97BDC5-B14E-4FB6-BC11-215F75403294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ru-RU" altLang="ru-RU" sz="1300"/>
          </a:p>
        </p:txBody>
      </p:sp>
      <p:sp>
        <p:nvSpPr>
          <p:cNvPr id="63494" name="Text Box 4"/>
          <p:cNvSpPr txBox="1">
            <a:spLocks noChangeArrowheads="1"/>
          </p:cNvSpPr>
          <p:nvPr/>
        </p:nvSpPr>
        <p:spPr bwMode="auto">
          <a:xfrm>
            <a:off x="3846513" y="9429750"/>
            <a:ext cx="294481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DC6AF5A-36CE-440C-ABCF-51C34B124CD5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ru-RU" altLang="ru-RU" sz="1300"/>
          </a:p>
        </p:txBody>
      </p:sp>
      <p:sp>
        <p:nvSpPr>
          <p:cNvPr id="63495" name="Text Box 5"/>
          <p:cNvSpPr txBox="1">
            <a:spLocks noChangeArrowheads="1"/>
          </p:cNvSpPr>
          <p:nvPr/>
        </p:nvSpPr>
        <p:spPr bwMode="auto">
          <a:xfrm>
            <a:off x="3846513" y="9431338"/>
            <a:ext cx="294798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DC4B27C6-DC95-40F3-A1CB-B23B6B6BC415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ru-RU" altLang="ru-RU" sz="1300"/>
          </a:p>
        </p:txBody>
      </p:sp>
      <p:sp>
        <p:nvSpPr>
          <p:cNvPr id="63496" name="Text Box 6"/>
          <p:cNvSpPr txBox="1">
            <a:spLocks noChangeArrowheads="1"/>
          </p:cNvSpPr>
          <p:nvPr/>
        </p:nvSpPr>
        <p:spPr bwMode="auto">
          <a:xfrm>
            <a:off x="3846513" y="9431338"/>
            <a:ext cx="294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42AC8D1-DC86-467E-8715-CF3904DA8133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ru-RU" altLang="ru-RU" sz="1300"/>
          </a:p>
        </p:txBody>
      </p:sp>
      <p:sp>
        <p:nvSpPr>
          <p:cNvPr id="63497" name="Text Box 7"/>
          <p:cNvSpPr txBox="1">
            <a:spLocks noChangeArrowheads="1"/>
          </p:cNvSpPr>
          <p:nvPr/>
        </p:nvSpPr>
        <p:spPr bwMode="auto">
          <a:xfrm>
            <a:off x="3846513" y="9431338"/>
            <a:ext cx="294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215900" indent="-201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4A54F4A-3681-49A5-ACB9-ECE3A970AEC2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ru-RU" altLang="ru-RU" sz="1300"/>
          </a:p>
        </p:txBody>
      </p:sp>
      <p:sp>
        <p:nvSpPr>
          <p:cNvPr id="63498" name="Rectangle 8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6075" y="954088"/>
            <a:ext cx="6105525" cy="34353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349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030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44E3C82-2973-4FD1-AF2F-1B80C0E34D35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ru-RU" altLang="ru-RU" sz="1300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55650"/>
            <a:ext cx="6599238" cy="3713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0838" cy="4460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80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44AC8A2-F40C-42C3-AE37-87ABE858F92E}" type="slidenum">
              <a:rPr lang="ru-RU" altLang="ru-RU" sz="1400"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10243" name="Text Box 1"/>
          <p:cNvSpPr txBox="1"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414A96D1-193E-48CE-8C12-56F94F0C2261}" type="slidenum">
              <a:rPr lang="ru-RU" altLang="ru-RU" sz="1400"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10244" name="AutoShape 2"/>
          <p:cNvSpPr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BB27B365-3B89-4610-9E32-4D4DC12839FB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AutoShape 3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3258C071-97B6-4F36-978A-450ACE6C1DEB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6" name="AutoShape 4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2ACB0517-3A61-4BFA-9048-D60EC1AEA88F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7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05138" y="728663"/>
            <a:ext cx="4681537" cy="26336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68388" y="3609975"/>
            <a:ext cx="8555037" cy="2919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027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564FA1C-7B23-40F9-B4A5-2F90E710557D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ru-RU" altLang="ru-RU" sz="1300"/>
          </a:p>
        </p:txBody>
      </p:sp>
      <p:sp>
        <p:nvSpPr>
          <p:cNvPr id="12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55650"/>
            <a:ext cx="6599238" cy="3713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0838" cy="4460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345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1E26345-CCDB-4FAC-A7B7-F5DA9B463396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ru-RU" altLang="ru-RU" sz="1300"/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3846513" y="9431338"/>
            <a:ext cx="2919412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9A7F1B93-2BB1-4B2C-B8AF-A5CDA2E81170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ru-RU" altLang="ru-RU" sz="1300"/>
          </a:p>
        </p:txBody>
      </p:sp>
      <p:sp>
        <p:nvSpPr>
          <p:cNvPr id="143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188" y="755650"/>
            <a:ext cx="6561137" cy="36909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08613" cy="4437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686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B7E8D14-1878-4CE0-84F8-9C313CFB9541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ru-RU" altLang="ru-RU" sz="1300"/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3188" y="755650"/>
            <a:ext cx="6557962" cy="36893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07025" cy="4435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516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0400" algn="l"/>
                <a:tab pos="1322388" algn="l"/>
                <a:tab pos="1982788" algn="l"/>
                <a:tab pos="26447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B135D87-0B31-4CBD-A5D5-36BBF587AEC9}" type="slidenum">
              <a:rPr lang="ru-RU" altLang="ru-RU" sz="1300"/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ru-RU" altLang="ru-RU" sz="1300"/>
          </a:p>
        </p:txBody>
      </p:sp>
      <p:sp>
        <p:nvSpPr>
          <p:cNvPr id="20483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48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B9C85783-C3B8-4434-9E02-D9CB4E363090}" type="slidenum">
              <a:rPr lang="ru-RU" altLang="ru-RU" sz="1300">
                <a:cs typeface="Arial Unicode MS" panose="020B0604020202020204" pitchFamily="34" charset="-128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ru-RU" altLang="ru-RU" sz="1300">
              <a:cs typeface="Arial Unicode MS" panose="020B0604020202020204" pitchFamily="34" charset="-128"/>
            </a:endParaRPr>
          </a:p>
        </p:txBody>
      </p:sp>
      <p:sp>
        <p:nvSpPr>
          <p:cNvPr id="20484" name="Text Box 2"/>
          <p:cNvSpPr txBox="1">
            <a:spLocks noChangeArrowheads="1"/>
          </p:cNvSpPr>
          <p:nvPr/>
        </p:nvSpPr>
        <p:spPr bwMode="auto">
          <a:xfrm>
            <a:off x="3846513" y="9431338"/>
            <a:ext cx="294798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FEBFBBB6-5E67-42B4-9860-187550ABA3DA}" type="slidenum">
              <a:rPr lang="ru-RU" altLang="ru-RU" sz="1300"/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ru-RU" altLang="ru-RU" sz="1300"/>
          </a:p>
        </p:txBody>
      </p:sp>
      <p:sp>
        <p:nvSpPr>
          <p:cNvPr id="2048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55650"/>
            <a:ext cx="6610350" cy="37195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675188"/>
            <a:ext cx="5438775" cy="4549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853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FF96793-0E06-47A7-A667-D71A6AB07BC1}" type="slidenum">
              <a:rPr lang="ru-RU" altLang="ru-RU" sz="1400">
                <a:cs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22531" name="Text Box 1"/>
          <p:cNvSpPr txBox="1"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F795671-CC82-4FA9-B625-224578BAFAB2}" type="slidenum">
              <a:rPr lang="ru-RU" altLang="ru-RU" sz="1400"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22532" name="AutoShape 2"/>
          <p:cNvSpPr>
            <a:spLocks noChangeArrowheads="1"/>
          </p:cNvSpPr>
          <p:nvPr/>
        </p:nvSpPr>
        <p:spPr bwMode="auto">
          <a:xfrm>
            <a:off x="6051550" y="7221538"/>
            <a:ext cx="4635500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5DACD9EA-F75F-4E68-AAB0-9E9AC2BAF11D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533" name="AutoShape 3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54D3F83-50C2-4F3F-BA8D-72237C6DC91B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534" name="AutoShape 4"/>
          <p:cNvSpPr>
            <a:spLocks noChangeArrowheads="1"/>
          </p:cNvSpPr>
          <p:nvPr/>
        </p:nvSpPr>
        <p:spPr bwMode="auto">
          <a:xfrm>
            <a:off x="6051550" y="7221538"/>
            <a:ext cx="4638675" cy="377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788E7D24-FC56-49B3-A115-0EBDA8AEA4DC}" type="slidenum"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pPr algn="r" eaLnBrk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ru-RU" altLang="ru-RU" sz="18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535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005138" y="728663"/>
            <a:ext cx="4681537" cy="26336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68388" y="3609975"/>
            <a:ext cx="8555037" cy="2919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267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54" y="2347913"/>
            <a:ext cx="11424867" cy="1620837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17025" y="4283075"/>
            <a:ext cx="9407843" cy="1931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152" indent="0" algn="ctr">
              <a:buNone/>
              <a:defRPr/>
            </a:lvl2pPr>
            <a:lvl3pPr marL="914305" indent="0" algn="ctr">
              <a:buNone/>
              <a:defRPr/>
            </a:lvl3pPr>
            <a:lvl4pPr marL="1371457" indent="0" algn="ctr">
              <a:buNone/>
              <a:defRPr/>
            </a:lvl4pPr>
            <a:lvl5pPr marL="1828610" indent="0" algn="ctr">
              <a:buNone/>
              <a:defRPr/>
            </a:lvl5pPr>
            <a:lvl6pPr marL="2285763" indent="0" algn="ctr">
              <a:buNone/>
              <a:defRPr/>
            </a:lvl6pPr>
            <a:lvl7pPr marL="2742916" indent="0" algn="ctr">
              <a:buNone/>
              <a:defRPr/>
            </a:lvl7pPr>
            <a:lvl8pPr marL="3200068" indent="0" algn="ctr">
              <a:buNone/>
              <a:defRPr/>
            </a:lvl8pPr>
            <a:lvl9pPr marL="3657221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8545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931" y="301625"/>
            <a:ext cx="12057701" cy="1233488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931" y="1768476"/>
            <a:ext cx="12057701" cy="49609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9162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14735" y="301627"/>
            <a:ext cx="3013896" cy="642778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931" y="301627"/>
            <a:ext cx="8840621" cy="6427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69764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931" y="301625"/>
            <a:ext cx="12057701" cy="1233488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931" y="1768476"/>
            <a:ext cx="12057701" cy="49609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590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2483" y="4857752"/>
            <a:ext cx="11422751" cy="1501775"/>
          </a:xfrm>
          <a:prstGeom prst="rect">
            <a:avLst/>
          </a:prstGeom>
        </p:spPr>
        <p:txBody>
          <a:bodyPr anchor="t"/>
          <a:lstStyle>
            <a:lvl1pPr algn="l">
              <a:defRPr sz="396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2483" y="3203575"/>
            <a:ext cx="11422751" cy="1654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984"/>
            </a:lvl1pPr>
            <a:lvl2pPr marL="457152" indent="0">
              <a:buNone/>
              <a:defRPr sz="1764"/>
            </a:lvl2pPr>
            <a:lvl3pPr marL="914305" indent="0">
              <a:buNone/>
              <a:defRPr sz="1653"/>
            </a:lvl3pPr>
            <a:lvl4pPr marL="1371457" indent="0">
              <a:buNone/>
              <a:defRPr sz="1433"/>
            </a:lvl4pPr>
            <a:lvl5pPr marL="1828610" indent="0">
              <a:buNone/>
              <a:defRPr sz="1433"/>
            </a:lvl5pPr>
            <a:lvl6pPr marL="2285763" indent="0">
              <a:buNone/>
              <a:defRPr sz="1433"/>
            </a:lvl6pPr>
            <a:lvl7pPr marL="2742916" indent="0">
              <a:buNone/>
              <a:defRPr sz="1433"/>
            </a:lvl7pPr>
            <a:lvl8pPr marL="3200068" indent="0">
              <a:buNone/>
              <a:defRPr sz="1433"/>
            </a:lvl8pPr>
            <a:lvl9pPr marL="3657221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1143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931" y="301625"/>
            <a:ext cx="12057701" cy="1233488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0930" y="1768476"/>
            <a:ext cx="5926200" cy="4960938"/>
          </a:xfrm>
          <a:prstGeom prst="rect">
            <a:avLst/>
          </a:prstGeom>
        </p:spPr>
        <p:txBody>
          <a:bodyPr/>
          <a:lstStyle>
            <a:lvl1pPr>
              <a:defRPr sz="2756"/>
            </a:lvl1pPr>
            <a:lvl2pPr>
              <a:defRPr sz="242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00315" y="1768476"/>
            <a:ext cx="5928317" cy="4960938"/>
          </a:xfrm>
          <a:prstGeom prst="rect">
            <a:avLst/>
          </a:prstGeom>
        </p:spPr>
        <p:txBody>
          <a:bodyPr/>
          <a:lstStyle>
            <a:lvl1pPr>
              <a:defRPr sz="2756"/>
            </a:lvl1pPr>
            <a:lvl2pPr>
              <a:defRPr sz="242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1042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048" y="303215"/>
            <a:ext cx="12095798" cy="12588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3047" y="1692276"/>
            <a:ext cx="5936783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25" b="1"/>
            </a:lvl1pPr>
            <a:lvl2pPr marL="457152" indent="0">
              <a:buNone/>
              <a:defRPr sz="1984" b="1"/>
            </a:lvl2pPr>
            <a:lvl3pPr marL="914305" indent="0">
              <a:buNone/>
              <a:defRPr sz="1764" b="1"/>
            </a:lvl3pPr>
            <a:lvl4pPr marL="1371457" indent="0">
              <a:buNone/>
              <a:defRPr sz="1653" b="1"/>
            </a:lvl4pPr>
            <a:lvl5pPr marL="1828610" indent="0">
              <a:buNone/>
              <a:defRPr sz="1653" b="1"/>
            </a:lvl5pPr>
            <a:lvl6pPr marL="2285763" indent="0">
              <a:buNone/>
              <a:defRPr sz="1653" b="1"/>
            </a:lvl6pPr>
            <a:lvl7pPr marL="2742916" indent="0">
              <a:buNone/>
              <a:defRPr sz="1653" b="1"/>
            </a:lvl7pPr>
            <a:lvl8pPr marL="3200068" indent="0">
              <a:buNone/>
              <a:defRPr sz="1653" b="1"/>
            </a:lvl8pPr>
            <a:lvl9pPr marL="3657221" indent="0">
              <a:buNone/>
              <a:defRPr sz="165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3047" y="2397126"/>
            <a:ext cx="5936783" cy="4356100"/>
          </a:xfrm>
          <a:prstGeom prst="rect">
            <a:avLst/>
          </a:prstGeom>
        </p:spPr>
        <p:txBody>
          <a:bodyPr/>
          <a:lstStyle>
            <a:lvl1pPr>
              <a:defRPr sz="2425"/>
            </a:lvl1pPr>
            <a:lvl2pPr>
              <a:defRPr sz="1984"/>
            </a:lvl2pPr>
            <a:lvl3pPr>
              <a:defRPr sz="176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827830" y="1692276"/>
            <a:ext cx="5941016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25" b="1"/>
            </a:lvl1pPr>
            <a:lvl2pPr marL="457152" indent="0">
              <a:buNone/>
              <a:defRPr sz="1984" b="1"/>
            </a:lvl2pPr>
            <a:lvl3pPr marL="914305" indent="0">
              <a:buNone/>
              <a:defRPr sz="1764" b="1"/>
            </a:lvl3pPr>
            <a:lvl4pPr marL="1371457" indent="0">
              <a:buNone/>
              <a:defRPr sz="1653" b="1"/>
            </a:lvl4pPr>
            <a:lvl5pPr marL="1828610" indent="0">
              <a:buNone/>
              <a:defRPr sz="1653" b="1"/>
            </a:lvl5pPr>
            <a:lvl6pPr marL="2285763" indent="0">
              <a:buNone/>
              <a:defRPr sz="1653" b="1"/>
            </a:lvl6pPr>
            <a:lvl7pPr marL="2742916" indent="0">
              <a:buNone/>
              <a:defRPr sz="1653" b="1"/>
            </a:lvl7pPr>
            <a:lvl8pPr marL="3200068" indent="0">
              <a:buNone/>
              <a:defRPr sz="1653" b="1"/>
            </a:lvl8pPr>
            <a:lvl9pPr marL="3657221" indent="0">
              <a:buNone/>
              <a:defRPr sz="165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827830" y="2397126"/>
            <a:ext cx="5941016" cy="4356100"/>
          </a:xfrm>
          <a:prstGeom prst="rect">
            <a:avLst/>
          </a:prstGeom>
        </p:spPr>
        <p:txBody>
          <a:bodyPr/>
          <a:lstStyle>
            <a:lvl1pPr>
              <a:defRPr sz="2425"/>
            </a:lvl1pPr>
            <a:lvl2pPr>
              <a:defRPr sz="1984"/>
            </a:lvl2pPr>
            <a:lvl3pPr>
              <a:defRPr sz="176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45148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931" y="301625"/>
            <a:ext cx="12057701" cy="1233488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9246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97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047" y="301625"/>
            <a:ext cx="4421369" cy="1279525"/>
          </a:xfrm>
          <a:prstGeom prst="rect">
            <a:avLst/>
          </a:prstGeom>
        </p:spPr>
        <p:txBody>
          <a:bodyPr anchor="b"/>
          <a:lstStyle>
            <a:lvl1pPr algn="l">
              <a:defRPr sz="198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5271" y="301626"/>
            <a:ext cx="7513575" cy="6451599"/>
          </a:xfrm>
          <a:prstGeom prst="rect">
            <a:avLst/>
          </a:prstGeom>
        </p:spPr>
        <p:txBody>
          <a:bodyPr/>
          <a:lstStyle>
            <a:lvl1pPr>
              <a:defRPr sz="3197"/>
            </a:lvl1pPr>
            <a:lvl2pPr>
              <a:defRPr sz="2756"/>
            </a:lvl2pPr>
            <a:lvl3pPr>
              <a:defRPr sz="242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3047" y="1581152"/>
            <a:ext cx="4421369" cy="5172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33"/>
            </a:lvl1pPr>
            <a:lvl2pPr marL="457152" indent="0">
              <a:buNone/>
              <a:defRPr sz="1213"/>
            </a:lvl2pPr>
            <a:lvl3pPr marL="914305" indent="0">
              <a:buNone/>
              <a:defRPr sz="992"/>
            </a:lvl3pPr>
            <a:lvl4pPr marL="1371457" indent="0">
              <a:buNone/>
              <a:defRPr sz="882"/>
            </a:lvl4pPr>
            <a:lvl5pPr marL="1828610" indent="0">
              <a:buNone/>
              <a:defRPr sz="882"/>
            </a:lvl5pPr>
            <a:lvl6pPr marL="2285763" indent="0">
              <a:buNone/>
              <a:defRPr sz="882"/>
            </a:lvl6pPr>
            <a:lvl7pPr marL="2742916" indent="0">
              <a:buNone/>
              <a:defRPr sz="882"/>
            </a:lvl7pPr>
            <a:lvl8pPr marL="3200068" indent="0">
              <a:buNone/>
              <a:defRPr sz="882"/>
            </a:lvl8pPr>
            <a:lvl9pPr marL="3657221" indent="0">
              <a:buNone/>
              <a:defRPr sz="88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3440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5044" y="5291139"/>
            <a:ext cx="8063865" cy="625475"/>
          </a:xfrm>
          <a:prstGeom prst="rect">
            <a:avLst/>
          </a:prstGeom>
        </p:spPr>
        <p:txBody>
          <a:bodyPr anchor="b"/>
          <a:lstStyle>
            <a:lvl1pPr algn="l">
              <a:defRPr sz="1984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635044" y="674688"/>
            <a:ext cx="8063865" cy="453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97"/>
            </a:lvl1pPr>
            <a:lvl2pPr marL="457152" indent="0">
              <a:buNone/>
              <a:defRPr sz="2756"/>
            </a:lvl2pPr>
            <a:lvl3pPr marL="914305" indent="0">
              <a:buNone/>
              <a:defRPr sz="2425"/>
            </a:lvl3pPr>
            <a:lvl4pPr marL="1371457" indent="0">
              <a:buNone/>
              <a:defRPr sz="1984"/>
            </a:lvl4pPr>
            <a:lvl5pPr marL="1828610" indent="0">
              <a:buNone/>
              <a:defRPr sz="1984"/>
            </a:lvl5pPr>
            <a:lvl6pPr marL="2285763" indent="0">
              <a:buNone/>
              <a:defRPr sz="1984"/>
            </a:lvl6pPr>
            <a:lvl7pPr marL="2742916" indent="0">
              <a:buNone/>
              <a:defRPr sz="1984"/>
            </a:lvl7pPr>
            <a:lvl8pPr marL="3200068" indent="0">
              <a:buNone/>
              <a:defRPr sz="1984"/>
            </a:lvl8pPr>
            <a:lvl9pPr marL="3657221" indent="0">
              <a:buNone/>
              <a:defRPr sz="1984"/>
            </a:lvl9pPr>
          </a:lstStyle>
          <a:p>
            <a:pPr lv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35044" y="5916613"/>
            <a:ext cx="8063865" cy="887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33"/>
            </a:lvl1pPr>
            <a:lvl2pPr marL="457152" indent="0">
              <a:buNone/>
              <a:defRPr sz="1213"/>
            </a:lvl2pPr>
            <a:lvl3pPr marL="914305" indent="0">
              <a:buNone/>
              <a:defRPr sz="992"/>
            </a:lvl3pPr>
            <a:lvl4pPr marL="1371457" indent="0">
              <a:buNone/>
              <a:defRPr sz="882"/>
            </a:lvl4pPr>
            <a:lvl5pPr marL="1828610" indent="0">
              <a:buNone/>
              <a:defRPr sz="882"/>
            </a:lvl5pPr>
            <a:lvl6pPr marL="2285763" indent="0">
              <a:buNone/>
              <a:defRPr sz="882"/>
            </a:lvl6pPr>
            <a:lvl7pPr marL="2742916" indent="0">
              <a:buNone/>
              <a:defRPr sz="882"/>
            </a:lvl7pPr>
            <a:lvl8pPr marL="3200068" indent="0">
              <a:buNone/>
              <a:defRPr sz="882"/>
            </a:lvl8pPr>
            <a:lvl9pPr marL="3657221" indent="0">
              <a:buNone/>
              <a:defRPr sz="88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906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663" y="180975"/>
            <a:ext cx="2562225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Рисунок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387350"/>
            <a:ext cx="10075863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Рисунок 9"/>
          <p:cNvPicPr>
            <a:picLocks noChangeAspect="1" noChangeArrowheads="1"/>
          </p:cNvPicPr>
          <p:nvPr/>
        </p:nvPicPr>
        <p:blipFill>
          <a:blip r:embed="rId15">
            <a:lum bright="4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684213"/>
            <a:ext cx="2063750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Рисунок 10"/>
          <p:cNvPicPr>
            <a:picLocks noChangeAspect="1" noChangeArrowheads="1"/>
          </p:cNvPicPr>
          <p:nvPr/>
        </p:nvPicPr>
        <p:blipFill>
          <a:blip r:embed="rId16">
            <a:lum bright="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00" y="4891088"/>
            <a:ext cx="2097088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Рисунок 17"/>
          <p:cNvPicPr>
            <a:picLocks noChangeAspect="1" noChangeArrowheads="1"/>
          </p:cNvPicPr>
          <p:nvPr/>
        </p:nvPicPr>
        <p:blipFill>
          <a:blip r:embed="rId17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3" y="7172325"/>
            <a:ext cx="124999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447675" rtl="0" eaLnBrk="0" fontAlgn="base" hangingPunct="0">
        <a:lnSpc>
          <a:spcPct val="10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7675" rtl="0" eaLnBrk="0" fontAlgn="base" hangingPunct="0">
        <a:lnSpc>
          <a:spcPct val="10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SimSun" charset="-122"/>
        </a:defRPr>
      </a:lvl2pPr>
      <a:lvl3pPr algn="l" defTabSz="447675" rtl="0" eaLnBrk="0" fontAlgn="base" hangingPunct="0">
        <a:lnSpc>
          <a:spcPct val="10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SimSun" charset="-122"/>
        </a:defRPr>
      </a:lvl3pPr>
      <a:lvl4pPr algn="l" defTabSz="447675" rtl="0" eaLnBrk="0" fontAlgn="base" hangingPunct="0">
        <a:lnSpc>
          <a:spcPct val="10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SimSun" charset="-122"/>
        </a:defRPr>
      </a:lvl4pPr>
      <a:lvl5pPr algn="l" defTabSz="447675" rtl="0" eaLnBrk="0" fontAlgn="base" hangingPunct="0">
        <a:lnSpc>
          <a:spcPct val="10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charset="0"/>
          <a:ea typeface="SimSun" charset="-122"/>
        </a:defRPr>
      </a:lvl5pPr>
      <a:lvl6pPr marL="2514340" indent="-228576" algn="l" defTabSz="449216" rtl="0" eaLnBrk="1" fontAlgn="base" hangingPunct="1">
        <a:lnSpc>
          <a:spcPct val="10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SimSun" charset="-122"/>
        </a:defRPr>
      </a:lvl6pPr>
      <a:lvl7pPr marL="2971492" indent="-228576" algn="l" defTabSz="449216" rtl="0" eaLnBrk="1" fontAlgn="base" hangingPunct="1">
        <a:lnSpc>
          <a:spcPct val="10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SimSun" charset="-122"/>
        </a:defRPr>
      </a:lvl7pPr>
      <a:lvl8pPr marL="3428645" indent="-228576" algn="l" defTabSz="449216" rtl="0" eaLnBrk="1" fontAlgn="base" hangingPunct="1">
        <a:lnSpc>
          <a:spcPct val="10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SimSun" charset="-122"/>
        </a:defRPr>
      </a:lvl8pPr>
      <a:lvl9pPr marL="3885797" indent="-228576" algn="l" defTabSz="449216" rtl="0" eaLnBrk="1" fontAlgn="base" hangingPunct="1">
        <a:lnSpc>
          <a:spcPct val="10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ea typeface="SimSun" charset="-122"/>
        </a:defRPr>
      </a:lvl9pPr>
    </p:titleStyle>
    <p:bodyStyle>
      <a:lvl1pPr marL="341313" indent="-341313" algn="l" defTabSz="447675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100">
          <a:solidFill>
            <a:srgbClr val="FFFFFF"/>
          </a:solidFill>
          <a:latin typeface="+mn-lt"/>
          <a:ea typeface="+mn-ea"/>
          <a:cs typeface="+mn-cs"/>
        </a:defRPr>
      </a:lvl1pPr>
      <a:lvl2pPr marL="741363" indent="-284163" algn="l" defTabSz="447675" rtl="0" eaLnBrk="0" fontAlgn="base" hangingPunct="0">
        <a:lnSpc>
          <a:spcPct val="95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700">
          <a:solidFill>
            <a:srgbClr val="000000"/>
          </a:solidFill>
          <a:latin typeface="+mj-lt"/>
          <a:ea typeface="+mn-ea"/>
        </a:defRPr>
      </a:lvl2pPr>
      <a:lvl3pPr marL="1141413" indent="-227013" algn="l" defTabSz="447675" rtl="0" eaLnBrk="0" fontAlgn="base" hangingPunct="0">
        <a:lnSpc>
          <a:spcPct val="95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j-lt"/>
          <a:ea typeface="+mn-ea"/>
        </a:defRPr>
      </a:lvl3pPr>
      <a:lvl4pPr marL="1598613" indent="-227013" algn="l" defTabSz="447675" rtl="0" eaLnBrk="0" fontAlgn="base" hangingPunct="0">
        <a:lnSpc>
          <a:spcPct val="95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1900">
          <a:solidFill>
            <a:srgbClr val="000000"/>
          </a:solidFill>
          <a:latin typeface="+mj-lt"/>
          <a:ea typeface="+mn-ea"/>
        </a:defRPr>
      </a:lvl4pPr>
      <a:lvl5pPr marL="2055813" indent="-227013" algn="l" defTabSz="447675" rtl="0" eaLnBrk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1900">
          <a:solidFill>
            <a:srgbClr val="000000"/>
          </a:solidFill>
          <a:latin typeface="+mj-lt"/>
          <a:ea typeface="+mn-ea"/>
        </a:defRPr>
      </a:lvl5pPr>
      <a:lvl6pPr marL="2514340" indent="-228576" algn="l" defTabSz="449216" rtl="0" eaLnBrk="1" fontAlgn="base" hangingPunct="1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1984">
          <a:solidFill>
            <a:srgbClr val="000000"/>
          </a:solidFill>
          <a:latin typeface="+mj-lt"/>
          <a:ea typeface="+mn-ea"/>
        </a:defRPr>
      </a:lvl6pPr>
      <a:lvl7pPr marL="2971492" indent="-228576" algn="l" defTabSz="449216" rtl="0" eaLnBrk="1" fontAlgn="base" hangingPunct="1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1984">
          <a:solidFill>
            <a:srgbClr val="000000"/>
          </a:solidFill>
          <a:latin typeface="+mj-lt"/>
          <a:ea typeface="+mn-ea"/>
        </a:defRPr>
      </a:lvl7pPr>
      <a:lvl8pPr marL="3428645" indent="-228576" algn="l" defTabSz="449216" rtl="0" eaLnBrk="1" fontAlgn="base" hangingPunct="1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1984">
          <a:solidFill>
            <a:srgbClr val="000000"/>
          </a:solidFill>
          <a:latin typeface="+mj-lt"/>
          <a:ea typeface="+mn-ea"/>
        </a:defRPr>
      </a:lvl8pPr>
      <a:lvl9pPr marL="3885797" indent="-228576" algn="l" defTabSz="449216" rtl="0" eaLnBrk="1" fontAlgn="base" hangingPunct="1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1984">
          <a:solidFill>
            <a:srgbClr val="000000"/>
          </a:solidFill>
          <a:latin typeface="+mj-lt"/>
          <a:ea typeface="+mn-ea"/>
        </a:defRPr>
      </a:lvl9pPr>
    </p:bodyStyle>
    <p:otherStyle>
      <a:defPPr>
        <a:defRPr lang="ru-RU"/>
      </a:defPPr>
      <a:lvl1pPr marL="0" algn="l" defTabSz="914305" rtl="0" eaLnBrk="1" latinLnBrk="0" hangingPunct="1"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57152" algn="l" defTabSz="914305" rtl="0" eaLnBrk="1" latinLnBrk="0" hangingPunct="1">
        <a:defRPr sz="1764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764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7" algn="l" defTabSz="914305" rtl="0" eaLnBrk="1" latinLnBrk="0" hangingPunct="1">
        <a:defRPr sz="1764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764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764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6" algn="l" defTabSz="914305" rtl="0" eaLnBrk="1" latinLnBrk="0" hangingPunct="1">
        <a:defRPr sz="1764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764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1" algn="l" defTabSz="914305" rtl="0" eaLnBrk="1" latinLnBrk="0" hangingPunct="1">
        <a:defRPr sz="17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jpeg"/><Relationship Id="rId4" Type="http://schemas.openxmlformats.org/officeDocument/2006/relationships/image" Target="../media/image8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8.png"/><Relationship Id="rId18" Type="http://schemas.openxmlformats.org/officeDocument/2006/relationships/image" Target="../media/image7.jpeg"/><Relationship Id="rId3" Type="http://schemas.openxmlformats.org/officeDocument/2006/relationships/image" Target="../media/image8.png"/><Relationship Id="rId7" Type="http://schemas.openxmlformats.org/officeDocument/2006/relationships/image" Target="../media/image12.wmf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wmf"/><Relationship Id="rId11" Type="http://schemas.openxmlformats.org/officeDocument/2006/relationships/image" Target="../media/image16.png"/><Relationship Id="rId5" Type="http://schemas.openxmlformats.org/officeDocument/2006/relationships/image" Target="../media/image10.wmf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wmf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eg"/><Relationship Id="rId4" Type="http://schemas.openxmlformats.org/officeDocument/2006/relationships/image" Target="../media/image9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jpeg"/><Relationship Id="rId4" Type="http://schemas.openxmlformats.org/officeDocument/2006/relationships/image" Target="../media/image10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png"/><Relationship Id="rId4" Type="http://schemas.openxmlformats.org/officeDocument/2006/relationships/image" Target="../media/image10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jpe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6503988" y="1763713"/>
            <a:ext cx="5688012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44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50000"/>
              </a:lnSpc>
              <a:buSzPct val="100000"/>
            </a:pPr>
            <a:r>
              <a:rPr lang="ru-RU" altLang="ru-RU" sz="2800" b="1">
                <a:solidFill>
                  <a:srgbClr val="FFC000"/>
                </a:solidFill>
                <a:latin typeface="Arial Narrow" panose="020B0606020202030204" pitchFamily="34" charset="0"/>
              </a:rPr>
              <a:t>Применение технологий напыления и наплавки при ремонтах оборудования в разведке, бурении, добыче и переработке нефти и газа</a:t>
            </a:r>
          </a:p>
        </p:txBody>
      </p:sp>
      <p:pic>
        <p:nvPicPr>
          <p:cNvPr id="3075" name="Рисунок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773113"/>
            <a:ext cx="6264275" cy="592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Рисунок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288" y="5573713"/>
            <a:ext cx="25923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9407525" y="6981825"/>
            <a:ext cx="28749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B8874562-A3D4-49CF-A102-1362DA8FB2C7}" type="slidenum">
              <a:rPr lang="ru-RU" altLang="ru-RU" sz="1600">
                <a:solidFill>
                  <a:srgbClr val="FFFFFF"/>
                </a:solidFill>
                <a:latin typeface="Calibri" panose="020F0502020204030204" pitchFamily="34" charset="0"/>
              </a:rPr>
              <a:pPr algn="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10</a:t>
            </a:fld>
            <a:endParaRPr lang="ru-RU" altLang="ru-RU" sz="16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7411" name="AutoShape 2"/>
          <p:cNvSpPr>
            <a:spLocks noChangeArrowheads="1"/>
          </p:cNvSpPr>
          <p:nvPr/>
        </p:nvSpPr>
        <p:spPr bwMode="auto">
          <a:xfrm>
            <a:off x="433388" y="2293938"/>
            <a:ext cx="6632575" cy="3890962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lIns="0" tIns="0" rIns="0" bIns="0" anchor="ctr" anchorCtr="1"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Оборудование: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бурильная труба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Условия работы детали: гидроабразивная среда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 Заказчика: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упрочнение боковых поверхностей профиля резьбы без захвата зоны впадины.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Ценность для Заказчика: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Упрочненние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всего профиля резьбы методом лазерной закалки.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Проведенные испытания с увеличением рекомендуемого момента свинчивания в 2 раза показали отсутствие разрушений резьбовой поверхности, неразрушающий контроль (МПД) резьбовой поверхности показал отсутствие трещин.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Проводятся испытания у других компаний-производителей  и эксплуатантов данного оборудования</a:t>
            </a:r>
          </a:p>
        </p:txBody>
      </p:sp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368300" y="755650"/>
            <a:ext cx="101219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spcAft>
                <a:spcPts val="3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Лазерное упрочнение резьбы ниппеля бурильных труб</a:t>
            </a:r>
          </a:p>
        </p:txBody>
      </p:sp>
      <p:sp>
        <p:nvSpPr>
          <p:cNvPr id="23557" name="Прямоугольник 10"/>
          <p:cNvSpPr>
            <a:spLocks noChangeArrowheads="1"/>
          </p:cNvSpPr>
          <p:nvPr/>
        </p:nvSpPr>
        <p:spPr bwMode="auto">
          <a:xfrm>
            <a:off x="476250" y="1374775"/>
            <a:ext cx="799465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С целью обеспечения работоспособности отремонтированной замковой резьбы  проведена лазерная закалка с толщиной упрочненного слоя 300-450 мкм; твердость упрочняющего слоя 45-55 HRC.</a:t>
            </a:r>
            <a:endParaRPr lang="ru-RU" altLang="ru-RU" sz="1600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23558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075" y="1512888"/>
            <a:ext cx="3476625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Рисунок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88" y="2466975"/>
            <a:ext cx="2268537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Полилиния 16"/>
          <p:cNvSpPr>
            <a:spLocks/>
          </p:cNvSpPr>
          <p:nvPr/>
        </p:nvSpPr>
        <p:spPr bwMode="auto">
          <a:xfrm>
            <a:off x="12885738" y="7126288"/>
            <a:ext cx="669925" cy="44767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0B4E19BE-852A-4069-8B43-80217170C0B7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10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10699750" y="7129463"/>
            <a:ext cx="231775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5000"/>
              </a:lnSpc>
              <a:buSzPct val="100000"/>
            </a:pPr>
            <a:fld id="{DCF10AA6-7855-43D0-B876-28F94FFBC316}" type="slidenum">
              <a:rPr lang="ru-RU" altLang="ru-RU" sz="1400">
                <a:solidFill>
                  <a:srgbClr val="FFFFFF"/>
                </a:solidFill>
              </a:rPr>
              <a:pPr algn="r" eaLnBrk="1">
                <a:lnSpc>
                  <a:spcPct val="95000"/>
                </a:lnSpc>
                <a:buSzPct val="100000"/>
              </a:pPr>
              <a:t>11</a:t>
            </a:fld>
            <a:endParaRPr lang="ru-RU" altLang="ru-RU" sz="1400">
              <a:solidFill>
                <a:srgbClr val="FFFFFF"/>
              </a:solidFill>
            </a:endParaRPr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7004050" y="2301875"/>
            <a:ext cx="6221413" cy="2389188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90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Объекты: резьбовые поверхности насосно-компрессорных труб. Рассмотрены Ø 60, 73 и 89.</a:t>
            </a:r>
          </a:p>
          <a:p>
            <a:pPr algn="just" eaLnBrk="1" hangingPunct="1">
              <a:lnSpc>
                <a:spcPct val="90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Задача проекта: обеспечение износостойкости,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антифрикционости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резьбовых соединений в паре "труба-муфта" и увеличение количества свинчивания-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развинчивания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(С-Р) при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спуско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-подъемных операциях (СПО) до 50</a:t>
            </a:r>
          </a:p>
          <a:p>
            <a:pPr algn="just" eaLnBrk="1" hangingPunct="1">
              <a:lnSpc>
                <a:spcPct val="90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Материал основы: сталь марок группы прочности Д  (32Г2, 32ХГ, 38Г2СФ, 30ХМА, 26ХМФА)</a:t>
            </a:r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7040563" y="5449888"/>
            <a:ext cx="3659187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>
            <a:spAutoFit/>
          </a:bodyPr>
          <a:lstStyle>
            <a:lvl1pPr marL="179388" indent="-176213" eaLnBrk="0"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79388" algn="l"/>
                <a:tab pos="627063" algn="l"/>
                <a:tab pos="1076325" algn="l"/>
                <a:tab pos="1525588" algn="l"/>
                <a:tab pos="1974850" algn="l"/>
                <a:tab pos="2424113" algn="l"/>
                <a:tab pos="2873375" algn="l"/>
                <a:tab pos="3322638" algn="l"/>
                <a:tab pos="3771900" algn="l"/>
                <a:tab pos="4221163" algn="l"/>
                <a:tab pos="4670425" algn="l"/>
                <a:tab pos="5119688" algn="l"/>
                <a:tab pos="5568950" algn="l"/>
                <a:tab pos="6018213" algn="l"/>
                <a:tab pos="6467475" algn="l"/>
                <a:tab pos="6916738" algn="l"/>
                <a:tab pos="7366000" algn="l"/>
                <a:tab pos="7815263" algn="l"/>
                <a:tab pos="8264525" algn="l"/>
                <a:tab pos="8713788" algn="l"/>
                <a:tab pos="91630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2018 г. -  завершающий этап промысловых испытаний в ОАО «Юганскнефтегаз»</a:t>
            </a:r>
          </a:p>
        </p:txBody>
      </p:sp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963" y="2339975"/>
            <a:ext cx="2954337" cy="231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6" name="Text Box 5"/>
          <p:cNvSpPr txBox="1">
            <a:spLocks noChangeArrowheads="1"/>
          </p:cNvSpPr>
          <p:nvPr/>
        </p:nvSpPr>
        <p:spPr bwMode="auto">
          <a:xfrm>
            <a:off x="430213" y="503238"/>
            <a:ext cx="9290050" cy="77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Увеличение рабочего ресурса резьбовых соединений НКТ</a:t>
            </a:r>
          </a:p>
        </p:txBody>
      </p:sp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395288" y="1276350"/>
            <a:ext cx="12998450" cy="85566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Разработка технологии повышения работоспособности резьбовых соединений за счет упрочняющих антикоррозионных покрытий, нанесенных на резьбовую поверхность насосно-компрессорных труб (НКТ)</a:t>
            </a:r>
          </a:p>
        </p:txBody>
      </p:sp>
      <p:pic>
        <p:nvPicPr>
          <p:cNvPr id="2560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4854575"/>
            <a:ext cx="3079750" cy="202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50" y="4862513"/>
            <a:ext cx="2954338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6" name="Rectangle 9"/>
          <p:cNvSpPr>
            <a:spLocks noChangeArrowheads="1"/>
          </p:cNvSpPr>
          <p:nvPr/>
        </p:nvSpPr>
        <p:spPr bwMode="auto">
          <a:xfrm>
            <a:off x="0" y="6911975"/>
            <a:ext cx="2679700" cy="261938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93000"/>
              </a:lnSpc>
              <a:buSzPct val="100000"/>
              <a:defRPr/>
            </a:pPr>
            <a:r>
              <a:rPr lang="ru-RU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 покрытием </a:t>
            </a:r>
            <a:r>
              <a:rPr lang="ru-RU" altLang="ru-RU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NiCrBSi</a:t>
            </a:r>
            <a:endParaRPr lang="ru-RU" altLang="ru-RU" sz="12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227" name="Rectangle 10"/>
          <p:cNvSpPr>
            <a:spLocks noChangeArrowheads="1"/>
          </p:cNvSpPr>
          <p:nvPr/>
        </p:nvSpPr>
        <p:spPr bwMode="auto">
          <a:xfrm>
            <a:off x="3910013" y="6934200"/>
            <a:ext cx="2879725" cy="261938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3000"/>
              </a:lnSpc>
              <a:buSzPct val="100000"/>
              <a:defRPr/>
            </a:pPr>
            <a:r>
              <a:rPr lang="ru-RU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 покрытием WC/</a:t>
            </a:r>
            <a:r>
              <a:rPr lang="ru-RU" altLang="ru-RU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Co</a:t>
            </a:r>
            <a:r>
              <a:rPr lang="ru-RU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/</a:t>
            </a:r>
            <a:r>
              <a:rPr lang="ru-RU" altLang="ru-RU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Cr</a:t>
            </a:r>
            <a:r>
              <a:rPr lang="ru-RU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+ бронза</a:t>
            </a:r>
          </a:p>
        </p:txBody>
      </p:sp>
      <p:pic>
        <p:nvPicPr>
          <p:cNvPr id="25612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2370138"/>
            <a:ext cx="2962275" cy="231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13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050" y="5751513"/>
            <a:ext cx="12446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14" name="Полилиния 16"/>
          <p:cNvSpPr>
            <a:spLocks/>
          </p:cNvSpPr>
          <p:nvPr/>
        </p:nvSpPr>
        <p:spPr bwMode="auto">
          <a:xfrm>
            <a:off x="12890500" y="7104063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86A633AB-7204-4250-9156-F53C9569882B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11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2459D7-0BCA-E1E7-656A-6BDB800C5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183" y="683493"/>
            <a:ext cx="9937104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hangingPunct="1"/>
            <a:r>
              <a:rPr lang="ru-RU" altLang="ru-RU" b="1" dirty="0">
                <a:solidFill>
                  <a:srgbClr val="FFC000"/>
                </a:solidFill>
                <a:latin typeface="Arial Narrow" panose="020B0606020202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Лазерная наплавка износостойких площадок и поясков на корпуса </a:t>
            </a:r>
            <a:r>
              <a:rPr lang="ru-RU" altLang="ru-RU" b="1" dirty="0" err="1">
                <a:solidFill>
                  <a:srgbClr val="FFC000"/>
                </a:solidFill>
                <a:latin typeface="Arial Narrow" panose="020B0606020202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резистивиметров</a:t>
            </a:r>
            <a:r>
              <a:rPr lang="ru-RU" altLang="ru-RU" b="1" dirty="0">
                <a:solidFill>
                  <a:srgbClr val="FFC000"/>
                </a:solidFill>
                <a:latin typeface="Arial Narrow" panose="020B0606020202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  </a:t>
            </a:r>
          </a:p>
          <a:p>
            <a:pPr hangingPunct="1"/>
            <a:r>
              <a:rPr lang="ru-RU" altLang="ru-RU" b="1" dirty="0">
                <a:solidFill>
                  <a:srgbClr val="FFC000"/>
                </a:solidFill>
                <a:latin typeface="Arial Narrow" panose="020B0606020202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(без демонтажа электроники)</a:t>
            </a:r>
          </a:p>
        </p:txBody>
      </p:sp>
      <p:sp>
        <p:nvSpPr>
          <p:cNvPr id="4" name="Прямоугольник 5">
            <a:extLst>
              <a:ext uri="{FF2B5EF4-FFF2-40B4-BE49-F238E27FC236}">
                <a16:creationId xmlns:a16="http://schemas.microsoft.com/office/drawing/2014/main" id="{2E4737EB-1BA7-47E8-C2C2-291D729C291A}"/>
              </a:ext>
            </a:extLst>
          </p:cNvPr>
          <p:cNvSpPr/>
          <p:nvPr/>
        </p:nvSpPr>
        <p:spPr>
          <a:xfrm>
            <a:off x="4991695" y="1391013"/>
            <a:ext cx="7776864" cy="57696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45000" rIns="90000" bIns="45000" compatLnSpc="0">
            <a:spAutoFit/>
          </a:bodyPr>
          <a:lstStyle/>
          <a:p>
            <a:pPr algn="just" hangingPunct="1">
              <a:spcBef>
                <a:spcPts val="0"/>
              </a:spcBef>
              <a:spcAft>
                <a:spcPts val="0"/>
              </a:spcAft>
              <a:defRPr sz="1800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Корпус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резистивиметра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-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прибора регистрации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резистивности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породы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-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выполнен из немагнитной нержавеющей стали типа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Magnadur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в виде трубы с внутренними скрытыми каналами с электрооборудованием, на корпусе имеются закрытые компаундом и защитными решетками антенны, различные чувствительные электронные компоненты. В связи с этими факторами и общими мировыми экономическими условиями продление срока эксплуатации оборудования имеет высокое значение на фоне практически полного отсутствия возможности получения новых изделий.</a:t>
            </a:r>
          </a:p>
          <a:p>
            <a:pPr algn="just" hangingPunct="1">
              <a:spcBef>
                <a:spcPts val="0"/>
              </a:spcBef>
              <a:spcAft>
                <a:spcPts val="0"/>
              </a:spcAft>
              <a:defRPr sz="1800"/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hangingPunct="1">
              <a:spcBef>
                <a:spcPts val="0"/>
              </a:spcBef>
              <a:spcAft>
                <a:spcPts val="0"/>
              </a:spcAft>
              <a:defRPr sz="1800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АО «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Плакарт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» предлагает выполнение комбинированного упрочнения внешней поверхности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резистивиметров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которое включает в себя:</a:t>
            </a:r>
          </a:p>
          <a:p>
            <a:pPr marL="285750" indent="-285750" algn="just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лазерную наплавку износостойких участков, подверженных наиболее интенсивному износу, в том числе ударным нагрузкам</a:t>
            </a:r>
          </a:p>
          <a:p>
            <a:pPr marL="285750" indent="-285750" algn="just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высокоскоростное газопламенное напыление остальных поверхностей износостойким материалом на основе карбида вольфрама для защиты от истирания </a:t>
            </a:r>
          </a:p>
          <a:p>
            <a:pPr algn="just" hangingPunct="1">
              <a:spcBef>
                <a:spcPts val="0"/>
              </a:spcBef>
              <a:spcAft>
                <a:spcPts val="0"/>
              </a:spcAft>
              <a:defRPr sz="1800"/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hangingPunct="1">
              <a:spcBef>
                <a:spcPts val="0"/>
              </a:spcBef>
              <a:spcAft>
                <a:spcPts val="0"/>
              </a:spcAft>
              <a:defRPr sz="1800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Преимущества лазерной наплавки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резистивиметров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:</a:t>
            </a:r>
          </a:p>
          <a:p>
            <a:pPr marL="285750" indent="-285750" algn="just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возможность выполнения ремонта оборудования в сборе, без демонтажа электронных компонентов и другой «начинки»;</a:t>
            </a:r>
          </a:p>
          <a:p>
            <a:pPr marL="285750" indent="-285750" algn="just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минимальная зона термического влияния;</a:t>
            </a:r>
          </a:p>
          <a:p>
            <a:pPr marL="285750" indent="-285750" algn="just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малые остаточные деформации наплавленных деталей;</a:t>
            </a:r>
          </a:p>
          <a:p>
            <a:pPr marL="285750" indent="-285750" algn="just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локальность процесса обработки;</a:t>
            </a:r>
          </a:p>
          <a:p>
            <a:pPr marL="285750" indent="-285750" algn="just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повышенные свойства модифицированной поверхности;</a:t>
            </a:r>
          </a:p>
          <a:p>
            <a:pPr marL="285750" indent="-285750" algn="just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ремонтопригодность</a:t>
            </a:r>
          </a:p>
          <a:p>
            <a:pPr algn="just" hangingPunct="1">
              <a:spcBef>
                <a:spcPts val="0"/>
              </a:spcBef>
              <a:spcAft>
                <a:spcPts val="0"/>
              </a:spcAft>
              <a:defRPr sz="1800"/>
            </a:pPr>
            <a:endParaRPr lang="ru-RU" b="1" dirty="0">
              <a:solidFill>
                <a:srgbClr val="FFC000"/>
              </a:solidFill>
              <a:latin typeface="Arial Narrow" pitchFamily="34"/>
              <a:ea typeface="SimSun" pitchFamily="2"/>
              <a:cs typeface="Mangal" pitchFamily="2"/>
            </a:endParaRPr>
          </a:p>
        </p:txBody>
      </p:sp>
      <p:pic>
        <p:nvPicPr>
          <p:cNvPr id="7" name="Рисунок 2">
            <a:extLst>
              <a:ext uri="{FF2B5EF4-FFF2-40B4-BE49-F238E27FC236}">
                <a16:creationId xmlns:a16="http://schemas.microsoft.com/office/drawing/2014/main" id="{D5E7A06D-18D7-A93F-B8BF-CA4A7AAA8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31" y="1329605"/>
            <a:ext cx="3816424" cy="56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4333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91700741-A82F-1B6D-98B1-6D24EBA1A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703" y="1403573"/>
            <a:ext cx="6656963" cy="56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BEE7833-06D5-1106-885E-3DAD2C983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183" y="683493"/>
            <a:ext cx="9937104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hangingPunct="1"/>
            <a:r>
              <a:rPr lang="ru-RU" altLang="ru-RU" b="1" dirty="0">
                <a:solidFill>
                  <a:srgbClr val="FFC000"/>
                </a:solidFill>
                <a:latin typeface="Arial Narrow" panose="020B0606020202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Лазерная наплавка износостойких площадок и поясков на корпуса </a:t>
            </a:r>
            <a:r>
              <a:rPr lang="ru-RU" altLang="ru-RU" b="1" dirty="0" err="1">
                <a:solidFill>
                  <a:srgbClr val="FFC000"/>
                </a:solidFill>
                <a:latin typeface="Arial Narrow" panose="020B0606020202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резистивиметров</a:t>
            </a:r>
            <a:r>
              <a:rPr lang="ru-RU" altLang="ru-RU" b="1" dirty="0">
                <a:solidFill>
                  <a:srgbClr val="FFC000"/>
                </a:solidFill>
                <a:latin typeface="Arial Narrow" panose="020B0606020202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  </a:t>
            </a:r>
          </a:p>
          <a:p>
            <a:pPr hangingPunct="1"/>
            <a:r>
              <a:rPr lang="ru-RU" altLang="ru-RU" b="1" dirty="0">
                <a:solidFill>
                  <a:srgbClr val="FFC000"/>
                </a:solidFill>
                <a:latin typeface="Arial Narrow" panose="020B0606020202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(без демонтажа электроники)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F6FFA97-ECED-BD8F-122D-B06261CAD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99" y="1403573"/>
            <a:ext cx="4282026" cy="5616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328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10604500" y="7140575"/>
            <a:ext cx="21558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SzPct val="100000"/>
            </a:pPr>
            <a:fld id="{EED23821-03C3-4C21-9ED3-233022016BF8}" type="slidenum">
              <a:rPr lang="ru-RU" altLang="ru-RU" sz="1400">
                <a:solidFill>
                  <a:srgbClr val="FFFFFF"/>
                </a:solidFill>
                <a:latin typeface="Calibri" panose="020F0502020204030204" pitchFamily="34" charset="0"/>
              </a:rPr>
              <a:pPr algn="r" eaLnBrk="1" hangingPunct="1">
                <a:buSzPct val="100000"/>
              </a:pPr>
              <a:t>14</a:t>
            </a:fld>
            <a:endParaRPr lang="ru-RU" altLang="ru-RU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1392238"/>
            <a:ext cx="4178300" cy="2786062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69900" y="554038"/>
            <a:ext cx="11074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 dirty="0">
                <a:solidFill>
                  <a:srgbClr val="FFC000"/>
                </a:solidFill>
                <a:latin typeface="Arial Narrow" panose="020B0606020202030204" pitchFamily="34" charset="0"/>
              </a:rPr>
              <a:t>Ремонт и защита рабочей поверхности лопастей </a:t>
            </a:r>
            <a:r>
              <a:rPr lang="ru-RU" altLang="ru-RU" sz="2000" b="1" dirty="0" err="1">
                <a:solidFill>
                  <a:srgbClr val="FFC000"/>
                </a:solidFill>
                <a:latin typeface="Arial Narrow" panose="020B0606020202030204" pitchFamily="34" charset="0"/>
              </a:rPr>
              <a:t>цельнофрезерованных</a:t>
            </a:r>
            <a:r>
              <a:rPr lang="ru-RU" altLang="ru-RU" sz="2000" b="1" dirty="0">
                <a:solidFill>
                  <a:srgbClr val="FFC000"/>
                </a:solidFill>
                <a:latin typeface="Arial Narrow" panose="020B0606020202030204" pitchFamily="34" charset="0"/>
              </a:rPr>
              <a:t> </a:t>
            </a:r>
          </a:p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 dirty="0">
                <a:solidFill>
                  <a:srgbClr val="FFC000"/>
                </a:solidFill>
                <a:latin typeface="Arial Narrow" panose="020B0606020202030204" pitchFamily="34" charset="0"/>
              </a:rPr>
              <a:t>калибраторов/стабилизаторов  методом лазерной наплавки</a:t>
            </a:r>
          </a:p>
          <a:p>
            <a:pPr eaLnBrk="1">
              <a:lnSpc>
                <a:spcPct val="93000"/>
              </a:lnSpc>
              <a:buSzPct val="100000"/>
            </a:pPr>
            <a:endParaRPr lang="ru-RU" altLang="ru-RU" sz="1600" b="1" dirty="0">
              <a:solidFill>
                <a:srgbClr val="ECA321"/>
              </a:solidFill>
              <a:latin typeface="Arial Narrow" panose="020B0606020202030204" pitchFamily="34" charset="0"/>
            </a:endParaRPr>
          </a:p>
        </p:txBody>
      </p:sp>
      <p:pic>
        <p:nvPicPr>
          <p:cNvPr id="27653" name="Picture 8" descr="http://tehgeobur.ru/user/images/logo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085" y="5447933"/>
            <a:ext cx="13970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Рисунок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86"/>
          <a:stretch>
            <a:fillRect/>
          </a:stretch>
        </p:blipFill>
        <p:spPr bwMode="auto">
          <a:xfrm>
            <a:off x="490538" y="4376738"/>
            <a:ext cx="4248150" cy="2578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2" descr="https://upload.wikimedia.org/wikipedia/commons/e/ef/Logo_of_Halliburton_%28red%2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792" y="6520289"/>
            <a:ext cx="13604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Рисунок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456" y="5757495"/>
            <a:ext cx="968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Рисунок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345" y="5931327"/>
            <a:ext cx="115252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Рисунок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084" y="6424728"/>
            <a:ext cx="873125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1" name="AutoShape 2"/>
          <p:cNvSpPr>
            <a:spLocks noChangeArrowheads="1"/>
          </p:cNvSpPr>
          <p:nvPr/>
        </p:nvSpPr>
        <p:spPr bwMode="auto">
          <a:xfrm>
            <a:off x="4895850" y="1333176"/>
            <a:ext cx="8081963" cy="503740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wrap="square" lIns="0" tIns="0" rIns="0" bIns="0" anchor="ctr" anchorCtr="1"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Калибраторы/стабилизаторы используются в качестве элемента нижней части бурильной колонны при бурении и традиционно упрочняются твердосплавными вставками. АО «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Плакарт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» предлагает замену этого решения на более высокое по потребительским свойствам износостойкое покрытие, используемое ведущими мировыми компаниями-производителями данного оборудования. 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Наше решение позволяет выполнять многократный ремонт деталей и продлевать ресурс их эксплуатации, что является исключительно важной задачей, в связи с отсутствием возможности закупки или производства новых деталей (нет отечественных аналогов импортных материалов и необходимого станочного парка).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Преимущества решения АО «</a:t>
            </a:r>
            <a:r>
              <a:rPr lang="ru-RU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Плакарт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»: </a:t>
            </a:r>
          </a:p>
          <a:p>
            <a:pPr marL="251997" indent="-251997"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равномерное упрочнение всей рабочей поверхности снижает износ, делает его более равномерным, продлевает срок эксплуатации;</a:t>
            </a:r>
          </a:p>
          <a:p>
            <a:pPr marL="251997" indent="-251997"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импортозамещение;</a:t>
            </a:r>
          </a:p>
          <a:p>
            <a:pPr marL="251997" indent="-251997"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ремонтопригодность;  </a:t>
            </a:r>
          </a:p>
          <a:p>
            <a:pPr marL="251997" indent="-251997"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сокращение сроков доставки деталей от изготовителя до эксплуатанта; </a:t>
            </a:r>
          </a:p>
          <a:p>
            <a:pPr marL="251997" indent="-251997"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снижение затрат на покупку нового дорогостоящего оборудования; </a:t>
            </a:r>
          </a:p>
          <a:p>
            <a:pPr marL="251997" indent="-251997"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оснащение буровых бригад стабилизаторами нужного диаметра в короткие сроки.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7661" name="Полилиния 16"/>
          <p:cNvSpPr>
            <a:spLocks/>
          </p:cNvSpPr>
          <p:nvPr/>
        </p:nvSpPr>
        <p:spPr bwMode="auto">
          <a:xfrm>
            <a:off x="12922250" y="7140575"/>
            <a:ext cx="669925" cy="4460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7502AA42-B8FE-4DFA-B6FE-B7D6428B9E32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14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2771775"/>
            <a:ext cx="4359275" cy="2905125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474663" y="623888"/>
            <a:ext cx="8261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Производство и ремонт плунжеров</a:t>
            </a:r>
            <a:r>
              <a:rPr lang="en-US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высокого давления, в том числе для ГРП,  с упрочняющим покрытием</a:t>
            </a:r>
          </a:p>
        </p:txBody>
      </p:sp>
      <p:sp>
        <p:nvSpPr>
          <p:cNvPr id="17414" name="Text Box 5"/>
          <p:cNvSpPr txBox="1">
            <a:spLocks noChangeArrowheads="1"/>
          </p:cNvSpPr>
          <p:nvPr/>
        </p:nvSpPr>
        <p:spPr bwMode="auto">
          <a:xfrm>
            <a:off x="5207000" y="2309813"/>
            <a:ext cx="6327775" cy="3367087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Применение высокоскоростного напыления твердых металлокерамических сплавов позволяет отказаться от традиционных способов упрочнения деталей и повысить срок их службы (до 3-х раз по сравнению с оригинальными, по опыту ОАО «Сургутнефтегаз»).</a:t>
            </a:r>
          </a:p>
          <a:p>
            <a:pPr eaLnBrk="1">
              <a:spcAft>
                <a:spcPts val="14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Производство плунжеров с покрытиями для  насосов гидроразрыва пласта, струйной добычи нефти, буровых насосов и других насосов высокого давления. Плунжеры с поверхностью, упрочненной твердыми сплавами либо материалами с высокой твердостью на никелевой базе, обладают всеми рабочими характеристиками оригинальных плунжеров, при более низкой цене.</a:t>
            </a:r>
          </a:p>
          <a:p>
            <a:pPr eaLnBrk="1">
              <a:spcAft>
                <a:spcPts val="14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Покрытие, нанесенное АО «</a:t>
            </a:r>
            <a:r>
              <a:rPr lang="ru-RU" altLang="ru-RU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Плакарт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», </a:t>
            </a:r>
            <a:r>
              <a:rPr lang="ru-RU" altLang="ru-RU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ремонтопригодно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что позволяет снизить затраты на изготовлении новых деталей, в том числе при импортозамещении.</a:t>
            </a:r>
          </a:p>
        </p:txBody>
      </p:sp>
      <p:pic>
        <p:nvPicPr>
          <p:cNvPr id="29701" name="Рисунок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5300" y="5940425"/>
            <a:ext cx="14859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Полилиния 16"/>
          <p:cNvSpPr>
            <a:spLocks/>
          </p:cNvSpPr>
          <p:nvPr/>
        </p:nvSpPr>
        <p:spPr bwMode="auto">
          <a:xfrm>
            <a:off x="12841288" y="7088188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F96139F9-F889-4DEA-9E00-02B95DBCB113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15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9407525" y="6981825"/>
            <a:ext cx="28749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BE2FE80C-CFF8-406B-9496-3618603894C8}" type="slidenum">
              <a:rPr lang="ru-RU" altLang="ru-RU" sz="1600">
                <a:solidFill>
                  <a:srgbClr val="FFFFFF"/>
                </a:solidFill>
                <a:latin typeface="Calibri" panose="020F0502020204030204" pitchFamily="34" charset="0"/>
              </a:rPr>
              <a:pPr algn="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16</a:t>
            </a:fld>
            <a:endParaRPr lang="ru-RU" altLang="ru-RU" sz="16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23" name="AutoShape 2"/>
          <p:cNvSpPr>
            <a:spLocks noChangeArrowheads="1"/>
          </p:cNvSpPr>
          <p:nvPr/>
        </p:nvSpPr>
        <p:spPr bwMode="auto">
          <a:xfrm>
            <a:off x="415925" y="1670050"/>
            <a:ext cx="5197475" cy="503872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lIns="0" tIns="0" rIns="0" bIns="0" anchor="ctr" anchorCtr="1">
            <a:spAutoFit/>
          </a:bodyPr>
          <a:lstStyle>
            <a:lvl1pPr marL="177800" indent="-177800" eaLnBrk="0">
              <a:tabLst>
                <a:tab pos="177800" algn="l"/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1pPr>
            <a:lvl2pPr eaLnBrk="0">
              <a:tabLst>
                <a:tab pos="177800" algn="l"/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2pPr>
            <a:lvl3pPr eaLnBrk="0">
              <a:tabLst>
                <a:tab pos="177800" algn="l"/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3pPr>
            <a:lvl4pPr eaLnBrk="0">
              <a:tabLst>
                <a:tab pos="177800" algn="l"/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tabLst>
                <a:tab pos="177800" algn="l"/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77800" algn="l"/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77800" algn="l"/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77800" algn="l"/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177800" algn="l"/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marL="0" indent="0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Замена гальванического хрома на износостойкое покрытие Плакарт-0.08, Плакарт-01.6, наносимое методом </a:t>
            </a:r>
            <a:r>
              <a:rPr lang="en-US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HVOF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Первоначальное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покрытие – гальванический хром. В результате воздействия жидкой абразивной среды, бурового раствора различной агрессивности, появилась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подплёночная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коррозия, отслоение, износ в результате воздействия знакопеременных нагрузок.</a:t>
            </a: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Оборудование: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Шток, применяется в составе гидравлического ударного механизма.</a:t>
            </a: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Условия работы детали: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Гидроабразивная среда, буровой раствор.</a:t>
            </a: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 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Ценность для Заказчиков: </a:t>
            </a: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Замена гальванического хрома на более экологичные материалы, более стойкие к агрессивным средам, </a:t>
            </a: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увеличение ресурса работы, </a:t>
            </a: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ремонтопригодность, </a:t>
            </a:r>
          </a:p>
          <a:p>
            <a:pPr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снижение на треть затрат на закупку  новой детали.</a:t>
            </a: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311150" y="587375"/>
            <a:ext cx="10120313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Защита от износа и восстановление рабочей поверхности штоков гидроударных механизмов упрочняющим износостойким покрытием </a:t>
            </a:r>
          </a:p>
        </p:txBody>
      </p:sp>
      <p:pic>
        <p:nvPicPr>
          <p:cNvPr id="31749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775" y="1957388"/>
            <a:ext cx="3740150" cy="1701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Рисунок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1971675"/>
            <a:ext cx="3540125" cy="1692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1" name="Рисунок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463" y="3911600"/>
            <a:ext cx="3192462" cy="304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2" name="Picture 4" descr="http://litceysel.ru/amda/%D0%A0%D0%B0%D1%81%D0%BF%D0%B8%D1%81%D0%B0%D0%BD%D0%B8%D0%B5+%D1%80%D0%B0%D0%B1%D0%BE%D1%82%D1%8B+%D0%A0%D0%BE%D1%81%D1%81%D0%B8%D0%B9%D1%81%D0%BA%D0%BE%D0%B3%D0%BE+%D0%9D%D0%B5%D1%84%D1%82%D0%B5%D0%B3%D0%B0%D0%B7%D0%BE%D0%B2%D0%BE%D0%B3%D0%BE+%D0%9A%D0%BE%D0%BD%D0%B3%D1%80%D0%B5%D1%81%D1%81%D0%B0a/33176_html_m2c3a63b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9113" y="6046788"/>
            <a:ext cx="1465262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6" descr="http://72hockey.ru/wp-content/uploads/2015/11/Sibur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7713" y="5124450"/>
            <a:ext cx="1236662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TextBox 1"/>
          <p:cNvSpPr txBox="1">
            <a:spLocks noChangeArrowheads="1"/>
          </p:cNvSpPr>
          <p:nvPr/>
        </p:nvSpPr>
        <p:spPr bwMode="auto">
          <a:xfrm>
            <a:off x="11764963" y="5470525"/>
            <a:ext cx="1725612" cy="404813"/>
          </a:xfrm>
          <a:prstGeom prst="rect">
            <a:avLst/>
          </a:prstGeom>
          <a:noFill/>
          <a:ln>
            <a:noFill/>
          </a:ln>
        </p:spPr>
        <p:txBody>
          <a:bodyPr wrap="none" lIns="108846" tIns="54423" rIns="108846" bIns="54423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2058" b="1" dirty="0">
                <a:solidFill>
                  <a:srgbClr val="0070C0"/>
                </a:solidFill>
                <a:latin typeface="Arial Narrow" panose="020B0606020202030204" pitchFamily="34" charset="0"/>
              </a:rPr>
              <a:t>ООО «</a:t>
            </a:r>
            <a:r>
              <a:rPr lang="ru-RU" altLang="ru-RU" sz="2058" b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Таргет</a:t>
            </a:r>
            <a:r>
              <a:rPr lang="ru-RU" altLang="ru-RU" sz="2058" b="1" dirty="0">
                <a:solidFill>
                  <a:srgbClr val="0070C0"/>
                </a:solidFill>
                <a:latin typeface="Arial Narrow" panose="020B0606020202030204" pitchFamily="34" charset="0"/>
              </a:rPr>
              <a:t>»</a:t>
            </a:r>
          </a:p>
        </p:txBody>
      </p:sp>
      <p:sp>
        <p:nvSpPr>
          <p:cNvPr id="12299" name="TextBox 10"/>
          <p:cNvSpPr txBox="1">
            <a:spLocks noChangeArrowheads="1"/>
          </p:cNvSpPr>
          <p:nvPr/>
        </p:nvSpPr>
        <p:spPr bwMode="auto">
          <a:xfrm>
            <a:off x="11896725" y="6602413"/>
            <a:ext cx="1593850" cy="404812"/>
          </a:xfrm>
          <a:prstGeom prst="rect">
            <a:avLst/>
          </a:prstGeom>
          <a:noFill/>
          <a:ln>
            <a:noFill/>
          </a:ln>
        </p:spPr>
        <p:txBody>
          <a:bodyPr wrap="none" lIns="108846" tIns="54423" rIns="108846" bIns="54423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2058" b="1" dirty="0">
                <a:solidFill>
                  <a:srgbClr val="0070C0"/>
                </a:solidFill>
                <a:latin typeface="Arial Narrow" panose="020B0606020202030204" pitchFamily="34" charset="0"/>
              </a:rPr>
              <a:t>ООО «Фарн»</a:t>
            </a:r>
          </a:p>
        </p:txBody>
      </p:sp>
      <p:pic>
        <p:nvPicPr>
          <p:cNvPr id="31756" name="Picture 14" descr="http://s.pr-cy.ru/screenshots/shots/vniibt.r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4700588"/>
            <a:ext cx="2473325" cy="17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Picture 16" descr="http://art-climat.com/admin/kcfinder/upload/images/gazprom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2613" y="3881438"/>
            <a:ext cx="123031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9288" y="1412875"/>
            <a:ext cx="6718300" cy="4937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ВНИИБТ дает 300 часов (ударов) гарантии на шток с хромом, 1000 часов (ударов) – на шток с карбидным покрытием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759" name="Полилиния 16"/>
          <p:cNvSpPr>
            <a:spLocks/>
          </p:cNvSpPr>
          <p:nvPr/>
        </p:nvSpPr>
        <p:spPr bwMode="auto">
          <a:xfrm>
            <a:off x="12907963" y="7108825"/>
            <a:ext cx="669925" cy="4460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A307FAD4-1D97-41ED-B9D4-E836DE919B05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16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455613" y="668338"/>
            <a:ext cx="9937750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Восстановление и защита от износа рабочих поверхностей скольжения мандрелей гидроударных механизмов, гидравлических и гидромеханических ясов </a:t>
            </a: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5529263" y="1398588"/>
            <a:ext cx="7494587" cy="49371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Aft>
                <a:spcPts val="14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Условия эксплуатации: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Буровой раствор, с высоким содержанием абразивных частиц,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pH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среды 3...7. Рабочая поверхность скольжения находится в контакте с резиновым уплотнением. Рабочая температура 40-80 ºС, давление 100-250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атм</a:t>
            </a: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spcAft>
                <a:spcPts val="14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Возникающие проблемы: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Износ рабочей поверхности, задиры, царапины вследствие контакта с абразивными частицами, коррозионное повреждение</a:t>
            </a:r>
          </a:p>
          <a:p>
            <a:pPr eaLnBrk="1">
              <a:spcAft>
                <a:spcPts val="14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Износостойкое, антикоррозионное покрытие WC/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Co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/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Cr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методом высокоскоростного напыления стандартной толщиной 0,25 +0,05 мм, с последующей шлифовкой и полировкой до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Ra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0,05 мкм. Твердость до 72 HRC и пористость менее 1%. При износе рабочей поверхности более 0,5 мм отработана технология восстановления размера детали с последующим нанесением износостойкого карбидного покрытия стандартной толщины.</a:t>
            </a:r>
          </a:p>
          <a:p>
            <a:pPr eaLnBrk="1"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Результат: </a:t>
            </a: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Увеличение наработки детали в условиях циркуляции солесодержащей и кислотной промывочной жидкости до 1500-2000 </a:t>
            </a:r>
          </a:p>
          <a:p>
            <a:pPr eaLnBrk="1"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часов. Многократная ремонтопригодность нанесенного покрытия с максимальным занижением рабочего диаметра до 2,0 мм</a:t>
            </a:r>
            <a:r>
              <a:rPr lang="ru-RU" altLang="ru-RU" sz="1600" dirty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1450975"/>
            <a:ext cx="4721225" cy="2565400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59"/>
          <a:stretch>
            <a:fillRect/>
          </a:stretch>
        </p:blipFill>
        <p:spPr bwMode="auto">
          <a:xfrm>
            <a:off x="476250" y="4140200"/>
            <a:ext cx="4721225" cy="2716213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-359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0" y="6315075"/>
            <a:ext cx="1152525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9" name="Полилиния 16"/>
          <p:cNvSpPr>
            <a:spLocks/>
          </p:cNvSpPr>
          <p:nvPr/>
        </p:nvSpPr>
        <p:spPr bwMode="auto">
          <a:xfrm>
            <a:off x="12863513" y="7113588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75CFB332-4701-4AE0-9815-E12C78FEBA98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17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455613" y="693738"/>
            <a:ext cx="10120312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spcAft>
                <a:spcPts val="3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Восстановление внутренней поверхности цилиндра методом плазменного напыления APS.</a:t>
            </a:r>
          </a:p>
        </p:txBody>
      </p:sp>
      <p:sp>
        <p:nvSpPr>
          <p:cNvPr id="35844" name="Прямоугольник 10"/>
          <p:cNvSpPr>
            <a:spLocks noChangeArrowheads="1"/>
          </p:cNvSpPr>
          <p:nvPr/>
        </p:nvSpPr>
        <p:spPr bwMode="auto">
          <a:xfrm>
            <a:off x="478538" y="1259557"/>
            <a:ext cx="7673975" cy="5760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В процессе эксплуатации </a:t>
            </a:r>
            <a:r>
              <a:rPr lang="ru-RU" altLang="ru-RU" dirty="0" err="1">
                <a:solidFill>
                  <a:schemeClr val="tx1"/>
                </a:solidFill>
                <a:latin typeface="Arial Narrow" panose="020B0606020202030204" pitchFamily="34" charset="0"/>
              </a:rPr>
              <a:t>гидроударных</a:t>
            </a:r>
            <a:r>
              <a:rPr lang="ru-RU" alt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 механизмов происходит активное разрушение типового гальванического покрытия «твердый хром» в результате воздействия гидроабразивной </a:t>
            </a:r>
            <a:r>
              <a:rPr lang="ru-RU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коррозионноактивной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среды</a:t>
            </a:r>
            <a:r>
              <a:rPr lang="ru-RU" alt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. Восстановление деталей после эксплуатации методом гальванического хромирования невозможно. АО «</a:t>
            </a:r>
            <a:r>
              <a:rPr lang="ru-RU" altLang="ru-RU" dirty="0" err="1">
                <a:solidFill>
                  <a:schemeClr val="tx1"/>
                </a:solidFill>
                <a:latin typeface="Arial Narrow" panose="020B0606020202030204" pitchFamily="34" charset="0"/>
              </a:rPr>
              <a:t>Плакарт</a:t>
            </a:r>
            <a:r>
              <a:rPr lang="ru-RU" alt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» предлагает упрочнение внутренней поверхности или  восстановление поверхности детали до номинальных размеров с последующим упрочнением материалом на основе карбида хрома.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0" indent="0" algn="just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Проведенные промысловые испытания в ООО «ВНИИБТ-БИ» и ООО «</a:t>
            </a:r>
            <a:r>
              <a:rPr lang="ru-RU" dirty="0" err="1">
                <a:solidFill>
                  <a:schemeClr val="tx1"/>
                </a:solidFill>
                <a:latin typeface="Arial Narrow" panose="020B0606020202030204" pitchFamily="34" charset="0"/>
              </a:rPr>
              <a:t>Гидробурсервис</a:t>
            </a:r>
            <a:r>
              <a:rPr 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», по результатам которых: наработка </a:t>
            </a:r>
            <a:r>
              <a:rPr lang="ru-RU" dirty="0" err="1">
                <a:solidFill>
                  <a:schemeClr val="tx1"/>
                </a:solidFill>
                <a:latin typeface="Arial Narrow" panose="020B0606020202030204" pitchFamily="34" charset="0"/>
              </a:rPr>
              <a:t>гидроударного</a:t>
            </a:r>
            <a:r>
              <a:rPr 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 механизма составила более 1 200 часов без разрушения защитного покрытия, подтверждают высокую эффективность данного решения.</a:t>
            </a:r>
          </a:p>
          <a:p>
            <a:pPr marL="0" indent="0" algn="just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0" indent="0" algn="just" hangingPunct="1">
              <a:lnSpc>
                <a:spcPct val="93000"/>
              </a:lnSpc>
              <a:buClr>
                <a:srgbClr val="000000"/>
              </a:buClr>
              <a:buSzPct val="100000"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Преимущества решения АО «</a:t>
            </a:r>
            <a:r>
              <a:rPr lang="ru-RU" b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Плакарт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»: </a:t>
            </a:r>
          </a:p>
          <a:p>
            <a:pPr marL="251997" indent="-251997" algn="just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ремонтопригодность;</a:t>
            </a:r>
          </a:p>
          <a:p>
            <a:pPr marL="251997" indent="-251997" algn="just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замена гальванического хрома на более стойкие к агрессивным средам и абразивному износу материалы;</a:t>
            </a:r>
          </a:p>
          <a:p>
            <a:pPr marL="251997" indent="-251997" algn="just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значительное снижение нагрузки на экологию;</a:t>
            </a:r>
          </a:p>
          <a:p>
            <a:pPr marL="251997" indent="-251997" algn="just" hangingPunct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импортозамещение, сокращение сроков доставки деталей от изготовителя до эксплуатанта.</a:t>
            </a:r>
          </a:p>
          <a:p>
            <a:pPr marL="0" indent="0" algn="just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919323" algn="l"/>
                <a:tab pos="1579650" algn="l"/>
                <a:tab pos="2239975" algn="l"/>
                <a:tab pos="2900302" algn="l"/>
                <a:tab pos="3560627" algn="l"/>
                <a:tab pos="4220954" algn="l"/>
                <a:tab pos="4881279" algn="l"/>
                <a:tab pos="5541606" algn="l"/>
                <a:tab pos="6201931" algn="l"/>
                <a:tab pos="6862258" algn="l"/>
                <a:tab pos="7522583" algn="l"/>
                <a:tab pos="8182910" algn="l"/>
                <a:tab pos="8843235" algn="l"/>
                <a:tab pos="9503562" algn="l"/>
                <a:tab pos="10163887" algn="l"/>
                <a:tab pos="10824214" algn="l"/>
                <a:tab pos="11484540" algn="l"/>
                <a:tab pos="12144866" algn="l"/>
                <a:tab pos="12805192" algn="l"/>
                <a:tab pos="13465518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.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35845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079" y="1619597"/>
            <a:ext cx="4713288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Полилиния 16"/>
          <p:cNvSpPr>
            <a:spLocks/>
          </p:cNvSpPr>
          <p:nvPr/>
        </p:nvSpPr>
        <p:spPr bwMode="auto">
          <a:xfrm>
            <a:off x="12896850" y="7108825"/>
            <a:ext cx="669925" cy="4460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825EC62A-0428-4BCA-9629-45240AFD6CD1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18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9407525" y="6981825"/>
            <a:ext cx="2874963" cy="368300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BF95EB76-421B-4E19-9C87-7EB1807FED9D}" type="slidenum">
              <a:rPr lang="ru-RU" altLang="ru-RU" sz="1600">
                <a:solidFill>
                  <a:srgbClr val="FFFFFF"/>
                </a:solidFill>
                <a:latin typeface="Calibri" panose="020F0502020204030204" pitchFamily="34" charset="0"/>
              </a:rPr>
              <a:pPr algn="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19</a:t>
            </a:fld>
            <a:endParaRPr lang="ru-RU" altLang="ru-RU" sz="16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7891" name="AutoShape 2"/>
          <p:cNvSpPr>
            <a:spLocks noChangeArrowheads="1"/>
          </p:cNvSpPr>
          <p:nvPr/>
        </p:nvSpPr>
        <p:spPr bwMode="auto">
          <a:xfrm>
            <a:off x="706438" y="1990725"/>
            <a:ext cx="6486525" cy="3233738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lIns="0" tIns="0" rIns="0" bIns="0" anchor="ctr" anchorCtr="1"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Оборудование: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Сердечник шлицевой, применяется в составе амортизатора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наддолотного</a:t>
            </a: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Условия работы детали: Гидроабразивная среда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 Заказчика: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Первоначальное покрытие – гальванический хром. В результате воздействия жидкой абразивной среды, бурового раствора различной агрессивности, появилась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подплёночная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коррозия, отслоение.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Ценность для Заказчика: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Замена гальванического хрома на более экологичные материалы, более стойких к агрессивным средам.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Увеличение ресурса работы с 300 часов до 1000 часов.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dirty="0">
              <a:latin typeface="Arial Narrow" panose="020B0606020202030204" pitchFamily="34" charset="0"/>
            </a:endParaRPr>
          </a:p>
        </p:txBody>
      </p:sp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598488" y="581025"/>
            <a:ext cx="10120312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spcAft>
                <a:spcPts val="3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Восстановление рабочей части сердечника амортизатора методом высокоскоростного напыления HVOF</a:t>
            </a:r>
          </a:p>
        </p:txBody>
      </p:sp>
      <p:sp>
        <p:nvSpPr>
          <p:cNvPr id="37893" name="Прямоугольник 10"/>
          <p:cNvSpPr>
            <a:spLocks noChangeArrowheads="1"/>
          </p:cNvSpPr>
          <p:nvPr/>
        </p:nvSpPr>
        <p:spPr bwMode="auto">
          <a:xfrm>
            <a:off x="671513" y="1477963"/>
            <a:ext cx="7993062" cy="320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	</a:t>
            </a: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Замена гальванического хрома на покрытие Плакарт-0.08 .</a:t>
            </a:r>
            <a:endParaRPr lang="ru-RU" altLang="ru-RU" sz="1600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37894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888" y="1458913"/>
            <a:ext cx="4913312" cy="1738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5" name="Рисунок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3348038"/>
            <a:ext cx="4910137" cy="14938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6" name="Рисунок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21"/>
          <a:stretch>
            <a:fillRect/>
          </a:stretch>
        </p:blipFill>
        <p:spPr bwMode="auto">
          <a:xfrm>
            <a:off x="7989888" y="5072063"/>
            <a:ext cx="4887912" cy="1847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7" name="Рисуно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525" y="6327775"/>
            <a:ext cx="1760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8" name="Полилиния 16"/>
          <p:cNvSpPr>
            <a:spLocks/>
          </p:cNvSpPr>
          <p:nvPr/>
        </p:nvSpPr>
        <p:spPr bwMode="auto">
          <a:xfrm>
            <a:off x="12903200" y="7112000"/>
            <a:ext cx="669925" cy="4460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D3AE97BB-328C-4664-B120-EBCAB13215DE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19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455613" y="363538"/>
            <a:ext cx="12601575" cy="790575"/>
          </a:xfrm>
          <a:custGeom>
            <a:avLst/>
            <a:gdLst>
              <a:gd name="f0" fmla="val 21600"/>
              <a:gd name="f1" fmla="+- 0 0 13824"/>
              <a:gd name="f2" fmla="*/ 1 0 1"/>
              <a:gd name="f3" fmla="*/ f2 1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3" y="f3"/>
                </a:moveTo>
                <a:lnTo>
                  <a:pt x="f0" y="f3"/>
                </a:lnTo>
                <a:lnTo>
                  <a:pt x="f0" y="f0"/>
                </a:lnTo>
                <a:lnTo>
                  <a:pt x="f3" y="f0"/>
                </a:lnTo>
                <a:lnTo>
                  <a:pt x="f3" y="f3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107110" tIns="53555" rIns="107110" bIns="53555" anchor="ctr" compatLnSpc="0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2000" b="1" dirty="0">
                <a:solidFill>
                  <a:srgbClr val="FFC000"/>
                </a:solidFill>
                <a:latin typeface="Arial Narrow" panose="020B0606020202030204" pitchFamily="34" charset="0"/>
                <a:ea typeface="Microsoft YaHei" pitchFamily="2"/>
                <a:cs typeface="Microsoft YaHei" pitchFamily="2"/>
              </a:rPr>
              <a:t>АО «Плакарт»</a:t>
            </a:r>
          </a:p>
        </p:txBody>
      </p:sp>
      <p:sp>
        <p:nvSpPr>
          <p:cNvPr id="4103" name="Rectangle 3"/>
          <p:cNvSpPr>
            <a:spLocks noChangeArrowheads="1"/>
          </p:cNvSpPr>
          <p:nvPr/>
        </p:nvSpPr>
        <p:spPr bwMode="auto">
          <a:xfrm>
            <a:off x="3068638" y="1165225"/>
            <a:ext cx="9820275" cy="3805238"/>
          </a:xfrm>
          <a:prstGeom prst="rect">
            <a:avLst/>
          </a:prstGeom>
          <a:noFill/>
          <a:ln>
            <a:noFill/>
          </a:ln>
          <a:effectLst/>
        </p:spPr>
        <p:txBody>
          <a:bodyPr lIns="119964" tIns="59981" rIns="119964" bIns="59981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122488" indent="-184150" defTabSz="3635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579688" indent="-184150" defTabSz="3635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036888" indent="-184150" defTabSz="3635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494088" indent="-184150" defTabSz="3635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Направления деятельности:</a:t>
            </a: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 активе компании:</a:t>
            </a:r>
          </a:p>
          <a:p>
            <a:pPr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en-US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1</a:t>
            </a: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8</a:t>
            </a:r>
            <a:r>
              <a:rPr lang="en-US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0</a:t>
            </a: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сотрудников</a:t>
            </a:r>
          </a:p>
          <a:p>
            <a:pPr marL="285750" indent="-285750"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5 заводов покрытий (Москва, Набережные Челны, Пермь (2), Тюмень</a:t>
            </a:r>
          </a:p>
          <a:p>
            <a:pPr marL="285750" indent="-285750"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4 мобильные (выездные) бригады</a:t>
            </a:r>
          </a:p>
          <a:p>
            <a:pPr marL="285750" indent="-285750"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10 технологий </a:t>
            </a:r>
            <a:r>
              <a:rPr lang="ru-RU" alt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газотермического</a:t>
            </a: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напыления, 4 технологии наплавки</a:t>
            </a:r>
          </a:p>
          <a:p>
            <a:pPr marL="251997" indent="-251997"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Более 1500 вариантов покрытий</a:t>
            </a:r>
          </a:p>
          <a:p>
            <a:pPr marL="251997" indent="-251997" algn="just" eaLnBrk="1" hangingPunct="1">
              <a:lnSpc>
                <a:spcPct val="90000"/>
              </a:lnSpc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Собственная лаборатория для проведения испытаний и тестов</a:t>
            </a:r>
          </a:p>
        </p:txBody>
      </p:sp>
      <p:sp>
        <p:nvSpPr>
          <p:cNvPr id="5124" name="Полилиния 16"/>
          <p:cNvSpPr>
            <a:spLocks/>
          </p:cNvSpPr>
          <p:nvPr/>
        </p:nvSpPr>
        <p:spPr bwMode="auto">
          <a:xfrm>
            <a:off x="13057188" y="7097713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8CB9653B-C67E-47A9-B361-78E0EA0E15DD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pic>
        <p:nvPicPr>
          <p:cNvPr id="5125" name="Picture 2" descr="http://www.gazprom.ru/f/1/global/i/award/prem_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3735388"/>
            <a:ext cx="650875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Прямоугольник 1"/>
          <p:cNvSpPr>
            <a:spLocks noChangeArrowheads="1"/>
          </p:cNvSpPr>
          <p:nvPr/>
        </p:nvSpPr>
        <p:spPr bwMode="auto">
          <a:xfrm>
            <a:off x="593725" y="4724400"/>
            <a:ext cx="2122488" cy="452438"/>
          </a:xfrm>
          <a:prstGeom prst="rect">
            <a:avLst/>
          </a:prstGeom>
          <a:noFill/>
          <a:ln>
            <a:noFill/>
          </a:ln>
        </p:spPr>
        <p:txBody>
          <a:bodyPr lIns="108846" tIns="54423" rIns="108846" bIns="54423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2012 – </a:t>
            </a:r>
            <a:r>
              <a:rPr lang="ru-RU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Премия ОАО «Газпром» в области науки и техники</a:t>
            </a:r>
          </a:p>
        </p:txBody>
      </p:sp>
      <p:sp>
        <p:nvSpPr>
          <p:cNvPr id="5131" name="Прямоугольник 21"/>
          <p:cNvSpPr>
            <a:spLocks noChangeArrowheads="1"/>
          </p:cNvSpPr>
          <p:nvPr/>
        </p:nvSpPr>
        <p:spPr bwMode="auto">
          <a:xfrm>
            <a:off x="923925" y="3276600"/>
            <a:ext cx="1471613" cy="452438"/>
          </a:xfrm>
          <a:prstGeom prst="rect">
            <a:avLst/>
          </a:prstGeom>
          <a:noFill/>
          <a:ln>
            <a:noFill/>
          </a:ln>
        </p:spPr>
        <p:txBody>
          <a:bodyPr lIns="108846" tIns="54423" rIns="108846" bIns="54423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2008 – Премия правительства РФ</a:t>
            </a:r>
          </a:p>
        </p:txBody>
      </p:sp>
      <p:sp>
        <p:nvSpPr>
          <p:cNvPr id="5132" name="Прямоугольник 22"/>
          <p:cNvSpPr>
            <a:spLocks noChangeArrowheads="1"/>
          </p:cNvSpPr>
          <p:nvPr/>
        </p:nvSpPr>
        <p:spPr bwMode="auto">
          <a:xfrm>
            <a:off x="563563" y="5810250"/>
            <a:ext cx="2124075" cy="625475"/>
          </a:xfrm>
          <a:prstGeom prst="rect">
            <a:avLst/>
          </a:prstGeom>
          <a:noFill/>
          <a:ln>
            <a:noFill/>
          </a:ln>
        </p:spPr>
        <p:txBody>
          <a:bodyPr lIns="108846" tIns="54423" rIns="108846" bIns="54423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201</a:t>
            </a:r>
            <a:r>
              <a:rPr lang="ru-RU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4</a:t>
            </a:r>
            <a:r>
              <a:rPr lang="en-US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– 2020 – Рейтинг быстрорастущих компаний </a:t>
            </a:r>
            <a:r>
              <a:rPr lang="ru-RU" altLang="ru-RU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ТехУспех</a:t>
            </a:r>
            <a:endParaRPr lang="ru-RU" altLang="ru-RU" sz="12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512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400" y="2111375"/>
            <a:ext cx="928688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34" name="TextBox 5"/>
          <p:cNvSpPr txBox="1">
            <a:spLocks noChangeArrowheads="1"/>
          </p:cNvSpPr>
          <p:nvPr/>
        </p:nvSpPr>
        <p:spPr bwMode="auto">
          <a:xfrm>
            <a:off x="3062288" y="1684338"/>
            <a:ext cx="1941512" cy="3016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70" b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Готовые решения</a:t>
            </a: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5" y="2101850"/>
            <a:ext cx="960438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36" name="TextBox 23"/>
          <p:cNvSpPr txBox="1">
            <a:spLocks noChangeArrowheads="1"/>
          </p:cNvSpPr>
          <p:nvPr/>
        </p:nvSpPr>
        <p:spPr bwMode="auto">
          <a:xfrm>
            <a:off x="4746625" y="1693863"/>
            <a:ext cx="1922463" cy="3016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70" b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Оборудование и ЗИП</a:t>
            </a:r>
          </a:p>
        </p:txBody>
      </p:sp>
      <p:pic>
        <p:nvPicPr>
          <p:cNvPr id="513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88" y="2111375"/>
            <a:ext cx="95250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900" y="2087563"/>
            <a:ext cx="965200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5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5150" y="2138363"/>
            <a:ext cx="949325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40" name="TextBox 24"/>
          <p:cNvSpPr txBox="1">
            <a:spLocks noChangeArrowheads="1"/>
          </p:cNvSpPr>
          <p:nvPr/>
        </p:nvSpPr>
        <p:spPr bwMode="auto">
          <a:xfrm>
            <a:off x="6856413" y="1695450"/>
            <a:ext cx="1922462" cy="3032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70" b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Технологии</a:t>
            </a:r>
          </a:p>
        </p:txBody>
      </p:sp>
      <p:sp>
        <p:nvSpPr>
          <p:cNvPr id="5141" name="TextBox 25"/>
          <p:cNvSpPr txBox="1">
            <a:spLocks noChangeArrowheads="1"/>
          </p:cNvSpPr>
          <p:nvPr/>
        </p:nvSpPr>
        <p:spPr bwMode="auto">
          <a:xfrm>
            <a:off x="8247063" y="1719263"/>
            <a:ext cx="1922462" cy="3016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70" b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Детали с покрытием</a:t>
            </a:r>
          </a:p>
        </p:txBody>
      </p:sp>
      <p:sp>
        <p:nvSpPr>
          <p:cNvPr id="5142" name="TextBox 26"/>
          <p:cNvSpPr txBox="1">
            <a:spLocks noChangeArrowheads="1"/>
          </p:cNvSpPr>
          <p:nvPr/>
        </p:nvSpPr>
        <p:spPr bwMode="auto">
          <a:xfrm>
            <a:off x="10299700" y="1725613"/>
            <a:ext cx="2238375" cy="3032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70" b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Порошки и проволока</a:t>
            </a:r>
          </a:p>
        </p:txBody>
      </p:sp>
      <p:sp>
        <p:nvSpPr>
          <p:cNvPr id="5143" name="TextBox 4"/>
          <p:cNvSpPr txBox="1">
            <a:spLocks noChangeArrowheads="1"/>
          </p:cNvSpPr>
          <p:nvPr/>
        </p:nvSpPr>
        <p:spPr bwMode="auto">
          <a:xfrm>
            <a:off x="3097213" y="5049838"/>
            <a:ext cx="974725" cy="2921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Заказчики:</a:t>
            </a:r>
          </a:p>
        </p:txBody>
      </p:sp>
      <p:pic>
        <p:nvPicPr>
          <p:cNvPr id="5" name="Picture 2" descr="https://upload.wikimedia.org/wikipedia/commons/e/ef/Logo_of_Halliburton_%28red%2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0" y="6011863"/>
            <a:ext cx="1481138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3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075" y="5307013"/>
            <a:ext cx="1103313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738" y="5224463"/>
            <a:ext cx="1208087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3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438" y="5195888"/>
            <a:ext cx="12414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4" name="Рисунок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338" y="6011863"/>
            <a:ext cx="1233487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5" name="Рисунок 3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063" y="6129338"/>
            <a:ext cx="17605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6" name="AutoShape 34" descr="http://gorodskoyportal.ru/rostov/pictures/30389327/small_picname_3.jpg"/>
          <p:cNvSpPr>
            <a:spLocks noChangeAspect="1" noChangeArrowheads="1"/>
          </p:cNvSpPr>
          <p:nvPr/>
        </p:nvSpPr>
        <p:spPr bwMode="auto">
          <a:xfrm>
            <a:off x="6496050" y="3556000"/>
            <a:ext cx="4476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pic>
        <p:nvPicPr>
          <p:cNvPr id="5147" name="Рисунок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0" y="2290763"/>
            <a:ext cx="63976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8" name="Рисунок 5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5165725"/>
            <a:ext cx="1439863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9" name="Рисунок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5073650"/>
            <a:ext cx="9080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0" name="Рисунок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1108075"/>
            <a:ext cx="143986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9407525" y="6981825"/>
            <a:ext cx="28749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F782FB1D-2828-480D-ABEE-6B600DEE1561}" type="slidenum">
              <a:rPr lang="ru-RU" altLang="ru-RU" sz="1600">
                <a:solidFill>
                  <a:srgbClr val="FFFFFF"/>
                </a:solidFill>
                <a:latin typeface="Calibri" panose="020F0502020204030204" pitchFamily="34" charset="0"/>
              </a:rPr>
              <a:pPr algn="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20</a:t>
            </a:fld>
            <a:endParaRPr lang="ru-RU" altLang="ru-RU" sz="16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9939" name="AutoShape 2"/>
          <p:cNvSpPr>
            <a:spLocks noChangeArrowheads="1"/>
          </p:cNvSpPr>
          <p:nvPr/>
        </p:nvSpPr>
        <p:spPr bwMode="auto">
          <a:xfrm>
            <a:off x="525463" y="2520950"/>
            <a:ext cx="6194425" cy="251777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lIns="0" tIns="0" rIns="0" bIns="0" anchor="ctr" anchorCtr="1"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Оборудование: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REDUCER, применяется в составе телеметрических систем.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Условия работы детали: Гидроабразивная среда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 Заказчика: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Износ детали в следствие воздействия жидкой абразивной среды.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Ценность для Заказчика: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Увеличенный ресурс службы детали и как следствие - снижение интервалов замены детали в составе телеметрического оборудования. Ремонтопригодность.</a:t>
            </a:r>
            <a:endParaRPr lang="ru-RU" altLang="ru-RU" sz="1600" i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434975" y="684213"/>
            <a:ext cx="10120313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spcAft>
                <a:spcPts val="3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Восстановление геометрии детали и упрочнение поверхности карбидом вольфрама методом высокоскоростного газопламенного напыления HVOF</a:t>
            </a:r>
          </a:p>
        </p:txBody>
      </p:sp>
      <p:sp>
        <p:nvSpPr>
          <p:cNvPr id="39941" name="Прямоугольник 10"/>
          <p:cNvSpPr>
            <a:spLocks noChangeArrowheads="1"/>
          </p:cNvSpPr>
          <p:nvPr/>
        </p:nvSpPr>
        <p:spPr bwMode="auto">
          <a:xfrm>
            <a:off x="458788" y="1711325"/>
            <a:ext cx="7993062" cy="5508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	</a:t>
            </a: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Восстановление поверхности детали до номинальных размеров с последующим упрочнением</a:t>
            </a:r>
            <a:endParaRPr lang="ru-RU" altLang="ru-RU" sz="1600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39942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0" y="4033838"/>
            <a:ext cx="4965700" cy="2816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3" name="Рисунок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0" y="1733550"/>
            <a:ext cx="4965700" cy="1965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4" name="Рисунок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38" y="6351588"/>
            <a:ext cx="140652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5" name="Полилиния 16"/>
          <p:cNvSpPr>
            <a:spLocks/>
          </p:cNvSpPr>
          <p:nvPr/>
        </p:nvSpPr>
        <p:spPr bwMode="auto">
          <a:xfrm>
            <a:off x="12912725" y="7126288"/>
            <a:ext cx="669925" cy="447675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0DE13198-F21B-47CC-9AD8-E8D2179824E0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20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9407525" y="6981825"/>
            <a:ext cx="28749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8FA889F2-5C6F-4969-BAEB-4B96040F5ECD}" type="slidenum">
              <a:rPr lang="ru-RU" altLang="ru-RU" sz="1600">
                <a:solidFill>
                  <a:srgbClr val="FFFFFF"/>
                </a:solidFill>
                <a:latin typeface="Calibri" panose="020F0502020204030204" pitchFamily="34" charset="0"/>
              </a:rPr>
              <a:pPr algn="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21</a:t>
            </a:fld>
            <a:endParaRPr lang="ru-RU" altLang="ru-RU" sz="16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3795" name="AutoShape 2"/>
          <p:cNvSpPr>
            <a:spLocks noChangeArrowheads="1"/>
          </p:cNvSpPr>
          <p:nvPr/>
        </p:nvSpPr>
        <p:spPr bwMode="auto">
          <a:xfrm>
            <a:off x="671513" y="1876425"/>
            <a:ext cx="6362700" cy="380682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lIns="0" tIns="0" rIns="0" bIns="0" anchor="ctr" anchorCtr="1"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Оборудование: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Керноприемные устройства, предназначенные для бурения нефтяных и газовых скважин.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Условия работы детали:  Трение.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 Заказчика: 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Выкрашивание, быстрый износ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релитовых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наплавок ЛКВ.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Ценность для Заказчика: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b="1" dirty="0">
                <a:solidFill>
                  <a:srgbClr val="FFC000"/>
                </a:solidFill>
                <a:latin typeface="Arial Narrow" panose="020B0606020202030204" pitchFamily="34" charset="0"/>
              </a:rPr>
              <a:t>Данный метод упрочнения обеспечивает металлургическую связь наплавленного износостойкого материала с материалом основы и  гарантирует отсутствие выкрашивания по сравнению с традиционными методами упрочнения. Это значительно увеличивает срок службы деталей</a:t>
            </a:r>
            <a:r>
              <a:rPr lang="ru-RU" altLang="ru-RU" sz="1600" dirty="0">
                <a:latin typeface="Arial Narrow" panose="020B0606020202030204" pitchFamily="34" charset="0"/>
              </a:rPr>
              <a:t>.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latin typeface="Arial Narrow" panose="020B0606020202030204" pitchFamily="34" charset="0"/>
            </a:endParaRPr>
          </a:p>
        </p:txBody>
      </p:sp>
      <p:sp>
        <p:nvSpPr>
          <p:cNvPr id="41988" name="Text Box 3"/>
          <p:cNvSpPr txBox="1">
            <a:spLocks noChangeArrowheads="1"/>
          </p:cNvSpPr>
          <p:nvPr/>
        </p:nvSpPr>
        <p:spPr bwMode="auto">
          <a:xfrm>
            <a:off x="598488" y="660400"/>
            <a:ext cx="1012348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spcAft>
                <a:spcPts val="3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Упрочнение методом лазерной наплавки цанг керноприемных устройств</a:t>
            </a:r>
          </a:p>
        </p:txBody>
      </p:sp>
      <p:sp>
        <p:nvSpPr>
          <p:cNvPr id="33797" name="Прямоугольник 10"/>
          <p:cNvSpPr>
            <a:spLocks noChangeArrowheads="1"/>
          </p:cNvSpPr>
          <p:nvPr/>
        </p:nvSpPr>
        <p:spPr bwMode="auto">
          <a:xfrm>
            <a:off x="598488" y="1163638"/>
            <a:ext cx="9229725" cy="320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 </a:t>
            </a: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Замена упрочнения  атомно-водородной наплавки на лазерную.; </a:t>
            </a:r>
            <a:endParaRPr lang="ru-RU" altLang="ru-RU" sz="1600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41990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613" y="1525588"/>
            <a:ext cx="4470400" cy="2446337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1" name="Рисунок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0" y="4344988"/>
            <a:ext cx="2481263" cy="2554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2" name="Picture 4" descr="http://litceysel.ru/amda/%D0%A0%D0%B0%D1%81%D0%BF%D0%B8%D1%81%D0%B0%D0%BD%D0%B8%D0%B5+%D1%80%D0%B0%D0%B1%D0%BE%D1%82%D1%8B+%D0%A0%D0%BE%D1%81%D1%81%D0%B8%D0%B9%D1%81%D0%BA%D0%BE%D0%B3%D0%BE+%D0%9D%D0%B5%D1%84%D1%82%D0%B5%D0%B3%D0%B0%D0%B7%D0%BE%D0%B2%D0%BE%D0%B3%D0%BE+%D0%9A%D0%BE%D0%BD%D0%B3%D1%80%D0%B5%D1%81%D1%81%D0%B0a/33176_html_m2c3a63b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688" y="4868863"/>
            <a:ext cx="1465262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Полилиния 16"/>
          <p:cNvSpPr>
            <a:spLocks/>
          </p:cNvSpPr>
          <p:nvPr/>
        </p:nvSpPr>
        <p:spPr bwMode="auto">
          <a:xfrm>
            <a:off x="12912725" y="7091363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639158D0-5CAA-46F4-921A-AC20B3C1A33D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21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0391775" y="7102475"/>
            <a:ext cx="2159000" cy="16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4600687B-8FF0-4C04-8522-308A094ED3AC}" type="slidenum">
              <a:rPr lang="ru-RU" altLang="ru-RU" sz="1300">
                <a:solidFill>
                  <a:srgbClr val="FFFFFF"/>
                </a:solidFill>
              </a:rPr>
              <a:pPr algn="r" eaLnBrk="1">
                <a:lnSpc>
                  <a:spcPct val="93000"/>
                </a:lnSpc>
                <a:buSzPct val="100000"/>
              </a:pPr>
              <a:t>22</a:t>
            </a:fld>
            <a:endParaRPr lang="ru-RU" altLang="ru-RU" sz="1300">
              <a:solidFill>
                <a:srgbClr val="FFFFFF"/>
              </a:solidFill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520700" y="433388"/>
            <a:ext cx="84582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Упрочнение и ремонт рабочих деталей запорной арматуры</a:t>
            </a:r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5378450" y="1427163"/>
            <a:ext cx="7200900" cy="51022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17640" rIns="0" bIns="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высокий абразивный и коррозионный износ шиберов и седел задвижек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Метод нанесения покрытия: HVOF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 Нанесение WC/</a:t>
            </a:r>
            <a:r>
              <a:rPr lang="ru-RU" alt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Co</a:t>
            </a: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/</a:t>
            </a:r>
            <a:r>
              <a:rPr lang="ru-RU" alt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Cr</a:t>
            </a:r>
            <a:endParaRPr lang="ru-RU" alt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Адгезия покрытия: более 70 МПа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Твердость: 68-72 HRC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Пористость: менее 1%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 позволяет производить ремонт рабочей поверхности и упрочнение импортных шиберных и шаровых задвижек.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На Астраханский ГКМ за последние 5 лет поставлено порядка 200 шиберов, 400 седел задвижки, 300 колец седла с применением указанного покрытия. Случаев выхода из строя не зафиксировано.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Условия эксплуатации: трение скольжения по закаленной стали, давление до 100 Мпа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Среда: нефть, газ, буровой раствор в присутствии абразива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Температура: -40....+100C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 износ и коррозия рабочей поверхности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Метод нанесения покрытия: HVOF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Нанесение износостойкого и коррозионностойкого металлокерамического покрытия на основе карбида вольфрама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Адгезия покрытия: более 100 МПа</a:t>
            </a:r>
          </a:p>
        </p:txBody>
      </p:sp>
      <p:pic>
        <p:nvPicPr>
          <p:cNvPr id="44037" name="Picture 9" descr="http://pandia.ru/text/78/619/images/image014_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0713" y="6156325"/>
            <a:ext cx="1389062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Рисунок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4435475"/>
            <a:ext cx="4241800" cy="2667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9" name="Рисунок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427163"/>
            <a:ext cx="4241800" cy="2827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0" name="Рисунок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3800" y="5218113"/>
            <a:ext cx="815975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1" name="Полилиния 16"/>
          <p:cNvSpPr>
            <a:spLocks/>
          </p:cNvSpPr>
          <p:nvPr/>
        </p:nvSpPr>
        <p:spPr bwMode="auto">
          <a:xfrm>
            <a:off x="12912725" y="7102475"/>
            <a:ext cx="669925" cy="4460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BF190989-FF46-4941-B3A3-A1AC3526923A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22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/>
          <p:cNvSpPr txBox="1">
            <a:spLocks noChangeArrowheads="1"/>
          </p:cNvSpPr>
          <p:nvPr/>
        </p:nvSpPr>
        <p:spPr bwMode="auto">
          <a:xfrm>
            <a:off x="10194925" y="7269163"/>
            <a:ext cx="2343150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5000"/>
              </a:lnSpc>
              <a:buSzPct val="100000"/>
            </a:pPr>
            <a:fld id="{7FFF1510-3771-4CB9-95AA-CCB255363693}" type="slidenum">
              <a:rPr lang="ru-RU" altLang="ru-RU" sz="1400">
                <a:solidFill>
                  <a:srgbClr val="FFFFFF"/>
                </a:solidFill>
                <a:latin typeface="Times New Roman" panose="02020603050405020304" pitchFamily="18" charset="0"/>
              </a:rPr>
              <a:pPr algn="r" eaLnBrk="1">
                <a:lnSpc>
                  <a:spcPct val="95000"/>
                </a:lnSpc>
                <a:buSzPct val="100000"/>
              </a:pPr>
              <a:t>23</a:t>
            </a:fld>
            <a:endParaRPr lang="ru-RU" altLang="ru-RU" sz="1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3" name="Text Box 2"/>
          <p:cNvSpPr txBox="1">
            <a:spLocks noChangeArrowheads="1"/>
          </p:cNvSpPr>
          <p:nvPr/>
        </p:nvSpPr>
        <p:spPr bwMode="auto">
          <a:xfrm>
            <a:off x="655638" y="539750"/>
            <a:ext cx="9339262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Антикоррозионная защита внутренней поверхности десорбера  для </a:t>
            </a:r>
          </a:p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ООО «ЛУКОЙЛ-Пермнефтегазпереработка» г. Пермь</a:t>
            </a:r>
          </a:p>
        </p:txBody>
      </p:sp>
      <p:sp>
        <p:nvSpPr>
          <p:cNvPr id="41988" name="Text Box 3"/>
          <p:cNvSpPr txBox="1">
            <a:spLocks noChangeArrowheads="1"/>
          </p:cNvSpPr>
          <p:nvPr/>
        </p:nvSpPr>
        <p:spPr bwMode="auto">
          <a:xfrm>
            <a:off x="655638" y="1438275"/>
            <a:ext cx="4932362" cy="276383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1584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Среда: раствор с содержанием: вода – 84%, сероводород – 3%,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моноэтаноламин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– 10%, углекислый газ – 3%.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Рабочее давление: 3 атм.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Температура: ~ 125oС.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Коррозионный износ металла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десорбера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</a:t>
            </a:r>
          </a:p>
          <a:p>
            <a:pPr eaLnBrk="1">
              <a:lnSpc>
                <a:spcPct val="93000"/>
              </a:lnSpc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Нанесено антикоррозионное покрытие методом газопламенного напыления.</a:t>
            </a:r>
          </a:p>
        </p:txBody>
      </p:sp>
      <p:pic>
        <p:nvPicPr>
          <p:cNvPr id="4608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1042988"/>
            <a:ext cx="4456113" cy="5945187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4373563"/>
            <a:ext cx="5218112" cy="2635250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7" name="Picture 8" descr="http://www.b-port.com/news/archive/2010-05-19-15/fu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6263" y="6491288"/>
            <a:ext cx="1452562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8" name="Полилиния 16"/>
          <p:cNvSpPr>
            <a:spLocks/>
          </p:cNvSpPr>
          <p:nvPr/>
        </p:nvSpPr>
        <p:spPr bwMode="auto">
          <a:xfrm>
            <a:off x="12942888" y="7113588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91CBD9ED-6222-4382-914A-7CCCB10A8027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23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"/>
          <p:cNvSpPr txBox="1">
            <a:spLocks noChangeArrowheads="1"/>
          </p:cNvSpPr>
          <p:nvPr/>
        </p:nvSpPr>
        <p:spPr bwMode="auto">
          <a:xfrm>
            <a:off x="527050" y="436563"/>
            <a:ext cx="9539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Антикоррозионная защита металлоконструкций сернокислотного участка </a:t>
            </a:r>
          </a:p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ООО «ЛУКОЙЛ-Нижегороднефтеоргсинтез» г.Кстово</a:t>
            </a: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050" y="1119188"/>
            <a:ext cx="4457700" cy="5945187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8" y="3995738"/>
            <a:ext cx="2582862" cy="2776537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13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3995738"/>
            <a:ext cx="2447925" cy="2776537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038" name="Text Box 5"/>
          <p:cNvSpPr txBox="1">
            <a:spLocks noChangeArrowheads="1"/>
          </p:cNvSpPr>
          <p:nvPr/>
        </p:nvSpPr>
        <p:spPr bwMode="auto">
          <a:xfrm>
            <a:off x="527050" y="1373188"/>
            <a:ext cx="6480175" cy="2763837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1584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Среда: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агрессивная производственная атмосфера участка сернокислотного производства.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Коррозионный износ металла.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</a:t>
            </a:r>
          </a:p>
          <a:p>
            <a:pPr eaLnBrk="1">
              <a:lnSpc>
                <a:spcPct val="93000"/>
              </a:lnSpc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Нанесено антикоррозионное покрытие «СПРАМЕТ-100» методом газопламенного напыления с последующей обработкой пропитывающим материалом.</a:t>
            </a:r>
          </a:p>
        </p:txBody>
      </p:sp>
      <p:pic>
        <p:nvPicPr>
          <p:cNvPr id="48135" name="Picture 8" descr="http://www.b-port.com/news/archive/2010-05-19-15/ful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6263" y="6491288"/>
            <a:ext cx="1452562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Полилиния 16"/>
          <p:cNvSpPr>
            <a:spLocks/>
          </p:cNvSpPr>
          <p:nvPr/>
        </p:nvSpPr>
        <p:spPr bwMode="auto">
          <a:xfrm>
            <a:off x="12912725" y="7113588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98B9DB6F-D318-4072-9DB4-5CE3F8FC5015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24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1"/>
          <p:cNvSpPr txBox="1">
            <a:spLocks noChangeArrowheads="1"/>
          </p:cNvSpPr>
          <p:nvPr/>
        </p:nvSpPr>
        <p:spPr bwMode="auto">
          <a:xfrm>
            <a:off x="527050" y="392113"/>
            <a:ext cx="9577388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Ремонт и восстановление внутренней поверхности колонны регенератора</a:t>
            </a: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3624263" y="1619250"/>
            <a:ext cx="8137525" cy="522128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19440" rIns="0" bIns="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 Коррозия внутренней поверхности колонны регенератора раствора МДЭА D-1600Х16.</a:t>
            </a:r>
          </a:p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Среда: кислый газ: H2S-52,26; H2O-40,95; CO2-6,43; водный раствор МДЭА.   Температура 140 °С</a:t>
            </a:r>
          </a:p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Метод нанесения покрытий: газопламенное напыление.</a:t>
            </a:r>
          </a:p>
          <a:p>
            <a:pPr eaLnBrk="1"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</a:t>
            </a:r>
          </a:p>
          <a:p>
            <a:pPr eaLnBrk="1"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- Материал покрытия —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Алюник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(арт 02.11.317),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Монель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(арт. 02.61250),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фторэпоксидное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покрытие ФЛК-2;</a:t>
            </a:r>
          </a:p>
          <a:p>
            <a:pPr marL="342900" indent="-342900" eaLnBrk="1">
              <a:spcAft>
                <a:spcPts val="575"/>
              </a:spcAft>
              <a:buSzPct val="100000"/>
              <a:buFontTx/>
              <a:buChar char="-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Дата выполнения: сентябрь 2013 года.</a:t>
            </a:r>
          </a:p>
          <a:p>
            <a:pPr marL="342900" indent="-342900" eaLnBrk="1">
              <a:spcAft>
                <a:spcPts val="575"/>
              </a:spcAft>
              <a:buSzPct val="100000"/>
              <a:buFontTx/>
              <a:buChar char="-"/>
              <a:defRPr/>
            </a:pPr>
            <a:endParaRPr lang="ru-RU" altLang="ru-RU" sz="1600" dirty="0">
              <a:latin typeface="Arial Narrow" panose="020B0606020202030204" pitchFamily="34" charset="0"/>
            </a:endParaRPr>
          </a:p>
          <a:p>
            <a:pPr eaLnBrk="1"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b="1" dirty="0">
                <a:solidFill>
                  <a:srgbClr val="FFC000"/>
                </a:solidFill>
                <a:latin typeface="Arial Narrow" panose="020B0606020202030204" pitchFamily="34" charset="0"/>
              </a:rPr>
              <a:t>Практически полная остановка процесса коррозии;</a:t>
            </a:r>
          </a:p>
          <a:p>
            <a:pPr marL="342900" indent="-342900" eaLnBrk="1">
              <a:spcAft>
                <a:spcPts val="575"/>
              </a:spcAft>
              <a:buSzPct val="100000"/>
              <a:buFontTx/>
              <a:buChar char="-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200" dirty="0">
              <a:solidFill>
                <a:srgbClr val="333333"/>
              </a:solidFill>
              <a:latin typeface="Arial Narrow" panose="020B0606020202030204" pitchFamily="34" charset="0"/>
            </a:endParaRP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1317625"/>
            <a:ext cx="2506662" cy="3182938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4643438"/>
            <a:ext cx="2508250" cy="1944687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0182" name="Picture 7" descr="https://pbs.twimg.com/profile_images/562238529506246656/det7vI13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9838" y="5795963"/>
            <a:ext cx="11747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Полилиния 16"/>
          <p:cNvSpPr>
            <a:spLocks/>
          </p:cNvSpPr>
          <p:nvPr/>
        </p:nvSpPr>
        <p:spPr bwMode="auto">
          <a:xfrm>
            <a:off x="12841288" y="7113588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A514B202-1130-4ACB-9091-CBCB59E85BEF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25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10752138" y="7175500"/>
            <a:ext cx="215265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44D2043F-3FDD-4E03-8FFA-1A421B7B14CE}" type="slidenum">
              <a:rPr lang="ru-RU" altLang="ru-RU" sz="1600">
                <a:solidFill>
                  <a:srgbClr val="FFFFFF"/>
                </a:solidFill>
                <a:latin typeface="Segoe UI" panose="020B0502040204020203" pitchFamily="34" charset="0"/>
              </a:rPr>
              <a:pPr algn="r" eaLnBrk="1">
                <a:lnSpc>
                  <a:spcPct val="93000"/>
                </a:lnSpc>
                <a:buSzPct val="100000"/>
              </a:pPr>
              <a:t>26</a:t>
            </a:fld>
            <a:endParaRPr lang="ru-RU" altLang="ru-RU" sz="160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4775200" y="1495425"/>
            <a:ext cx="7073900" cy="522128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1944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: Коррозия сварных швов и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околошовной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зоны на внутренней поверхности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алкилатора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поз.К-3.                                     </a:t>
            </a:r>
          </a:p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Среда: Жидкая фаза - Бензол 39,4%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полиалкилбензолы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 16,9%, хлористый алюминий 14,1%, этилбензол 24,8%,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бутилбензол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1,0%, хлористый водород 1,5%, смола 1,2%.         Газовая фаза - Бензол 89,8%, этилбензол 9,98%, этилен 0,16%, Этан 0,04%                    Температура 135 °С</a:t>
            </a:r>
          </a:p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Метод нанесения покрытий:  газопламенное напыление.           </a:t>
            </a:r>
            <a:endParaRPr lang="en-US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- Материал покрытия: проволока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Hastelloy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фторэпоксидное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покрытие ФЛК-2;</a:t>
            </a:r>
          </a:p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endParaRPr lang="en-US" altLang="ru-RU" sz="1600" b="1" dirty="0">
              <a:solidFill>
                <a:srgbClr val="FFC000"/>
              </a:solidFill>
              <a:latin typeface="Arial Narrow" panose="020B0606020202030204" pitchFamily="34" charset="0"/>
            </a:endParaRPr>
          </a:p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b="1" dirty="0">
                <a:solidFill>
                  <a:srgbClr val="FFC000"/>
                </a:solidFill>
                <a:latin typeface="Arial Narrow" panose="020B0606020202030204" pitchFamily="34" charset="0"/>
              </a:rPr>
              <a:t>Практически полная остановка процесса коррозии </a:t>
            </a:r>
          </a:p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dirty="0">
              <a:latin typeface="Arial Narrow" panose="020B0606020202030204" pitchFamily="34" charset="0"/>
            </a:endParaRPr>
          </a:p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200" dirty="0">
              <a:solidFill>
                <a:srgbClr val="333333"/>
              </a:solidFill>
              <a:latin typeface="Arial Narrow" panose="020B0606020202030204" pitchFamily="34" charset="0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431800" y="466725"/>
            <a:ext cx="8797925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Восстановление и антикоррозионная защита швов внутренней поверхности алкилатора. ОАО «НКНХ». Завод СПС, цех 2504. </a:t>
            </a:r>
          </a:p>
        </p:txBody>
      </p:sp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495425"/>
            <a:ext cx="3767138" cy="2773363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446588"/>
            <a:ext cx="2698750" cy="2352675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6" name="Text Box 7"/>
          <p:cNvSpPr txBox="1">
            <a:spLocks noChangeArrowheads="1"/>
          </p:cNvSpPr>
          <p:nvPr/>
        </p:nvSpPr>
        <p:spPr bwMode="auto">
          <a:xfrm>
            <a:off x="3305175" y="6799263"/>
            <a:ext cx="2698750" cy="503237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21240" rIns="0" bIns="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</a:rPr>
              <a:t>Схема сварных швов </a:t>
            </a:r>
          </a:p>
        </p:txBody>
      </p:sp>
      <p:pic>
        <p:nvPicPr>
          <p:cNvPr id="52232" name="Picture 10" descr="http://promtechexport.ru/images/clints-logo/nn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7700" y="6110288"/>
            <a:ext cx="136207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3" name="Полилиния 16"/>
          <p:cNvSpPr>
            <a:spLocks/>
          </p:cNvSpPr>
          <p:nvPr/>
        </p:nvSpPr>
        <p:spPr bwMode="auto">
          <a:xfrm>
            <a:off x="12904788" y="7132638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4BA60A43-3A73-4674-A2A9-17B470083A85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26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4300538" y="1257300"/>
            <a:ext cx="9217025" cy="2582863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19440" rIns="0" bIns="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Aft>
                <a:spcPts val="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Внешняя коррозия шахты выхлопа цеха 01. </a:t>
            </a:r>
          </a:p>
          <a:p>
            <a:pPr eaLnBrk="1">
              <a:spcAft>
                <a:spcPts val="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Среда: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пар, дымовой газ. Температура 120-200 °С.</a:t>
            </a:r>
          </a:p>
          <a:p>
            <a:pPr eaLnBrk="1">
              <a:spcAft>
                <a:spcPts val="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Метод нанесения покрытий: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газопламенное напыление.</a:t>
            </a:r>
          </a:p>
          <a:p>
            <a:pPr eaLnBrk="1"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- Материал покрытия - Алюминий(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Al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),  Кремнийорганический лак КО-815; </a:t>
            </a:r>
          </a:p>
          <a:p>
            <a:pPr eaLnBrk="1"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Практически полная остановка процесса коррозии;</a:t>
            </a:r>
          </a:p>
          <a:p>
            <a:pPr marL="342900" indent="-342900" eaLnBrk="1">
              <a:spcAft>
                <a:spcPts val="575"/>
              </a:spcAft>
              <a:buSzPct val="100000"/>
              <a:buFontTx/>
              <a:buChar char="-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1311275"/>
            <a:ext cx="3095625" cy="1911350"/>
          </a:xfrm>
          <a:prstGeom prst="rect">
            <a:avLst/>
          </a:prstGeom>
          <a:noFill/>
          <a:ln w="9525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4276" name="Text Box 3"/>
          <p:cNvSpPr txBox="1">
            <a:spLocks noChangeArrowheads="1"/>
          </p:cNvSpPr>
          <p:nvPr/>
        </p:nvSpPr>
        <p:spPr bwMode="auto">
          <a:xfrm>
            <a:off x="382588" y="487363"/>
            <a:ext cx="88169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en-US" altLang="ru-RU" sz="2000" b="1">
                <a:solidFill>
                  <a:srgbClr val="ECA321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Шахты и трубы ГПА. Электродегидратор. ОАО «ТАИФ-НК». Завод Бензинов</a:t>
            </a:r>
          </a:p>
        </p:txBody>
      </p:sp>
      <p:sp>
        <p:nvSpPr>
          <p:cNvPr id="50181" name="Text Box 4"/>
          <p:cNvSpPr txBox="1">
            <a:spLocks noChangeArrowheads="1"/>
          </p:cNvSpPr>
          <p:nvPr/>
        </p:nvSpPr>
        <p:spPr bwMode="auto">
          <a:xfrm>
            <a:off x="4379913" y="3630613"/>
            <a:ext cx="9059862" cy="3179762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1944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Коррозия внутренней поверхности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электродегидратора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поз.Э-2 цеха 04. Скорость равномерной коррозии резервуаров достигает 1-5 мм/год, а скорость язвенной коррозии при этом превышает равномерную в несколько раз и может достигать 8 мм/год.</a:t>
            </a:r>
          </a:p>
          <a:p>
            <a:pPr eaLnBrk="1"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Среда: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Газовый конденсат, вода.   Температура 120 °С</a:t>
            </a:r>
          </a:p>
          <a:p>
            <a:pPr eaLnBrk="1"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Метод нанесения покрытий: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газопламенное напыление.</a:t>
            </a:r>
          </a:p>
          <a:p>
            <a:pPr eaLnBrk="1"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- Материал покрытия - Алюминий(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Al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), 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фторэпоксидный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лак ФЛК-ПА; </a:t>
            </a:r>
          </a:p>
          <a:p>
            <a:pPr eaLnBrk="1"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Дата выполнения: октябрь 2014 года.</a:t>
            </a:r>
          </a:p>
          <a:p>
            <a:pPr eaLnBrk="1"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Практически полная остановка процесса коррозии</a:t>
            </a:r>
          </a:p>
          <a:p>
            <a:pPr eaLnBrk="1"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dirty="0">
              <a:solidFill>
                <a:srgbClr val="333333"/>
              </a:solidFill>
              <a:latin typeface="Arial Narrow" panose="020B0606020202030204" pitchFamily="34" charset="0"/>
            </a:endParaRPr>
          </a:p>
        </p:txBody>
      </p:sp>
      <p:pic>
        <p:nvPicPr>
          <p:cNvPr id="5427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3387725"/>
            <a:ext cx="3095625" cy="2887663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427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5454650"/>
            <a:ext cx="2241550" cy="1585913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4280" name="Picture 7" descr="https://pbs.twimg.com/profile_images/562238529506246656/det7vI13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875" y="5816600"/>
            <a:ext cx="1011238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1" name="Полилиния 16"/>
          <p:cNvSpPr>
            <a:spLocks/>
          </p:cNvSpPr>
          <p:nvPr/>
        </p:nvSpPr>
        <p:spPr bwMode="auto">
          <a:xfrm>
            <a:off x="12847638" y="7113588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E350C49B-3A69-4672-A97D-7160B3C48B16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27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10823575" y="7199313"/>
            <a:ext cx="2154238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fld id="{CF9A8EA5-122A-4039-AA16-2B7DBD265E6A}" type="slidenum">
              <a:rPr lang="ru-RU" altLang="ru-RU" sz="1600">
                <a:solidFill>
                  <a:srgbClr val="FFFFFF"/>
                </a:solidFill>
                <a:latin typeface="Segoe UI" panose="020B0502040204020203" pitchFamily="34" charset="0"/>
              </a:rPr>
              <a:pPr algn="r" eaLnBrk="1">
                <a:lnSpc>
                  <a:spcPct val="93000"/>
                </a:lnSpc>
                <a:buSzPct val="100000"/>
              </a:pPr>
              <a:t>28</a:t>
            </a:fld>
            <a:endParaRPr lang="ru-RU" altLang="ru-RU" sz="160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4692650" y="1577975"/>
            <a:ext cx="7704138" cy="180022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 2012 году на ООО «ГАЗПРОМ ДОБЫЧА АСТРАХАНЬ» впервые применена технология холодного газодинамического напыления на наружные поверхности без вывода оборудования в ремонт.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Теплообменники  работают  при температуре до + 150 °С.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Напыляемый защитный материал  - порошок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AlMg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1049338"/>
            <a:ext cx="3802063" cy="2454275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568325" y="458788"/>
            <a:ext cx="8247063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Защита от коррозии наружной поверхности теплообменников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574675" y="3625850"/>
            <a:ext cx="7056438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8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Защита от коррозии трубных решеток теплообменников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536575" y="4284663"/>
            <a:ext cx="7667625" cy="2706687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1764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Среда: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газообразная сера, H2S, SO2</a:t>
            </a:r>
            <a:r>
              <a:rPr lang="en-US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Температура: ~ 300oС</a:t>
            </a:r>
          </a:p>
          <a:p>
            <a:pPr eaLnBrk="1">
              <a:lnSpc>
                <a:spcPct val="93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Коррозионный и эрозионный износ трубных досок теплообменников</a:t>
            </a:r>
          </a:p>
          <a:p>
            <a:pPr eaLnBrk="1">
              <a:lnSpc>
                <a:spcPct val="93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Подслой, гальванически близкий к основному металлу и предотвращающий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подпленочную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коррозию -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FeCrNiBSi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; Основной слой, защищающий от износа и коррозии - Cr2C3/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NiCr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;</a:t>
            </a:r>
          </a:p>
          <a:p>
            <a:pPr eaLnBrk="1">
              <a:lnSpc>
                <a:spcPct val="93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Адгезия покрытия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: более 60 МПа;</a:t>
            </a:r>
            <a:r>
              <a:rPr lang="en-US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Твердость: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 64-68 HRC;</a:t>
            </a:r>
          </a:p>
          <a:p>
            <a:pPr eaLnBrk="1">
              <a:lnSpc>
                <a:spcPct val="93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Пористость: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менее 1 %.</a:t>
            </a:r>
          </a:p>
        </p:txBody>
      </p:sp>
      <p:pic>
        <p:nvPicPr>
          <p:cNvPr id="563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4284663"/>
            <a:ext cx="3363913" cy="2217737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329" name="Picture 9" descr="http://pandia.ru/text/78/619/images/image014_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213" y="6429375"/>
            <a:ext cx="1198562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0" name="Полилиния 16"/>
          <p:cNvSpPr>
            <a:spLocks/>
          </p:cNvSpPr>
          <p:nvPr/>
        </p:nvSpPr>
        <p:spPr bwMode="auto">
          <a:xfrm>
            <a:off x="12841288" y="7104063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74A102D1-C550-464D-B552-909164C33281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28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1"/>
          <p:cNvSpPr txBox="1">
            <a:spLocks noChangeArrowheads="1"/>
          </p:cNvSpPr>
          <p:nvPr/>
        </p:nvSpPr>
        <p:spPr bwMode="auto">
          <a:xfrm>
            <a:off x="8294688" y="6886575"/>
            <a:ext cx="23431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5000"/>
              </a:lnSpc>
              <a:buSzPct val="100000"/>
            </a:pPr>
            <a:fld id="{01097720-1190-4A01-A029-A8FB5972D6C0}" type="slidenum">
              <a:rPr lang="ru-RU" altLang="ru-RU" sz="1400">
                <a:solidFill>
                  <a:srgbClr val="FFFFFF"/>
                </a:solidFill>
                <a:latin typeface="Times New Roman" panose="02020603050405020304" pitchFamily="18" charset="0"/>
              </a:rPr>
              <a:pPr algn="r" eaLnBrk="1">
                <a:lnSpc>
                  <a:spcPct val="95000"/>
                </a:lnSpc>
                <a:buSzPct val="100000"/>
              </a:pPr>
              <a:t>29</a:t>
            </a:fld>
            <a:endParaRPr lang="ru-RU" altLang="ru-RU" sz="1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371" name="Text Box 2"/>
          <p:cNvSpPr txBox="1">
            <a:spLocks noChangeArrowheads="1"/>
          </p:cNvSpPr>
          <p:nvPr/>
        </p:nvSpPr>
        <p:spPr bwMode="auto">
          <a:xfrm>
            <a:off x="592138" y="487363"/>
            <a:ext cx="9909175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Защита от коррозии резервуаров и металлоконструкций</a:t>
            </a:r>
          </a:p>
        </p:txBody>
      </p:sp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1179513"/>
            <a:ext cx="3600450" cy="2619375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4277" name="Text Box 4"/>
          <p:cNvSpPr txBox="1">
            <a:spLocks noChangeArrowheads="1"/>
          </p:cNvSpPr>
          <p:nvPr/>
        </p:nvSpPr>
        <p:spPr bwMode="auto">
          <a:xfrm>
            <a:off x="4524375" y="4200525"/>
            <a:ext cx="5976938" cy="1954213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64440" rIns="90000" bIns="45000"/>
          <a:lstStyle>
            <a:lvl1pPr marL="215900" indent="-201613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0000"/>
              </a:lnSpc>
              <a:spcAft>
                <a:spcPts val="288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Регламентирующие документы:</a:t>
            </a:r>
          </a:p>
          <a:p>
            <a:pPr algn="just" eaLnBrk="1">
              <a:lnSpc>
                <a:spcPct val="90000"/>
              </a:lnSpc>
              <a:buSzPct val="100000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СНиП 2.03.11-85  Защита строительных конструкций от коррозии.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ГОСТ 28302-89  Покрытия </a:t>
            </a:r>
            <a:r>
              <a:rPr lang="ru-RU" alt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газотермические</a:t>
            </a: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защитные из цинка и алюминия металлических конструкций.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ГОСТ Р 52910-2008 и ГОСТ 31385-2008  Резервуары вертикальные цилиндрические стальные для нефти и нефтепродуктов.</a:t>
            </a: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РДИ 38 5-6-001-91 Единая система защита от коррозии и старения. Защита внутренней поверхности резервуаров для хранения нефти и нефтепродуктов.</a:t>
            </a:r>
          </a:p>
        </p:txBody>
      </p:sp>
      <p:sp>
        <p:nvSpPr>
          <p:cNvPr id="54278" name="Text Box 5"/>
          <p:cNvSpPr txBox="1">
            <a:spLocks noChangeArrowheads="1"/>
          </p:cNvSpPr>
          <p:nvPr/>
        </p:nvSpPr>
        <p:spPr bwMode="auto">
          <a:xfrm>
            <a:off x="4487863" y="1284288"/>
            <a:ext cx="6013450" cy="324008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0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Традиционные методы защиты с помощью ЛКП, эпоксидных композиций подвержены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подпленочной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коррозии.</a:t>
            </a:r>
          </a:p>
          <a:p>
            <a:pPr eaLnBrk="1">
              <a:lnSpc>
                <a:spcPct val="90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Риски: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Утечки, загрязнение продукции, малый срок службы покрытия.</a:t>
            </a:r>
          </a:p>
          <a:p>
            <a:pPr eaLnBrk="1">
              <a:lnSpc>
                <a:spcPct val="90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Метод нанесения покрытий: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Газопламенное напыление.</a:t>
            </a:r>
          </a:p>
          <a:p>
            <a:pPr eaLnBrk="1">
              <a:lnSpc>
                <a:spcPct val="90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Основа покрытия: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Al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en-US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ZnAl</a:t>
            </a: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0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Применение протекторных металлических покрытий позволяет:</a:t>
            </a:r>
          </a:p>
          <a:p>
            <a:pPr eaLnBrk="1">
              <a:buSzPct val="100000"/>
              <a:defRPr/>
            </a:pP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Избежать </a:t>
            </a:r>
            <a:r>
              <a:rPr lang="ru-RU" altLang="ru-RU" sz="1600" b="1" dirty="0" err="1">
                <a:solidFill>
                  <a:srgbClr val="FFC000"/>
                </a:solidFill>
                <a:latin typeface="Arial Narrow" panose="020B0606020202030204" pitchFamily="34" charset="0"/>
              </a:rPr>
              <a:t>подпленочной</a:t>
            </a: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 коррозии;</a:t>
            </a:r>
          </a:p>
          <a:p>
            <a:pPr eaLnBrk="1">
              <a:buSzPct val="100000"/>
              <a:defRPr/>
            </a:pP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Обеспечить реальную эксплуатацию 10-25 лет без ремонта</a:t>
            </a: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  <a:cs typeface="Mangal" panose="02040503050203030202" pitchFamily="18" charset="0"/>
              </a:rPr>
              <a:t>.</a:t>
            </a:r>
          </a:p>
        </p:txBody>
      </p:sp>
      <p:pic>
        <p:nvPicPr>
          <p:cNvPr id="5837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4011613"/>
            <a:ext cx="3600450" cy="2573337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76" name="Рисунок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1063" y="5487988"/>
            <a:ext cx="10255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Рисунок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5275" y="6154738"/>
            <a:ext cx="161131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8" name="Полилиния 16"/>
          <p:cNvSpPr>
            <a:spLocks/>
          </p:cNvSpPr>
          <p:nvPr/>
        </p:nvSpPr>
        <p:spPr bwMode="auto">
          <a:xfrm>
            <a:off x="12823825" y="7097713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04668B21-6E16-42C0-A386-150544924571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29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703263" y="293688"/>
            <a:ext cx="86185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1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Технологии нанесения покрытий</a:t>
            </a:r>
          </a:p>
        </p:txBody>
      </p:sp>
      <p:sp>
        <p:nvSpPr>
          <p:cNvPr id="60419" name="Text Box 2"/>
          <p:cNvSpPr txBox="1">
            <a:spLocks noChangeArrowheads="1"/>
          </p:cNvSpPr>
          <p:nvPr/>
        </p:nvSpPr>
        <p:spPr bwMode="auto">
          <a:xfrm>
            <a:off x="2876550" y="928688"/>
            <a:ext cx="4095750" cy="644842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Высокоскоростное газопламенное напыление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(до 9 скоростей звука)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Адгезия более 80МПа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Пористость 0,5%-1%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Нанесение карбидов, сплавов на основе железа, кобальта, никеля.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Плазменное напыление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Покрытия из керамики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Толщина 0,05 — 5мм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Нанесение на внутренние (диаметр от 50 мм) и внешние поверхности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Лазерная наплавка + лазерная закалка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Износостойкие покрытия с металлургической связью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Толщина 0,5 — 10мм или Упрочнение на глубину до 0,7 мм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Электродуговая металлизация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Протекторные покрытия на металлические конструкции большой площади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Толщина 0,15-3,0мм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2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0420" name="Rectangle 3"/>
          <p:cNvSpPr>
            <a:spLocks noChangeArrowheads="1"/>
          </p:cNvSpPr>
          <p:nvPr/>
        </p:nvSpPr>
        <p:spPr bwMode="auto">
          <a:xfrm>
            <a:off x="9448800" y="992188"/>
            <a:ext cx="3581400" cy="599122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Газопламенное напыление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Восстановление геометрии изношенных деталей 0,1 до 20 мм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Напыление баббита, цинка, алюминия, сталей и сплавов.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Детонационное напыление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Высококачественные покрытия на небольшие поверхности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Толщина 0,05 — 0,5 мм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Адгезия до 160 Мпа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Холодное динамическое напыление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Нанесение покрытий из пластичных материалов на небольшие площади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Плазменная порошковая наплавка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Наплавка твердых покрытий для защиты клапанов ДВС,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стеклоформ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бурового инструмента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2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928688"/>
            <a:ext cx="2097088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2498725"/>
            <a:ext cx="2046287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5" y="4032250"/>
            <a:ext cx="2098675" cy="131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5600700"/>
            <a:ext cx="2097088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7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3" y="5627688"/>
            <a:ext cx="2097087" cy="145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8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413" y="1016000"/>
            <a:ext cx="2074862" cy="138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9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413" y="2578100"/>
            <a:ext cx="2074862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80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413" y="4030663"/>
            <a:ext cx="2074862" cy="141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81" name="Полилиния 16"/>
          <p:cNvSpPr>
            <a:spLocks/>
          </p:cNvSpPr>
          <p:nvPr/>
        </p:nvSpPr>
        <p:spPr bwMode="auto">
          <a:xfrm>
            <a:off x="13030200" y="7113588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2AB9D7AD-93C8-4442-8E5A-423C160FCE79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3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1"/>
          <p:cNvSpPr txBox="1">
            <a:spLocks noChangeArrowheads="1"/>
          </p:cNvSpPr>
          <p:nvPr/>
        </p:nvSpPr>
        <p:spPr bwMode="auto">
          <a:xfrm>
            <a:off x="541338" y="563563"/>
            <a:ext cx="9274175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Восстановление поверхности лопаток колес компрессора упрочняющим покрытием</a:t>
            </a:r>
          </a:p>
        </p:txBody>
      </p:sp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1279525"/>
            <a:ext cx="3294063" cy="1976438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538" y="2000250"/>
            <a:ext cx="2855912" cy="1695450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6325" name="Text Box 4"/>
          <p:cNvSpPr txBox="1">
            <a:spLocks noChangeArrowheads="1"/>
          </p:cNvSpPr>
          <p:nvPr/>
        </p:nvSpPr>
        <p:spPr bwMode="auto">
          <a:xfrm>
            <a:off x="6916738" y="1341438"/>
            <a:ext cx="5484812" cy="24003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Деталь: </a:t>
            </a:r>
            <a:r>
              <a:rPr lang="ru-RU" altLang="ru-RU" sz="16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рабочее колесо первой ступени компрессора К-1501 «Башнефть-УНПЗ».</a:t>
            </a:r>
          </a:p>
          <a:p>
            <a:pPr eaLnBrk="1">
              <a:lnSpc>
                <a:spcPct val="93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Среда:</a:t>
            </a:r>
            <a:r>
              <a:rPr lang="ru-RU" altLang="ru-RU" sz="16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жидкость с абразивными частицами.</a:t>
            </a:r>
          </a:p>
          <a:p>
            <a:pPr eaLnBrk="1">
              <a:lnSpc>
                <a:spcPct val="93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 </a:t>
            </a:r>
            <a:r>
              <a:rPr lang="ru-RU" altLang="ru-RU" sz="16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коррозионно-абразивный износ.</a:t>
            </a:r>
          </a:p>
          <a:p>
            <a:pPr eaLnBrk="1">
              <a:lnSpc>
                <a:spcPct val="93000"/>
              </a:lnSpc>
              <a:spcAft>
                <a:spcPts val="57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 </a:t>
            </a:r>
            <a:r>
              <a:rPr lang="ru-RU" altLang="ru-RU" sz="160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частичная замена сегментов лопаток с последующим упрочнением слоем карбида вольфрама методом HVOF позволило полностью восстановить деталь.</a:t>
            </a:r>
          </a:p>
        </p:txBody>
      </p:sp>
      <p:sp>
        <p:nvSpPr>
          <p:cNvPr id="60422" name="Text Box 5"/>
          <p:cNvSpPr txBox="1">
            <a:spLocks noChangeArrowheads="1"/>
          </p:cNvSpPr>
          <p:nvPr/>
        </p:nvSpPr>
        <p:spPr bwMode="auto">
          <a:xfrm>
            <a:off x="-3814763" y="4095750"/>
            <a:ext cx="723741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3000"/>
              </a:lnSpc>
              <a:buSzPct val="100000"/>
            </a:pPr>
            <a:r>
              <a:rPr lang="ru-RU" altLang="ru-RU" b="1">
                <a:solidFill>
                  <a:srgbClr val="FFC000"/>
                </a:solidFill>
                <a:latin typeface="Arial Narrow" panose="020B0606020202030204" pitchFamily="34" charset="0"/>
              </a:rPr>
              <a:t>Восстановление шеек валов</a:t>
            </a:r>
          </a:p>
        </p:txBody>
      </p:sp>
      <p:sp>
        <p:nvSpPr>
          <p:cNvPr id="56327" name="Text Box 6"/>
          <p:cNvSpPr txBox="1">
            <a:spLocks noChangeArrowheads="1"/>
          </p:cNvSpPr>
          <p:nvPr/>
        </p:nvSpPr>
        <p:spPr bwMode="auto">
          <a:xfrm>
            <a:off x="617538" y="4622800"/>
            <a:ext cx="5610225" cy="180022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Деталь: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Вал дымососа АО «Газпромнефть-МНПЗ»</a:t>
            </a:r>
          </a:p>
          <a:p>
            <a:pPr eaLnBrk="1"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износ шейки вала дымососа</a:t>
            </a:r>
          </a:p>
          <a:p>
            <a:pPr eaLnBrk="1"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нанесение покрытия на основе стали методом газопламенного напыления.</a:t>
            </a:r>
          </a:p>
          <a:p>
            <a:pPr eaLnBrk="1">
              <a:buSzPct val="100000"/>
              <a:defRPr/>
            </a:pPr>
            <a:r>
              <a:rPr lang="ru-RU" alt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По состоянию на середину 2015 года, данный вал безотказно отработал на Московском НПЗ 2,5 года.</a:t>
            </a:r>
          </a:p>
        </p:txBody>
      </p:sp>
      <p:pic>
        <p:nvPicPr>
          <p:cNvPr id="6042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5" y="3924300"/>
            <a:ext cx="3651250" cy="2443163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5" name="Picture 10" descr="http://neftegaz.ru/images/bashneft_new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9550" y="2154238"/>
            <a:ext cx="180022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6" name="Picture 12" descr="http://unhk.ru/wp-content/uploads/2013/12/%D0%B3%D0%B0%D0%B7%D0%BF%D1%80%D0%BE%D0%BC-%D0%BB%D0%BE%D0%B3%D0%BE%D1%82%D0%B8%D0%BF-CorelDRAW-X6-Graphic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1038" y="6308725"/>
            <a:ext cx="1341437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7" name="Полилиния 16"/>
          <p:cNvSpPr>
            <a:spLocks/>
          </p:cNvSpPr>
          <p:nvPr/>
        </p:nvSpPr>
        <p:spPr bwMode="auto">
          <a:xfrm>
            <a:off x="12912725" y="7112000"/>
            <a:ext cx="669925" cy="4460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D15495BD-32F2-40D0-94C3-A6B6D5D1F0F6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30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1"/>
          <p:cNvSpPr txBox="1">
            <a:spLocks noChangeArrowheads="1"/>
          </p:cNvSpPr>
          <p:nvPr/>
        </p:nvSpPr>
        <p:spPr bwMode="auto">
          <a:xfrm>
            <a:off x="8294688" y="6886575"/>
            <a:ext cx="23431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5000"/>
              </a:lnSpc>
              <a:buSzPct val="100000"/>
            </a:pPr>
            <a:fld id="{CB539606-C5DF-4BE0-99AC-44E2710C6562}" type="slidenum">
              <a:rPr lang="ru-RU" altLang="ru-RU" sz="1400">
                <a:solidFill>
                  <a:srgbClr val="FFFFFF"/>
                </a:solidFill>
                <a:latin typeface="Times New Roman" panose="02020603050405020304" pitchFamily="18" charset="0"/>
              </a:rPr>
              <a:pPr algn="r" eaLnBrk="1">
                <a:lnSpc>
                  <a:spcPct val="95000"/>
                </a:lnSpc>
                <a:buSzPct val="100000"/>
              </a:pPr>
              <a:t>31</a:t>
            </a:fld>
            <a:endParaRPr lang="ru-RU" altLang="ru-RU" sz="1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67" name="Text Box 2"/>
          <p:cNvSpPr txBox="1">
            <a:spLocks noChangeArrowheads="1"/>
          </p:cNvSpPr>
          <p:nvPr/>
        </p:nvSpPr>
        <p:spPr bwMode="auto">
          <a:xfrm>
            <a:off x="527050" y="550863"/>
            <a:ext cx="820896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124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Ремонт баббитового слоя вкладышей скольжения</a:t>
            </a:r>
            <a:r>
              <a:rPr lang="en-US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(баббитовые подшипники)</a:t>
            </a:r>
          </a:p>
        </p:txBody>
      </p:sp>
      <p:pic>
        <p:nvPicPr>
          <p:cNvPr id="624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6013" y="1319213"/>
            <a:ext cx="4337050" cy="5519737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8373" name="Text Box 4"/>
          <p:cNvSpPr txBox="1">
            <a:spLocks noChangeArrowheads="1"/>
          </p:cNvSpPr>
          <p:nvPr/>
        </p:nvSpPr>
        <p:spPr bwMode="auto">
          <a:xfrm>
            <a:off x="4640263" y="1319213"/>
            <a:ext cx="2800350" cy="166846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590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Проблема: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после износа 0,1..0,3 мм необходимо повторно заливать изношенный баббитовый слой. Излишки после заливки удаляются механической обработкой и могут быть использованы при заливке не более, чем на 25%.</a:t>
            </a:r>
          </a:p>
        </p:txBody>
      </p:sp>
      <p:pic>
        <p:nvPicPr>
          <p:cNvPr id="6247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1354138"/>
            <a:ext cx="3990975" cy="2647950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8375" name="Прямоугольник 1"/>
          <p:cNvSpPr>
            <a:spLocks noChangeArrowheads="1"/>
          </p:cNvSpPr>
          <p:nvPr/>
        </p:nvSpPr>
        <p:spPr bwMode="auto">
          <a:xfrm>
            <a:off x="527050" y="4259263"/>
            <a:ext cx="7921625" cy="2740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just"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Условия эксплуатации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: масло, возможны вибрации. В режиме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страгивания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с места – обедненная смазка.</a:t>
            </a:r>
          </a:p>
          <a:p>
            <a:pPr algn="just"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Нанесение на предварительно подготовленную поверхность газопламенным методом слоя баббита, что существенно повышает качество поверхности за счёт отсутствия пор, раковин, каверн, получается покрытие с заданной пористостью – 8%.</a:t>
            </a:r>
          </a:p>
          <a:p>
            <a:pPr algn="just" eaLnBrk="1">
              <a:lnSpc>
                <a:spcPct val="93000"/>
              </a:lnSpc>
              <a:buSzPct val="100000"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Технико-экономический эффект:</a:t>
            </a:r>
          </a:p>
          <a:p>
            <a:pPr algn="just" eaLnBrk="1">
              <a:lnSpc>
                <a:spcPct val="105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Коэффициент трения в момент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страгивания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с места в режиме граничной смазки в 1,7 раз ниже, чем у баббита, нанесенного способом заливки.</a:t>
            </a:r>
          </a:p>
          <a:p>
            <a:pPr algn="just" eaLnBrk="1">
              <a:lnSpc>
                <a:spcPct val="105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Время работы в режиме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валоповорота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до появления. прерывистого вращения увеличивается в 8 раз. Значительно сокращается расход антифрикционного материала.</a:t>
            </a:r>
          </a:p>
          <a:p>
            <a:pPr algn="just" eaLnBrk="1">
              <a:lnSpc>
                <a:spcPct val="105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Сокращение срока ремонта.</a:t>
            </a:r>
          </a:p>
        </p:txBody>
      </p:sp>
      <p:sp>
        <p:nvSpPr>
          <p:cNvPr id="62472" name="Полилиния 16"/>
          <p:cNvSpPr>
            <a:spLocks/>
          </p:cNvSpPr>
          <p:nvPr/>
        </p:nvSpPr>
        <p:spPr bwMode="auto">
          <a:xfrm>
            <a:off x="12912725" y="7113588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2BC72860-6926-410E-9D50-B083E26F4439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31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9407525" y="6981825"/>
            <a:ext cx="28749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E59681A0-4140-4360-9E04-2816546F84D4}" type="slidenum">
              <a:rPr lang="ru-RU" altLang="ru-RU" sz="1600">
                <a:solidFill>
                  <a:srgbClr val="FFFFFF"/>
                </a:solidFill>
                <a:latin typeface="Calibri" panose="020F0502020204030204" pitchFamily="34" charset="0"/>
              </a:rPr>
              <a:pPr algn="r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4</a:t>
            </a:fld>
            <a:endParaRPr lang="ru-RU" altLang="ru-RU" sz="16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219" name="Рисунок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4583113"/>
            <a:ext cx="3589338" cy="25447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Рисунок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188" y="1973263"/>
            <a:ext cx="2692400" cy="3779837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5613" y="1233488"/>
            <a:ext cx="3203575" cy="533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543" i="1" dirty="0">
                <a:solidFill>
                  <a:srgbClr val="FFC000"/>
                </a:solidFill>
                <a:latin typeface="Arial Narrow" panose="020B0606020202030204" pitchFamily="34" charset="0"/>
              </a:rPr>
              <a:t>Производства Плакарт сертифицированы ИСО 9001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05313" y="3983038"/>
            <a:ext cx="4437062" cy="533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543" i="1" dirty="0">
                <a:solidFill>
                  <a:srgbClr val="FFC000"/>
                </a:solidFill>
                <a:latin typeface="Arial Narrow" panose="020B0606020202030204" pitchFamily="34" charset="0"/>
              </a:rPr>
              <a:t>Плакарт признан уже 5 раз Рейтингом </a:t>
            </a:r>
            <a:r>
              <a:rPr lang="ru-RU" sz="1543" i="1" dirty="0" err="1">
                <a:solidFill>
                  <a:srgbClr val="FFC000"/>
                </a:solidFill>
                <a:latin typeface="Arial Narrow" panose="020B0606020202030204" pitchFamily="34" charset="0"/>
              </a:rPr>
              <a:t>ТехУспех</a:t>
            </a:r>
            <a:r>
              <a:rPr lang="ru-RU" sz="1543" i="1" dirty="0">
                <a:solidFill>
                  <a:srgbClr val="FFC000"/>
                </a:solidFill>
                <a:latin typeface="Arial Narrow" panose="020B0606020202030204" pitchFamily="34" charset="0"/>
              </a:rPr>
              <a:t> как быстроразвивающаяся компания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28163" y="1335088"/>
            <a:ext cx="3643312" cy="533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543" i="1" dirty="0">
                <a:solidFill>
                  <a:srgbClr val="FFC000"/>
                </a:solidFill>
                <a:latin typeface="Arial Narrow" panose="020B0606020202030204" pitchFamily="34" charset="0"/>
              </a:rPr>
              <a:t>Покрытия Плакарт рекомендованы к применению на объектах ПАО «Газпром»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43423" y="662144"/>
            <a:ext cx="7904163" cy="313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sz="1543" i="1" dirty="0">
                <a:solidFill>
                  <a:srgbClr val="FFC000"/>
                </a:solidFill>
                <a:latin typeface="Arial Narrow" panose="020B0606020202030204" pitchFamily="34" charset="0"/>
              </a:rPr>
              <a:t>Покрытия Плакарт аккредитованы ведущими мировыми производителями оборудования</a:t>
            </a:r>
          </a:p>
        </p:txBody>
      </p:sp>
      <p:pic>
        <p:nvPicPr>
          <p:cNvPr id="9225" name="Рисунок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188" y="1233488"/>
            <a:ext cx="3714750" cy="2546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2266950"/>
            <a:ext cx="2657475" cy="377983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7" name="Полилиния 16"/>
          <p:cNvSpPr>
            <a:spLocks/>
          </p:cNvSpPr>
          <p:nvPr/>
        </p:nvSpPr>
        <p:spPr bwMode="auto">
          <a:xfrm>
            <a:off x="12984163" y="7127875"/>
            <a:ext cx="669925" cy="4460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3F24A446-D6C0-4487-AFE1-C9F472EC2335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4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455613" y="466725"/>
            <a:ext cx="927735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1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Газотермические технологии Плакарт -- напыление и наплавка покрытий при ремонте и восстановлении, защите оборудования</a:t>
            </a: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682625" y="1893888"/>
            <a:ext cx="8734425" cy="447992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Защита от коррозии корпусов ПЭД ЭЦН, упрочнение втулок вала;</a:t>
            </a:r>
          </a:p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Защита от износа винтовых забойных двигателей (ВЗД);</a:t>
            </a:r>
          </a:p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Защита от износа резьбовых соединений (СБТ, НКТ);</a:t>
            </a:r>
          </a:p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Упрочнение и ремонт калибраторов/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центраторов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плазменной/лазерной наплавкой;</a:t>
            </a:r>
          </a:p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Защита от износа и восстановление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гидроударных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механизмов;</a:t>
            </a:r>
          </a:p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Упрочнение и ремонт плунжеров</a:t>
            </a:r>
            <a:r>
              <a:rPr lang="en-US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высокого давления, в том числе</a:t>
            </a:r>
            <a:r>
              <a:rPr lang="en-US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ГРП;</a:t>
            </a:r>
          </a:p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Упрочнение и ремонт пакеров ГРП;</a:t>
            </a:r>
          </a:p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Упрочнение и ремонт рабочих деталей запорной арматуры;</a:t>
            </a:r>
          </a:p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Антикоррозионная защита колонного и теплообменного оборудования;</a:t>
            </a:r>
          </a:p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Защита от коррозии резервуаров и металлоконструкций;</a:t>
            </a:r>
          </a:p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Восстановление лопаток колес компрессора</a:t>
            </a:r>
            <a:r>
              <a:rPr lang="en-US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и шеек валов;</a:t>
            </a:r>
          </a:p>
          <a:p>
            <a:pPr marL="285750" indent="-285750" eaLnBrk="1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Восстановление баббитовых подшипников.</a:t>
            </a: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963" y="1101725"/>
            <a:ext cx="3081337" cy="2063750"/>
          </a:xfrm>
          <a:prstGeom prst="rect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963" y="3165475"/>
            <a:ext cx="3067050" cy="2274888"/>
          </a:xfrm>
          <a:prstGeom prst="rect">
            <a:avLst/>
          </a:prstGeom>
          <a:noFill/>
          <a:ln w="9525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963" y="5029200"/>
            <a:ext cx="3067050" cy="2043113"/>
          </a:xfrm>
          <a:prstGeom prst="rect">
            <a:avLst/>
          </a:prstGeom>
          <a:noFill/>
          <a:ln w="9525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1" name="Полилиния 16"/>
          <p:cNvSpPr>
            <a:spLocks/>
          </p:cNvSpPr>
          <p:nvPr/>
        </p:nvSpPr>
        <p:spPr bwMode="auto">
          <a:xfrm>
            <a:off x="12984163" y="7113588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E83BA989-7A90-4370-B999-6834B080CDD5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5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10671175" y="7100888"/>
            <a:ext cx="231775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5000"/>
              </a:lnSpc>
              <a:buSzPct val="100000"/>
            </a:pPr>
            <a:fld id="{DA018D99-BF4A-4C9B-B1BD-DD1CC280B735}" type="slidenum">
              <a:rPr lang="ru-RU" altLang="ru-RU" sz="1400">
                <a:solidFill>
                  <a:srgbClr val="FFFFFF"/>
                </a:solidFill>
                <a:latin typeface="Times New Roman" panose="02020603050405020304" pitchFamily="18" charset="0"/>
              </a:rPr>
              <a:pPr algn="r" eaLnBrk="1">
                <a:lnSpc>
                  <a:spcPct val="95000"/>
                </a:lnSpc>
                <a:buSzPct val="100000"/>
              </a:pPr>
              <a:t>6</a:t>
            </a:fld>
            <a:endParaRPr lang="ru-RU" altLang="ru-RU" sz="1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498475" y="1309688"/>
            <a:ext cx="12490450" cy="2587391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16560" rIns="0" bIns="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 настоящее время на ремонтных базах скопилось большое количество ПЭД, забракованных из-за коррозии корпусов, при том, что по остальным параметрам, они являются рабочими.</a:t>
            </a:r>
          </a:p>
          <a:p>
            <a:pPr algn="just"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Наш опыт работы с компаниями ОАО «Сургутнефтегаз», ООО «РН-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Пурнефтегаз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», ОАО «Самотлорнефтегаз», ЗАО «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Ванкорнефть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» и ОАО «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Оренбургнефть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» показывает, что при отсутствии сквозной коррозии ремонтные ПЭД с нанесенными методом высокоскоростного напыления покрытиями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Плакарт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могут применяться на скважинах без ограничений.</a:t>
            </a: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350" y="3635375"/>
            <a:ext cx="80899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2514600" y="6311900"/>
            <a:ext cx="4140200" cy="26352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5256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5000"/>
              </a:lnSpc>
              <a:buSzPct val="100000"/>
              <a:defRPr/>
            </a:pP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Корпус</a:t>
            </a:r>
            <a:r>
              <a:rPr lang="de-DE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статора</a:t>
            </a:r>
            <a:r>
              <a:rPr lang="de-DE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до</a:t>
            </a:r>
            <a:r>
              <a:rPr lang="de-DE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выполнения</a:t>
            </a:r>
            <a:r>
              <a:rPr lang="de-DE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ремонта</a:t>
            </a:r>
            <a:endParaRPr lang="de-DE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6654800" y="6265863"/>
            <a:ext cx="4140200" cy="43815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5256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95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Корпус</a:t>
            </a:r>
            <a:r>
              <a:rPr lang="de-DE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статора</a:t>
            </a:r>
            <a:r>
              <a:rPr lang="de-DE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после</a:t>
            </a:r>
            <a:r>
              <a:rPr lang="de-DE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выполнения</a:t>
            </a:r>
            <a:r>
              <a:rPr lang="de-DE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ремонта</a:t>
            </a:r>
            <a:r>
              <a:rPr lang="de-DE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и </a:t>
            </a: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нанесения</a:t>
            </a:r>
            <a:r>
              <a:rPr lang="de-DE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de-DE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покрытия</a:t>
            </a:r>
            <a:r>
              <a:rPr lang="de-DE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Плакарт</a:t>
            </a:r>
            <a:endParaRPr lang="de-DE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527050" y="690563"/>
            <a:ext cx="690880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b="1">
                <a:solidFill>
                  <a:srgbClr val="FFC000"/>
                </a:solidFill>
                <a:latin typeface="Arial Narrow" panose="020B0606020202030204" pitchFamily="34" charset="0"/>
              </a:rPr>
              <a:t>Ремонт рабочей поверхности корпусов ПЭД</a:t>
            </a:r>
          </a:p>
        </p:txBody>
      </p:sp>
      <p:pic>
        <p:nvPicPr>
          <p:cNvPr id="1332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2693" y="5103533"/>
            <a:ext cx="13684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2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2692" y="5883695"/>
            <a:ext cx="1368425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22" name="Рисунок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163" y="3636962"/>
            <a:ext cx="1223962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Рисунок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3200" y="4475163"/>
            <a:ext cx="13858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Рисунок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348" y="6424127"/>
            <a:ext cx="15494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5" name="Полилиния 16"/>
          <p:cNvSpPr>
            <a:spLocks/>
          </p:cNvSpPr>
          <p:nvPr/>
        </p:nvSpPr>
        <p:spPr bwMode="auto">
          <a:xfrm>
            <a:off x="12938125" y="7096125"/>
            <a:ext cx="669925" cy="4460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0DEB2F20-FA2A-4609-9D4E-F3AE223F10F1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6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5248034" y="1236689"/>
            <a:ext cx="5572125" cy="6276784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lnSpc>
                <a:spcPct val="93000"/>
              </a:lnSpc>
              <a:buSzPct val="100000"/>
              <a:defRPr/>
            </a:pP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Цельноспеченные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втулки из твердосплавных материалов при высокой твердости обладают высокой хрупкостью и низкой пластичностью, что приводит к их разрушению во время их установки и демонтажа при сборке/разборке насосов УЭЦН. </a:t>
            </a:r>
          </a:p>
          <a:p>
            <a:pPr algn="just"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Виды разрушений твердосплавных втулок:</a:t>
            </a:r>
          </a:p>
          <a:p>
            <a:pPr marL="285750" indent="-285750" algn="just" eaLnBrk="1">
              <a:lnSpc>
                <a:spcPct val="93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частичное (сколы, растрескивание) </a:t>
            </a:r>
          </a:p>
          <a:p>
            <a:pPr marL="285750" indent="-285750" algn="just" eaLnBrk="1">
              <a:lnSpc>
                <a:spcPct val="93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полное </a:t>
            </a:r>
          </a:p>
          <a:p>
            <a:pPr algn="just"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 основным причинам разрушения относят:</a:t>
            </a:r>
          </a:p>
          <a:p>
            <a:pPr marL="285750" indent="-285750" algn="just" eaLnBrk="1">
              <a:lnSpc>
                <a:spcPct val="93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неправильная установка;</a:t>
            </a:r>
          </a:p>
          <a:p>
            <a:pPr marL="285750" indent="-285750" algn="just" eaLnBrk="1">
              <a:lnSpc>
                <a:spcPct val="93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нарушение технологии демонтажа;</a:t>
            </a:r>
          </a:p>
          <a:p>
            <a:pPr marL="285750" indent="-285750" algn="just" eaLnBrk="1">
              <a:lnSpc>
                <a:spcPct val="93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усталостное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охрупчивание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;</a:t>
            </a:r>
          </a:p>
          <a:p>
            <a:pPr marL="285750" indent="-285750" algn="just" eaLnBrk="1">
              <a:lnSpc>
                <a:spcPct val="93000"/>
              </a:lnSpc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подверженность интенсивной вибрации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Специалистами АО «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Плакарт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» на текущий момент освоена технология нанесения покрытия на основе высоколегированных нержавеющих сталей и карбида вольфрама методом</a:t>
            </a:r>
            <a:r>
              <a:rPr lang="en-US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высокоскоростного газопламенного напыления на внешнюю поверхность металлической втулки, что позволяет решить проблему ее разрушения во время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сборк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/разборки насосов.</a:t>
            </a:r>
          </a:p>
          <a:p>
            <a:pPr algn="just"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Эффективность данного решения подтверждена лабораторными испытаниями в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МОНиГП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РГУ нефти и газа (НИУ) имени И.М. Губкина.</a:t>
            </a: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>
              <a:lnSpc>
                <a:spcPct val="93000"/>
              </a:lnSpc>
              <a:buSzPct val="100000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Втулки с покрытием уже были поставлены компаниям, входящих в группы ПАО «НК «Роснефть» и ПАО «Лукойл».</a:t>
            </a:r>
          </a:p>
          <a:p>
            <a:pPr eaLnBrk="1">
              <a:lnSpc>
                <a:spcPct val="93000"/>
              </a:lnSpc>
              <a:buSzPct val="100000"/>
              <a:defRPr/>
            </a:pPr>
            <a:endParaRPr lang="ru-RU" alt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10" y="1231900"/>
            <a:ext cx="4189412" cy="278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10" y="4205516"/>
            <a:ext cx="4183062" cy="278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383183" y="564922"/>
            <a:ext cx="6439881" cy="666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 dirty="0">
                <a:solidFill>
                  <a:srgbClr val="FFC000"/>
                </a:solidFill>
                <a:latin typeface="Arial Narrow" panose="020B0606020202030204" pitchFamily="34" charset="0"/>
              </a:rPr>
              <a:t>Замена твердосплавных защитных втулок насосного вала </a:t>
            </a:r>
          </a:p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 dirty="0">
                <a:solidFill>
                  <a:srgbClr val="FFC000"/>
                </a:solidFill>
                <a:latin typeface="Arial Narrow" panose="020B0606020202030204" pitchFamily="34" charset="0"/>
              </a:rPr>
              <a:t>на металлические с упрочняющим покрытием</a:t>
            </a:r>
          </a:p>
        </p:txBody>
      </p:sp>
      <p:pic>
        <p:nvPicPr>
          <p:cNvPr id="17414" name="Рисунок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1303" y="3601798"/>
            <a:ext cx="906462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Рисунок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290" y="6417493"/>
            <a:ext cx="1895475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Полилиния 16"/>
          <p:cNvSpPr>
            <a:spLocks/>
          </p:cNvSpPr>
          <p:nvPr/>
        </p:nvSpPr>
        <p:spPr bwMode="auto">
          <a:xfrm>
            <a:off x="12990513" y="7110413"/>
            <a:ext cx="669925" cy="4460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BEEC27B3-37E4-4118-AF82-1CBAECD88E68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7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69314A-EEB5-7F4D-F49D-E3FC7E6D75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439" y="5338908"/>
            <a:ext cx="1388336" cy="10534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D3F8D0-B31E-31A8-EF16-12B51E1362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0840" y="4484434"/>
            <a:ext cx="1388336" cy="83052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8710613" y="7142163"/>
            <a:ext cx="21558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 hangingPunct="1">
              <a:buSzPct val="100000"/>
            </a:pPr>
            <a:fld id="{CAA9E7FE-480E-4B9B-A43B-9357B3E3AA26}" type="slidenum">
              <a:rPr lang="ru-RU" altLang="ru-RU" sz="1400">
                <a:solidFill>
                  <a:srgbClr val="FFFFFF"/>
                </a:solidFill>
                <a:latin typeface="Calibri" panose="020F0502020204030204" pitchFamily="34" charset="0"/>
              </a:rPr>
              <a:pPr algn="r" eaLnBrk="1" hangingPunct="1">
                <a:buSzPct val="100000"/>
              </a:pPr>
              <a:t>8</a:t>
            </a:fld>
            <a:endParaRPr lang="ru-RU" altLang="ru-RU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382588" y="679450"/>
            <a:ext cx="1015365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SzPct val="100000"/>
            </a:pPr>
            <a:r>
              <a:rPr lang="ru-RU" altLang="ru-RU" sz="2000" b="1">
                <a:solidFill>
                  <a:srgbClr val="FFC000"/>
                </a:solidFill>
                <a:latin typeface="Arial Narrow" panose="020B0606020202030204" pitchFamily="34" charset="0"/>
              </a:rPr>
              <a:t>Защита от износа рабочей поверхности роторов винтовых забойных двигателей</a:t>
            </a:r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4994275" y="4033838"/>
            <a:ext cx="8113713" cy="2087562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Решение: нанесение износостойкого покрытия на основе карбида вольфрама методом высокоскоростного напыления 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позволяет значительно (до 10 раз, со 100 до 1000 часов ) увеличить срок службы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по сравнению с гальваническим хромированием (по опыту российских и зарубежных производителей, пользователей буровой техники).</a:t>
            </a:r>
          </a:p>
        </p:txBody>
      </p:sp>
      <p:sp>
        <p:nvSpPr>
          <p:cNvPr id="14342" name="Rectangle 5"/>
          <p:cNvSpPr>
            <a:spLocks noChangeArrowheads="1"/>
          </p:cNvSpPr>
          <p:nvPr/>
        </p:nvSpPr>
        <p:spPr bwMode="auto">
          <a:xfrm>
            <a:off x="8602663" y="5829300"/>
            <a:ext cx="5040312" cy="87788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15840" rIns="0" bIns="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Aft>
                <a:spcPts val="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Технология: высокоскоростное напыление</a:t>
            </a:r>
          </a:p>
          <a:p>
            <a:pPr eaLnBrk="1" hangingPunct="1">
              <a:spcAft>
                <a:spcPts val="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Материал: твердый сплав WC/</a:t>
            </a:r>
            <a:r>
              <a:rPr lang="ru-RU" alt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Co</a:t>
            </a: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/</a:t>
            </a:r>
            <a:r>
              <a:rPr lang="ru-RU" alt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Cr</a:t>
            </a:r>
            <a:endParaRPr lang="ru-RU" alt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eaLnBrk="1" hangingPunct="1">
              <a:spcAft>
                <a:spcPts val="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Прочность сцепления: более 80 МПа</a:t>
            </a:r>
          </a:p>
          <a:p>
            <a:pPr eaLnBrk="1" hangingPunct="1">
              <a:spcAft>
                <a:spcPts val="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Твердость: 68 - 72 HRC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4775200" y="1268413"/>
            <a:ext cx="8332788" cy="25273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/>
          <a:lstStyle>
            <a:lvl1pPr marL="285750" indent="-279400"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>
                <a:solidFill>
                  <a:srgbClr val="FFFFFF"/>
                </a:solidFill>
                <a:latin typeface="Arial" charset="0"/>
                <a:ea typeface="Microsoft YaHei" pitchFamily="32" charset="-122"/>
              </a:defRPr>
            </a:lvl1pPr>
            <a:lvl2pPr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>
                <a:solidFill>
                  <a:srgbClr val="FFFFFF"/>
                </a:solidFill>
                <a:latin typeface="Arial" charset="0"/>
                <a:ea typeface="Microsoft YaHei" pitchFamily="32" charset="-122"/>
              </a:defRPr>
            </a:lvl2pPr>
            <a:lvl3pPr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>
                <a:solidFill>
                  <a:srgbClr val="FFFFFF"/>
                </a:solidFill>
                <a:latin typeface="Arial" charset="0"/>
                <a:ea typeface="Microsoft YaHei" pitchFamily="32" charset="-122"/>
              </a:defRPr>
            </a:lvl3pPr>
            <a:lvl4pPr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>
                <a:solidFill>
                  <a:srgbClr val="FFFFFF"/>
                </a:solidFill>
                <a:latin typeface="Arial" charset="0"/>
                <a:ea typeface="Microsoft YaHei" pitchFamily="32" charset="-122"/>
              </a:defRPr>
            </a:lvl4pPr>
            <a:lvl5pPr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>
                <a:solidFill>
                  <a:srgbClr val="FFFFFF"/>
                </a:solidFill>
                <a:latin typeface="Arial" charset="0"/>
                <a:ea typeface="Microsoft YaHei" pitchFamily="32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>
                <a:solidFill>
                  <a:srgbClr val="FFFFFF"/>
                </a:solidFill>
                <a:latin typeface="Arial" charset="0"/>
                <a:ea typeface="Microsoft YaHei" pitchFamily="32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>
                <a:solidFill>
                  <a:srgbClr val="FFFFFF"/>
                </a:solidFill>
                <a:latin typeface="Arial" charset="0"/>
                <a:ea typeface="Microsoft YaHei" pitchFamily="32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>
                <a:solidFill>
                  <a:srgbClr val="FFFFFF"/>
                </a:solidFill>
                <a:latin typeface="Arial" charset="0"/>
                <a:ea typeface="Microsoft YaHei" pitchFamily="32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85750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  <a:tab pos="9269413" algn="l"/>
              </a:tabLst>
              <a:defRPr>
                <a:solidFill>
                  <a:srgbClr val="FFFFFF"/>
                </a:solidFill>
                <a:latin typeface="Arial" charset="0"/>
                <a:ea typeface="Microsoft YaHei" pitchFamily="32" charset="-122"/>
              </a:defRPr>
            </a:lvl9pPr>
          </a:lstStyle>
          <a:p>
            <a:pPr eaLnBrk="1">
              <a:spcAft>
                <a:spcPts val="85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Microsoft YaHei" panose="020B0503020204020204" pitchFamily="34" charset="-122"/>
              </a:rPr>
              <a:t>Технология* восстановления роторов состоит из следующих этапов:</a:t>
            </a:r>
          </a:p>
          <a:p>
            <a:pPr marL="284163" eaLnBrk="1">
              <a:spcAft>
                <a:spcPts val="850"/>
              </a:spcAft>
              <a:buClr>
                <a:srgbClr val="333333"/>
              </a:buClr>
              <a:buSzPct val="100000"/>
              <a:buFont typeface="Arial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Microsoft YaHei" panose="020B0503020204020204" pitchFamily="34" charset="-122"/>
              </a:rPr>
              <a:t>Снятие хромового или твердосплавного покрытия </a:t>
            </a:r>
          </a:p>
          <a:p>
            <a:pPr marL="284163" eaLnBrk="1">
              <a:spcAft>
                <a:spcPts val="850"/>
              </a:spcAft>
              <a:buClr>
                <a:srgbClr val="333333"/>
              </a:buClr>
              <a:buSzPct val="100000"/>
              <a:buFont typeface="Arial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Microsoft YaHei" panose="020B0503020204020204" pitchFamily="34" charset="-122"/>
              </a:rPr>
              <a:t>Дефектоскопия и восстановление геометрии основы</a:t>
            </a:r>
          </a:p>
          <a:p>
            <a:pPr marL="284163" eaLnBrk="1">
              <a:spcAft>
                <a:spcPts val="850"/>
              </a:spcAft>
              <a:buClr>
                <a:srgbClr val="333333"/>
              </a:buClr>
              <a:buSzPct val="100000"/>
              <a:buFont typeface="Arial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Microsoft YaHei" panose="020B0503020204020204" pitchFamily="34" charset="-122"/>
              </a:rPr>
              <a:t>Нанесение покрытия</a:t>
            </a:r>
          </a:p>
          <a:p>
            <a:pPr marL="284163" eaLnBrk="1">
              <a:spcAft>
                <a:spcPts val="850"/>
              </a:spcAft>
              <a:buClr>
                <a:srgbClr val="333333"/>
              </a:buClr>
              <a:buSzPct val="100000"/>
              <a:buFont typeface="Arial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Microsoft YaHei" panose="020B0503020204020204" pitchFamily="34" charset="-122"/>
              </a:rPr>
              <a:t>Механическая обработка</a:t>
            </a:r>
            <a:r>
              <a:rPr lang="en-US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Microsoft YaHei" panose="020B0503020204020204" pitchFamily="34" charset="-122"/>
              </a:rPr>
              <a:t>,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Microsoft YaHei" panose="020B0503020204020204" pitchFamily="34" charset="-122"/>
              </a:rPr>
              <a:t>при необходимости – дополнительные пропитка и термообработка</a:t>
            </a:r>
          </a:p>
          <a:p>
            <a:pPr eaLnBrk="1">
              <a:spcAft>
                <a:spcPts val="85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Microsoft YaHei" panose="020B0503020204020204" pitchFamily="34" charset="-122"/>
              </a:rPr>
              <a:t>*Технология соответствует рекомендованной </a:t>
            </a:r>
            <a:r>
              <a:rPr lang="ru-RU" altLang="ru-RU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Microsoft YaHei" panose="020B0503020204020204" pitchFamily="34" charset="-122"/>
              </a:rPr>
              <a:t>Halliburton</a:t>
            </a:r>
            <a:endParaRPr lang="ru-RU" altLang="ru-RU" sz="12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Microsoft YaHei" panose="020B0503020204020204" pitchFamily="34" charset="-122"/>
            </a:endParaRPr>
          </a:p>
          <a:p>
            <a:pPr eaLnBrk="1">
              <a:spcAft>
                <a:spcPts val="850"/>
              </a:spcAft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100" i="1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2" charset="0"/>
            </a:endParaRPr>
          </a:p>
        </p:txBody>
      </p:sp>
      <p:sp>
        <p:nvSpPr>
          <p:cNvPr id="14344" name="Rectangle 7"/>
          <p:cNvSpPr>
            <a:spLocks noChangeArrowheads="1"/>
          </p:cNvSpPr>
          <p:nvPr/>
        </p:nvSpPr>
        <p:spPr bwMode="auto">
          <a:xfrm>
            <a:off x="4995863" y="5414963"/>
            <a:ext cx="5038725" cy="14128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Aft>
                <a:spcPts val="1413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Преимущества:</a:t>
            </a:r>
          </a:p>
          <a:p>
            <a:pPr eaLnBrk="1">
              <a:spcAft>
                <a:spcPts val="575"/>
              </a:spcAft>
              <a:buClr>
                <a:srgbClr val="3333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Стойкость к сероводороду и хлоридам</a:t>
            </a:r>
          </a:p>
          <a:p>
            <a:pPr eaLnBrk="1">
              <a:spcAft>
                <a:spcPts val="575"/>
              </a:spcAft>
              <a:buClr>
                <a:srgbClr val="3333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Нет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наводораживания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при нанесении</a:t>
            </a:r>
          </a:p>
          <a:p>
            <a:pPr eaLnBrk="1">
              <a:spcAft>
                <a:spcPts val="575"/>
              </a:spcAft>
              <a:buClr>
                <a:srgbClr val="3333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Ремонтопригодность</a:t>
            </a:r>
          </a:p>
        </p:txBody>
      </p:sp>
      <p:pic>
        <p:nvPicPr>
          <p:cNvPr id="19464" name="Picture 10" descr="http://74.img.avito.st/140x105/22415735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2013" y="6280150"/>
            <a:ext cx="1147762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12" descr="http://www.jobstoday.com.ng/wp-content/uploads/2016/03/1457487139-3565-Halliburton-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5525" y="5153025"/>
            <a:ext cx="98425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Рисунок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4244975"/>
            <a:ext cx="4173538" cy="2879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7" name="Рисунок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339850"/>
            <a:ext cx="4173538" cy="2744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8" name="Полилиния 16"/>
          <p:cNvSpPr>
            <a:spLocks/>
          </p:cNvSpPr>
          <p:nvPr/>
        </p:nvSpPr>
        <p:spPr bwMode="auto">
          <a:xfrm>
            <a:off x="12992100" y="7124700"/>
            <a:ext cx="669925" cy="4460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F2A7E7BC-A2FB-4503-892C-E7B62B9DA56D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8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AutoShape 2"/>
          <p:cNvSpPr>
            <a:spLocks noChangeArrowheads="1"/>
          </p:cNvSpPr>
          <p:nvPr/>
        </p:nvSpPr>
        <p:spPr bwMode="auto">
          <a:xfrm>
            <a:off x="495300" y="2238193"/>
            <a:ext cx="6194425" cy="4121513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00"/>
              <a:gd name="T16" fmla="*/ 0 h 21600"/>
              <a:gd name="T17" fmla="*/ 2160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lIns="0" tIns="0" rIns="0" bIns="0" anchor="ctr" anchorCtr="1"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Оборудование: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бурильная труба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Условия работы детали: Гидроабразивная среда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ru-RU" altLang="ru-RU" sz="16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Проблема Заказчика: 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Упрочнение резьбы  бурильных труб после ремонта (ниппель и муфта) без изменения геометрии профиля зуба с целью увеличения срока эксплуатации труб.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Ценность для Заказчика: 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Получен акт от 28.06.2017г.: 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1. Проведенные испытания с увеличением рекомендуемого момента свинчивания в 2 раза (70 кН м) показали эффективность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газотермического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покрытия.</a:t>
            </a:r>
          </a:p>
          <a:p>
            <a:pPr algn="just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2. Технология напыления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газотермического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покрытия на резьбу бурильных труб (основной материал покрытия – молибден), осуществляемая на производственной площадке ЗАО «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Плакарт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», исключает образование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задиров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и показала достаточную эффективность для применения при ремонте бурильных труб в качестве финишной обработки после нарезки </a:t>
            </a:r>
            <a:r>
              <a:rPr lang="ru-RU" alt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резьб</a:t>
            </a:r>
            <a:r>
              <a:rPr lang="ru-RU" alt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».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90415" y="643329"/>
            <a:ext cx="10120312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32" tIns="53567" rIns="107132" bIns="53567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spcAft>
                <a:spcPts val="3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000" b="1" dirty="0">
                <a:solidFill>
                  <a:srgbClr val="FFC000"/>
                </a:solidFill>
                <a:latin typeface="Arial Narrow" panose="020B0606020202030204" pitchFamily="34" charset="0"/>
              </a:rPr>
              <a:t>Антифрикционные покрытия резьбы бурильных труб</a:t>
            </a:r>
          </a:p>
        </p:txBody>
      </p:sp>
      <p:sp>
        <p:nvSpPr>
          <p:cNvPr id="22533" name="Прямоугольник 10"/>
          <p:cNvSpPr>
            <a:spLocks noChangeArrowheads="1"/>
          </p:cNvSpPr>
          <p:nvPr/>
        </p:nvSpPr>
        <p:spPr bwMode="auto">
          <a:xfrm>
            <a:off x="390415" y="1257300"/>
            <a:ext cx="7705725" cy="5969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122488" indent="-184150" defTabSz="363538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579688" indent="-184150" defTabSz="363538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036888" indent="-184150" defTabSz="363538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494088" indent="-184150" defTabSz="363538" eaLnBrk="0" fontAlgn="base" hangingPunct="0">
              <a:spcBef>
                <a:spcPct val="0"/>
              </a:spcBef>
              <a:spcAft>
                <a:spcPct val="0"/>
              </a:spcAft>
              <a:tabLst>
                <a:tab pos="625475" algn="l"/>
                <a:tab pos="1074738" algn="l"/>
                <a:tab pos="1524000" algn="l"/>
                <a:tab pos="1973263" algn="l"/>
                <a:tab pos="2422525" algn="l"/>
                <a:tab pos="2871788" algn="l"/>
                <a:tab pos="3321050" algn="l"/>
                <a:tab pos="3770313" algn="l"/>
                <a:tab pos="4219575" algn="l"/>
                <a:tab pos="4668838" algn="l"/>
                <a:tab pos="5118100" algn="l"/>
                <a:tab pos="5567363" algn="l"/>
                <a:tab pos="6016625" algn="l"/>
                <a:tab pos="6465888" algn="l"/>
                <a:tab pos="6915150" algn="l"/>
                <a:tab pos="7364413" algn="l"/>
                <a:tab pos="7813675" algn="l"/>
                <a:tab pos="8262938" algn="l"/>
                <a:tab pos="8712200" algn="l"/>
                <a:tab pos="91614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ru-RU" altLang="ru-RU" sz="1764" b="1" dirty="0">
                <a:solidFill>
                  <a:srgbClr val="FFC000"/>
                </a:solidFill>
                <a:latin typeface="Arial Narrow" panose="020B0606020202030204" pitchFamily="34" charset="0"/>
              </a:rPr>
              <a:t>С целью обеспечения работоспособности отремонтированной замковой резьбы нанесено </a:t>
            </a:r>
            <a:r>
              <a:rPr lang="ru-RU" altLang="ru-RU" sz="1764" b="1" dirty="0" err="1">
                <a:solidFill>
                  <a:srgbClr val="FFC000"/>
                </a:solidFill>
                <a:latin typeface="Arial Narrow" panose="020B0606020202030204" pitchFamily="34" charset="0"/>
              </a:rPr>
              <a:t>газотермическое</a:t>
            </a:r>
            <a:r>
              <a:rPr lang="ru-RU" altLang="ru-RU" sz="1764" b="1" dirty="0">
                <a:solidFill>
                  <a:srgbClr val="FFC000"/>
                </a:solidFill>
                <a:latin typeface="Arial Narrow" panose="020B0606020202030204" pitchFamily="34" charset="0"/>
              </a:rPr>
              <a:t> покрытие толщиной 20-30 мкм </a:t>
            </a:r>
            <a:endParaRPr lang="ru-RU" altLang="ru-RU" sz="1764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21509" name="Рисунок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525" y="1555750"/>
            <a:ext cx="4664075" cy="470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Полилиния 16"/>
          <p:cNvSpPr>
            <a:spLocks/>
          </p:cNvSpPr>
          <p:nvPr/>
        </p:nvSpPr>
        <p:spPr bwMode="auto">
          <a:xfrm>
            <a:off x="12847638" y="7105650"/>
            <a:ext cx="669925" cy="4460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0 w 21600"/>
              <a:gd name="T7" fmla="*/ 214748364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110" tIns="53555" rIns="107110" bIns="53555"/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fld id="{12F75B5F-DD40-4620-9633-D06C429F68E0}" type="slidenum">
              <a:rPr lang="ru-RU" altLang="ru-RU" sz="1600">
                <a:solidFill>
                  <a:srgbClr val="FFC000"/>
                </a:solidFill>
              </a:rPr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t>9</a:t>
            </a:fld>
            <a:endParaRPr lang="ru-RU" altLang="ru-RU" sz="160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лакарт_4x3_Whit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SimSun"/>
        <a:cs typeface=""/>
      </a:majorFont>
      <a:minorFont>
        <a:latin typeface="Arial"/>
        <a:ea typeface="SimSun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Плакарт_4x3_White" id="{28AF6CCD-79EA-4478-B5EA-B39855B978E7}" vid="{32B6A12D-DA77-48F3-AF41-A8794AA69FE0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13511</TotalTime>
  <Words>3539</Words>
  <Application>Microsoft Office PowerPoint</Application>
  <PresentationFormat>Произвольный</PresentationFormat>
  <Paragraphs>539</Paragraphs>
  <Slides>31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Arial Narrow</vt:lpstr>
      <vt:lpstr>Calibri</vt:lpstr>
      <vt:lpstr>Segoe UI</vt:lpstr>
      <vt:lpstr>Times New Roman</vt:lpstr>
      <vt:lpstr>Плакарт_4x3_White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Роман Шевченко</dc:creator>
  <cp:lastModifiedBy>Тарасова</cp:lastModifiedBy>
  <cp:revision>142</cp:revision>
  <cp:lastPrinted>2018-07-04T06:18:46Z</cp:lastPrinted>
  <dcterms:created xsi:type="dcterms:W3CDTF">2012-04-25T05:32:37Z</dcterms:created>
  <dcterms:modified xsi:type="dcterms:W3CDTF">2023-02-08T10:18:41Z</dcterms:modified>
</cp:coreProperties>
</file>