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9" r:id="rId1"/>
  </p:sldMasterIdLst>
  <p:notesMasterIdLst>
    <p:notesMasterId r:id="rId10"/>
  </p:notesMasterIdLst>
  <p:sldIdLst>
    <p:sldId id="257" r:id="rId2"/>
    <p:sldId id="268" r:id="rId3"/>
    <p:sldId id="269" r:id="rId4"/>
    <p:sldId id="275" r:id="rId5"/>
    <p:sldId id="271" r:id="rId6"/>
    <p:sldId id="276" r:id="rId7"/>
    <p:sldId id="273" r:id="rId8"/>
    <p:sldId id="274" r:id="rId9"/>
  </p:sldIdLst>
  <p:sldSz cx="7199313" cy="719931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7" userDrawn="1">
          <p15:clr>
            <a:srgbClr val="A4A3A4"/>
          </p15:clr>
        </p15:guide>
        <p15:guide id="2" pos="22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3E6C"/>
    <a:srgbClr val="008E40"/>
    <a:srgbClr val="49E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050" y="84"/>
      </p:cViewPr>
      <p:guideLst>
        <p:guide orient="horz" pos="2267"/>
        <p:guide pos="22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916859-D3B2-4D06-81C3-B4A28E894066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25EE0118-C6FE-47B9-9D49-8F5788A30658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Коммерческая организация, желающая создать новый бизнес и готовая инвестировать в экономику региона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5EC51914-0B33-4BC1-9C1B-EC21EBFAACC6}" type="parTrans" cxnId="{57C6A2EF-392E-40F9-8707-FFFD6A109168}">
      <dgm:prSet/>
      <dgm:spPr/>
      <dgm:t>
        <a:bodyPr/>
        <a:lstStyle/>
        <a:p>
          <a:endParaRPr lang="ru-RU"/>
        </a:p>
      </dgm:t>
    </dgm:pt>
    <dgm:pt modelId="{E6F2EB2D-CD90-4BAE-A6CF-AA327B49AE16}" type="sibTrans" cxnId="{57C6A2EF-392E-40F9-8707-FFFD6A109168}">
      <dgm:prSet/>
      <dgm:spPr/>
      <dgm:t>
        <a:bodyPr/>
        <a:lstStyle/>
        <a:p>
          <a:endParaRPr lang="ru-RU"/>
        </a:p>
      </dgm:t>
    </dgm:pt>
    <dgm:pt modelId="{C81B6BF2-08E8-42E7-973B-B5C7ACE60B32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Регистрация юридического лица на территории моногорода Сердобска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C90DF61E-A8DC-4C68-BA4A-2AA439B5486F}" type="parTrans" cxnId="{52B97A9E-7254-42CB-A298-DC49F8B83FE3}">
      <dgm:prSet/>
      <dgm:spPr/>
      <dgm:t>
        <a:bodyPr/>
        <a:lstStyle/>
        <a:p>
          <a:endParaRPr lang="ru-RU"/>
        </a:p>
      </dgm:t>
    </dgm:pt>
    <dgm:pt modelId="{5A1C9BAA-322F-48C2-B919-3A1CA31CCB11}" type="sibTrans" cxnId="{52B97A9E-7254-42CB-A298-DC49F8B83FE3}">
      <dgm:prSet/>
      <dgm:spPr/>
      <dgm:t>
        <a:bodyPr/>
        <a:lstStyle/>
        <a:p>
          <a:endParaRPr lang="ru-RU"/>
        </a:p>
      </dgm:t>
    </dgm:pt>
    <dgm:pt modelId="{F9AFF5CA-9B46-4CBD-B77E-B0590CA0EA67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Заключение Соглашения с Правительством региона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45D35AF9-D008-46FC-9F0B-887D2FBA0AF1}" type="parTrans" cxnId="{E6E7E145-35BA-45DE-9EB2-B6C7250F4010}">
      <dgm:prSet/>
      <dgm:spPr/>
      <dgm:t>
        <a:bodyPr/>
        <a:lstStyle/>
        <a:p>
          <a:endParaRPr lang="ru-RU"/>
        </a:p>
      </dgm:t>
    </dgm:pt>
    <dgm:pt modelId="{9E473A2C-A36A-4E75-AE06-88755EEF6466}" type="sibTrans" cxnId="{E6E7E145-35BA-45DE-9EB2-B6C7250F4010}">
      <dgm:prSet/>
      <dgm:spPr/>
      <dgm:t>
        <a:bodyPr/>
        <a:lstStyle/>
        <a:p>
          <a:endParaRPr lang="ru-RU"/>
        </a:p>
      </dgm:t>
    </dgm:pt>
    <dgm:pt modelId="{2B617A70-FD08-4D6D-B262-9724C692D4DE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Реализация инвестиционного проекта, отвечающего требованиям Правительства РФ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80493759-F137-468E-B179-5D3D14F99C10}" type="parTrans" cxnId="{F4628CB6-E271-48C6-A263-63BBE558C4C6}">
      <dgm:prSet/>
      <dgm:spPr/>
      <dgm:t>
        <a:bodyPr/>
        <a:lstStyle/>
        <a:p>
          <a:endParaRPr lang="ru-RU"/>
        </a:p>
      </dgm:t>
    </dgm:pt>
    <dgm:pt modelId="{398D784E-5B3B-4A28-9140-6C87893C58E1}" type="sibTrans" cxnId="{F4628CB6-E271-48C6-A263-63BBE558C4C6}">
      <dgm:prSet/>
      <dgm:spPr/>
      <dgm:t>
        <a:bodyPr/>
        <a:lstStyle/>
        <a:p>
          <a:endParaRPr lang="ru-RU"/>
        </a:p>
      </dgm:t>
    </dgm:pt>
    <dgm:pt modelId="{6003775B-03B2-4A2A-8F9D-295F441AB070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Ведение хозяйственной деятельности исключительно на территории моногорода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3F330E55-F6B8-4D7B-8AB8-EEF623B9495C}" type="parTrans" cxnId="{499DC371-1CE5-45BF-A7DD-69FC37647755}">
      <dgm:prSet/>
      <dgm:spPr/>
      <dgm:t>
        <a:bodyPr/>
        <a:lstStyle/>
        <a:p>
          <a:endParaRPr lang="ru-RU"/>
        </a:p>
      </dgm:t>
    </dgm:pt>
    <dgm:pt modelId="{1FDBE5CF-746A-4E90-B9E6-47BF3796FD95}" type="sibTrans" cxnId="{499DC371-1CE5-45BF-A7DD-69FC37647755}">
      <dgm:prSet/>
      <dgm:spPr/>
      <dgm:t>
        <a:bodyPr/>
        <a:lstStyle/>
        <a:p>
          <a:endParaRPr lang="ru-RU"/>
        </a:p>
      </dgm:t>
    </dgm:pt>
    <dgm:pt modelId="{18904C34-2D32-470C-83ED-1C4F4B32FF3D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Не является градообразующей организацией моногорода Сердобска или ее дочерней организацией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EAC00698-5BCE-4D4F-8971-BE180595AD50}" type="parTrans" cxnId="{E43D36CA-049B-4D11-B1B8-4274FB8CFEEB}">
      <dgm:prSet/>
      <dgm:spPr/>
      <dgm:t>
        <a:bodyPr/>
        <a:lstStyle/>
        <a:p>
          <a:endParaRPr lang="ru-RU"/>
        </a:p>
      </dgm:t>
    </dgm:pt>
    <dgm:pt modelId="{0E824941-4872-4449-91CF-122F46299481}" type="sibTrans" cxnId="{E43D36CA-049B-4D11-B1B8-4274FB8CFEEB}">
      <dgm:prSet/>
      <dgm:spPr/>
      <dgm:t>
        <a:bodyPr/>
        <a:lstStyle/>
        <a:p>
          <a:endParaRPr lang="ru-RU"/>
        </a:p>
      </dgm:t>
    </dgm:pt>
    <dgm:pt modelId="{88C77F9A-BA09-4C10-8839-D33FA603264F}" type="pres">
      <dgm:prSet presAssocID="{66916859-D3B2-4D06-81C3-B4A28E8940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999E7B5-B76E-4FA1-BECB-C28C48284FB9}" type="pres">
      <dgm:prSet presAssocID="{66916859-D3B2-4D06-81C3-B4A28E894066}" presName="Name1" presStyleCnt="0"/>
      <dgm:spPr/>
    </dgm:pt>
    <dgm:pt modelId="{A671AFFC-B52C-4AE5-B4F3-6A182F46A489}" type="pres">
      <dgm:prSet presAssocID="{66916859-D3B2-4D06-81C3-B4A28E894066}" presName="cycle" presStyleCnt="0"/>
      <dgm:spPr/>
    </dgm:pt>
    <dgm:pt modelId="{7AA0DC26-A467-4BFF-A503-7DA9FBA26522}" type="pres">
      <dgm:prSet presAssocID="{66916859-D3B2-4D06-81C3-B4A28E894066}" presName="srcNode" presStyleLbl="node1" presStyleIdx="0" presStyleCnt="6"/>
      <dgm:spPr/>
    </dgm:pt>
    <dgm:pt modelId="{E4DA47D7-174A-49DE-B320-694D1E367A3A}" type="pres">
      <dgm:prSet presAssocID="{66916859-D3B2-4D06-81C3-B4A28E894066}" presName="conn" presStyleLbl="parChTrans1D2" presStyleIdx="0" presStyleCnt="1"/>
      <dgm:spPr/>
      <dgm:t>
        <a:bodyPr/>
        <a:lstStyle/>
        <a:p>
          <a:endParaRPr lang="ru-RU"/>
        </a:p>
      </dgm:t>
    </dgm:pt>
    <dgm:pt modelId="{95C71E64-ACB0-46CB-979F-F34000DC5CE3}" type="pres">
      <dgm:prSet presAssocID="{66916859-D3B2-4D06-81C3-B4A28E894066}" presName="extraNode" presStyleLbl="node1" presStyleIdx="0" presStyleCnt="6"/>
      <dgm:spPr/>
    </dgm:pt>
    <dgm:pt modelId="{ECAC4A76-30DE-4203-8498-F241B0CA18AD}" type="pres">
      <dgm:prSet presAssocID="{66916859-D3B2-4D06-81C3-B4A28E894066}" presName="dstNode" presStyleLbl="node1" presStyleIdx="0" presStyleCnt="6"/>
      <dgm:spPr/>
    </dgm:pt>
    <dgm:pt modelId="{0137A84F-92DA-47D7-815F-7AF57B588C07}" type="pres">
      <dgm:prSet presAssocID="{25EE0118-C6FE-47B9-9D49-8F5788A3065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FF6F8-6C18-4128-B01E-CD1D6688387D}" type="pres">
      <dgm:prSet presAssocID="{25EE0118-C6FE-47B9-9D49-8F5788A30658}" presName="accent_1" presStyleCnt="0"/>
      <dgm:spPr/>
    </dgm:pt>
    <dgm:pt modelId="{172FECC5-2188-4E79-BC77-8190A3A51312}" type="pres">
      <dgm:prSet presAssocID="{25EE0118-C6FE-47B9-9D49-8F5788A30658}" presName="accentRepeatNode" presStyleLbl="solidFgAcc1" presStyleIdx="0" presStyleCnt="6"/>
      <dgm:spPr>
        <a:solidFill>
          <a:srgbClr val="AA3E6C"/>
        </a:solidFill>
        <a:ln>
          <a:noFill/>
        </a:ln>
      </dgm:spPr>
    </dgm:pt>
    <dgm:pt modelId="{BB54B1D6-9DFB-4F5A-97C6-D65621D2BE7A}" type="pres">
      <dgm:prSet presAssocID="{C81B6BF2-08E8-42E7-973B-B5C7ACE60B3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A4C63-42DD-4819-AC2D-040AA5B5D1AA}" type="pres">
      <dgm:prSet presAssocID="{C81B6BF2-08E8-42E7-973B-B5C7ACE60B32}" presName="accent_2" presStyleCnt="0"/>
      <dgm:spPr/>
    </dgm:pt>
    <dgm:pt modelId="{E34F4578-0652-4545-8CC6-8E63AFB14F05}" type="pres">
      <dgm:prSet presAssocID="{C81B6BF2-08E8-42E7-973B-B5C7ACE60B32}" presName="accentRepeatNode" presStyleLbl="solidFgAcc1" presStyleIdx="1" presStyleCnt="6"/>
      <dgm:spPr>
        <a:solidFill>
          <a:srgbClr val="AA3E6C"/>
        </a:solidFill>
        <a:ln>
          <a:noFill/>
        </a:ln>
      </dgm:spPr>
    </dgm:pt>
    <dgm:pt modelId="{ADE2BFDD-3983-4872-A8AB-75B959F9BDE3}" type="pres">
      <dgm:prSet presAssocID="{F9AFF5CA-9B46-4CBD-B77E-B0590CA0EA6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B8785-1F03-4752-991F-7A6FA2877A82}" type="pres">
      <dgm:prSet presAssocID="{F9AFF5CA-9B46-4CBD-B77E-B0590CA0EA67}" presName="accent_3" presStyleCnt="0"/>
      <dgm:spPr/>
    </dgm:pt>
    <dgm:pt modelId="{9A9DDBEE-F72C-487A-9F2C-8CA9CA6FAA40}" type="pres">
      <dgm:prSet presAssocID="{F9AFF5CA-9B46-4CBD-B77E-B0590CA0EA67}" presName="accentRepeatNode" presStyleLbl="solidFgAcc1" presStyleIdx="2" presStyleCnt="6"/>
      <dgm:spPr>
        <a:solidFill>
          <a:srgbClr val="AA3E6C"/>
        </a:solidFill>
        <a:ln>
          <a:noFill/>
        </a:ln>
      </dgm:spPr>
    </dgm:pt>
    <dgm:pt modelId="{39D0A92A-52F7-4B4E-A6AD-44F630D5259E}" type="pres">
      <dgm:prSet presAssocID="{6003775B-03B2-4A2A-8F9D-295F441AB07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63156-99A8-4062-94DF-17272991F1E0}" type="pres">
      <dgm:prSet presAssocID="{6003775B-03B2-4A2A-8F9D-295F441AB070}" presName="accent_4" presStyleCnt="0"/>
      <dgm:spPr/>
    </dgm:pt>
    <dgm:pt modelId="{D9038EAE-5033-44C8-8F0D-8817D33BF0BD}" type="pres">
      <dgm:prSet presAssocID="{6003775B-03B2-4A2A-8F9D-295F441AB070}" presName="accentRepeatNode" presStyleLbl="solidFgAcc1" presStyleIdx="3" presStyleCnt="6"/>
      <dgm:spPr>
        <a:solidFill>
          <a:srgbClr val="AA3E6C"/>
        </a:solidFill>
        <a:ln>
          <a:solidFill>
            <a:srgbClr val="AA3E6C"/>
          </a:solidFill>
        </a:ln>
      </dgm:spPr>
    </dgm:pt>
    <dgm:pt modelId="{85094F92-2EC0-4466-8B36-53B4F352FB00}" type="pres">
      <dgm:prSet presAssocID="{2B617A70-FD08-4D6D-B262-9724C692D4DE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A0C56-27E8-4D7D-A21D-8BA80DF3BA19}" type="pres">
      <dgm:prSet presAssocID="{2B617A70-FD08-4D6D-B262-9724C692D4DE}" presName="accent_5" presStyleCnt="0"/>
      <dgm:spPr/>
    </dgm:pt>
    <dgm:pt modelId="{33AF9830-D138-4348-9BFF-CE1E7317407D}" type="pres">
      <dgm:prSet presAssocID="{2B617A70-FD08-4D6D-B262-9724C692D4DE}" presName="accentRepeatNode" presStyleLbl="solidFgAcc1" presStyleIdx="4" presStyleCnt="6"/>
      <dgm:spPr>
        <a:solidFill>
          <a:srgbClr val="AA3E6C"/>
        </a:solidFill>
        <a:ln>
          <a:solidFill>
            <a:srgbClr val="AA3E6C"/>
          </a:solidFill>
        </a:ln>
      </dgm:spPr>
    </dgm:pt>
    <dgm:pt modelId="{19A0F001-0A54-4E76-9839-70931D900854}" type="pres">
      <dgm:prSet presAssocID="{18904C34-2D32-470C-83ED-1C4F4B32FF3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C6928-E21C-4234-B5D1-8D5410554235}" type="pres">
      <dgm:prSet presAssocID="{18904C34-2D32-470C-83ED-1C4F4B32FF3D}" presName="accent_6" presStyleCnt="0"/>
      <dgm:spPr/>
    </dgm:pt>
    <dgm:pt modelId="{21686409-3BF1-4451-B375-E17A55F0CC51}" type="pres">
      <dgm:prSet presAssocID="{18904C34-2D32-470C-83ED-1C4F4B32FF3D}" presName="accentRepeatNode" presStyleLbl="solidFgAcc1" presStyleIdx="5" presStyleCnt="6"/>
      <dgm:spPr>
        <a:solidFill>
          <a:srgbClr val="AA3E6C"/>
        </a:solidFill>
        <a:ln>
          <a:noFill/>
        </a:ln>
      </dgm:spPr>
    </dgm:pt>
  </dgm:ptLst>
  <dgm:cxnLst>
    <dgm:cxn modelId="{3694A932-60FC-4A2F-B341-871CBC9BEA3D}" type="presOf" srcId="{25EE0118-C6FE-47B9-9D49-8F5788A30658}" destId="{0137A84F-92DA-47D7-815F-7AF57B588C07}" srcOrd="0" destOrd="0" presId="urn:microsoft.com/office/officeart/2008/layout/VerticalCurvedList"/>
    <dgm:cxn modelId="{6893223B-717E-4082-9EE8-80B8F01B7398}" type="presOf" srcId="{F9AFF5CA-9B46-4CBD-B77E-B0590CA0EA67}" destId="{ADE2BFDD-3983-4872-A8AB-75B959F9BDE3}" srcOrd="0" destOrd="0" presId="urn:microsoft.com/office/officeart/2008/layout/VerticalCurvedList"/>
    <dgm:cxn modelId="{E6313E37-BEE0-42B7-8666-8A0208BDC1AC}" type="presOf" srcId="{18904C34-2D32-470C-83ED-1C4F4B32FF3D}" destId="{19A0F001-0A54-4E76-9839-70931D900854}" srcOrd="0" destOrd="0" presId="urn:microsoft.com/office/officeart/2008/layout/VerticalCurvedList"/>
    <dgm:cxn modelId="{57C6A2EF-392E-40F9-8707-FFFD6A109168}" srcId="{66916859-D3B2-4D06-81C3-B4A28E894066}" destId="{25EE0118-C6FE-47B9-9D49-8F5788A30658}" srcOrd="0" destOrd="0" parTransId="{5EC51914-0B33-4BC1-9C1B-EC21EBFAACC6}" sibTransId="{E6F2EB2D-CD90-4BAE-A6CF-AA327B49AE16}"/>
    <dgm:cxn modelId="{5890525B-1165-46EA-8F3A-172D455742CD}" type="presOf" srcId="{66916859-D3B2-4D06-81C3-B4A28E894066}" destId="{88C77F9A-BA09-4C10-8839-D33FA603264F}" srcOrd="0" destOrd="0" presId="urn:microsoft.com/office/officeart/2008/layout/VerticalCurvedList"/>
    <dgm:cxn modelId="{E43D36CA-049B-4D11-B1B8-4274FB8CFEEB}" srcId="{66916859-D3B2-4D06-81C3-B4A28E894066}" destId="{18904C34-2D32-470C-83ED-1C4F4B32FF3D}" srcOrd="5" destOrd="0" parTransId="{EAC00698-5BCE-4D4F-8971-BE180595AD50}" sibTransId="{0E824941-4872-4449-91CF-122F46299481}"/>
    <dgm:cxn modelId="{F4628CB6-E271-48C6-A263-63BBE558C4C6}" srcId="{66916859-D3B2-4D06-81C3-B4A28E894066}" destId="{2B617A70-FD08-4D6D-B262-9724C692D4DE}" srcOrd="4" destOrd="0" parTransId="{80493759-F137-468E-B179-5D3D14F99C10}" sibTransId="{398D784E-5B3B-4A28-9140-6C87893C58E1}"/>
    <dgm:cxn modelId="{662C5CCA-E6FF-4FED-A24F-FDC00CF2A942}" type="presOf" srcId="{2B617A70-FD08-4D6D-B262-9724C692D4DE}" destId="{85094F92-2EC0-4466-8B36-53B4F352FB00}" srcOrd="0" destOrd="0" presId="urn:microsoft.com/office/officeart/2008/layout/VerticalCurvedList"/>
    <dgm:cxn modelId="{499DC371-1CE5-45BF-A7DD-69FC37647755}" srcId="{66916859-D3B2-4D06-81C3-B4A28E894066}" destId="{6003775B-03B2-4A2A-8F9D-295F441AB070}" srcOrd="3" destOrd="0" parTransId="{3F330E55-F6B8-4D7B-8AB8-EEF623B9495C}" sibTransId="{1FDBE5CF-746A-4E90-B9E6-47BF3796FD95}"/>
    <dgm:cxn modelId="{18D486A2-AF4F-4438-8794-314E5F1E801A}" type="presOf" srcId="{6003775B-03B2-4A2A-8F9D-295F441AB070}" destId="{39D0A92A-52F7-4B4E-A6AD-44F630D5259E}" srcOrd="0" destOrd="0" presId="urn:microsoft.com/office/officeart/2008/layout/VerticalCurvedList"/>
    <dgm:cxn modelId="{F3BFFA7C-F230-457A-8648-3B63BE5F3FF2}" type="presOf" srcId="{C81B6BF2-08E8-42E7-973B-B5C7ACE60B32}" destId="{BB54B1D6-9DFB-4F5A-97C6-D65621D2BE7A}" srcOrd="0" destOrd="0" presId="urn:microsoft.com/office/officeart/2008/layout/VerticalCurvedList"/>
    <dgm:cxn modelId="{E6E7E145-35BA-45DE-9EB2-B6C7250F4010}" srcId="{66916859-D3B2-4D06-81C3-B4A28E894066}" destId="{F9AFF5CA-9B46-4CBD-B77E-B0590CA0EA67}" srcOrd="2" destOrd="0" parTransId="{45D35AF9-D008-46FC-9F0B-887D2FBA0AF1}" sibTransId="{9E473A2C-A36A-4E75-AE06-88755EEF6466}"/>
    <dgm:cxn modelId="{36909CFC-269B-45A4-B7CC-4AB8114E13AA}" type="presOf" srcId="{E6F2EB2D-CD90-4BAE-A6CF-AA327B49AE16}" destId="{E4DA47D7-174A-49DE-B320-694D1E367A3A}" srcOrd="0" destOrd="0" presId="urn:microsoft.com/office/officeart/2008/layout/VerticalCurvedList"/>
    <dgm:cxn modelId="{52B97A9E-7254-42CB-A298-DC49F8B83FE3}" srcId="{66916859-D3B2-4D06-81C3-B4A28E894066}" destId="{C81B6BF2-08E8-42E7-973B-B5C7ACE60B32}" srcOrd="1" destOrd="0" parTransId="{C90DF61E-A8DC-4C68-BA4A-2AA439B5486F}" sibTransId="{5A1C9BAA-322F-48C2-B919-3A1CA31CCB11}"/>
    <dgm:cxn modelId="{A4B1DC4B-9BD3-42F4-ABFD-C32C87607A99}" type="presParOf" srcId="{88C77F9A-BA09-4C10-8839-D33FA603264F}" destId="{6999E7B5-B76E-4FA1-BECB-C28C48284FB9}" srcOrd="0" destOrd="0" presId="urn:microsoft.com/office/officeart/2008/layout/VerticalCurvedList"/>
    <dgm:cxn modelId="{E5D5D9F7-C554-4107-B5FC-730FD8C28C26}" type="presParOf" srcId="{6999E7B5-B76E-4FA1-BECB-C28C48284FB9}" destId="{A671AFFC-B52C-4AE5-B4F3-6A182F46A489}" srcOrd="0" destOrd="0" presId="urn:microsoft.com/office/officeart/2008/layout/VerticalCurvedList"/>
    <dgm:cxn modelId="{F6951025-5777-42B9-8E69-385129F5B340}" type="presParOf" srcId="{A671AFFC-B52C-4AE5-B4F3-6A182F46A489}" destId="{7AA0DC26-A467-4BFF-A503-7DA9FBA26522}" srcOrd="0" destOrd="0" presId="urn:microsoft.com/office/officeart/2008/layout/VerticalCurvedList"/>
    <dgm:cxn modelId="{F197721D-CE11-46BE-89D8-CBD1F8051345}" type="presParOf" srcId="{A671AFFC-B52C-4AE5-B4F3-6A182F46A489}" destId="{E4DA47D7-174A-49DE-B320-694D1E367A3A}" srcOrd="1" destOrd="0" presId="urn:microsoft.com/office/officeart/2008/layout/VerticalCurvedList"/>
    <dgm:cxn modelId="{0F3D3D12-E93D-43D3-B7F6-3B9659FA553A}" type="presParOf" srcId="{A671AFFC-B52C-4AE5-B4F3-6A182F46A489}" destId="{95C71E64-ACB0-46CB-979F-F34000DC5CE3}" srcOrd="2" destOrd="0" presId="urn:microsoft.com/office/officeart/2008/layout/VerticalCurvedList"/>
    <dgm:cxn modelId="{C732EE37-3E69-4D12-9978-4B8E909AD01A}" type="presParOf" srcId="{A671AFFC-B52C-4AE5-B4F3-6A182F46A489}" destId="{ECAC4A76-30DE-4203-8498-F241B0CA18AD}" srcOrd="3" destOrd="0" presId="urn:microsoft.com/office/officeart/2008/layout/VerticalCurvedList"/>
    <dgm:cxn modelId="{9A7318CC-BDC9-4DC5-8520-59CF07326340}" type="presParOf" srcId="{6999E7B5-B76E-4FA1-BECB-C28C48284FB9}" destId="{0137A84F-92DA-47D7-815F-7AF57B588C07}" srcOrd="1" destOrd="0" presId="urn:microsoft.com/office/officeart/2008/layout/VerticalCurvedList"/>
    <dgm:cxn modelId="{5CBB5E15-D83C-4D3E-AB88-A1A35D08298A}" type="presParOf" srcId="{6999E7B5-B76E-4FA1-BECB-C28C48284FB9}" destId="{198FF6F8-6C18-4128-B01E-CD1D6688387D}" srcOrd="2" destOrd="0" presId="urn:microsoft.com/office/officeart/2008/layout/VerticalCurvedList"/>
    <dgm:cxn modelId="{826A7A7B-2447-4BB6-9A0F-85E5277043CA}" type="presParOf" srcId="{198FF6F8-6C18-4128-B01E-CD1D6688387D}" destId="{172FECC5-2188-4E79-BC77-8190A3A51312}" srcOrd="0" destOrd="0" presId="urn:microsoft.com/office/officeart/2008/layout/VerticalCurvedList"/>
    <dgm:cxn modelId="{64C9D553-46CA-4B8F-843B-8AB1B706DDAB}" type="presParOf" srcId="{6999E7B5-B76E-4FA1-BECB-C28C48284FB9}" destId="{BB54B1D6-9DFB-4F5A-97C6-D65621D2BE7A}" srcOrd="3" destOrd="0" presId="urn:microsoft.com/office/officeart/2008/layout/VerticalCurvedList"/>
    <dgm:cxn modelId="{7CF73D70-4144-411C-B9B9-BA90B2F32AD0}" type="presParOf" srcId="{6999E7B5-B76E-4FA1-BECB-C28C48284FB9}" destId="{973A4C63-42DD-4819-AC2D-040AA5B5D1AA}" srcOrd="4" destOrd="0" presId="urn:microsoft.com/office/officeart/2008/layout/VerticalCurvedList"/>
    <dgm:cxn modelId="{9607A137-9281-4177-B9BD-234D182F8E0E}" type="presParOf" srcId="{973A4C63-42DD-4819-AC2D-040AA5B5D1AA}" destId="{E34F4578-0652-4545-8CC6-8E63AFB14F05}" srcOrd="0" destOrd="0" presId="urn:microsoft.com/office/officeart/2008/layout/VerticalCurvedList"/>
    <dgm:cxn modelId="{1BDE4B05-9DCD-4392-8EE6-8497E2DE7B39}" type="presParOf" srcId="{6999E7B5-B76E-4FA1-BECB-C28C48284FB9}" destId="{ADE2BFDD-3983-4872-A8AB-75B959F9BDE3}" srcOrd="5" destOrd="0" presId="urn:microsoft.com/office/officeart/2008/layout/VerticalCurvedList"/>
    <dgm:cxn modelId="{AE88550D-C907-4BDA-8459-23670DC849AD}" type="presParOf" srcId="{6999E7B5-B76E-4FA1-BECB-C28C48284FB9}" destId="{54FB8785-1F03-4752-991F-7A6FA2877A82}" srcOrd="6" destOrd="0" presId="urn:microsoft.com/office/officeart/2008/layout/VerticalCurvedList"/>
    <dgm:cxn modelId="{D5004044-51B0-4310-BAAB-3A9D319BBAA5}" type="presParOf" srcId="{54FB8785-1F03-4752-991F-7A6FA2877A82}" destId="{9A9DDBEE-F72C-487A-9F2C-8CA9CA6FAA40}" srcOrd="0" destOrd="0" presId="urn:microsoft.com/office/officeart/2008/layout/VerticalCurvedList"/>
    <dgm:cxn modelId="{D63E8223-3DEE-471F-8F57-ABD54FB83826}" type="presParOf" srcId="{6999E7B5-B76E-4FA1-BECB-C28C48284FB9}" destId="{39D0A92A-52F7-4B4E-A6AD-44F630D5259E}" srcOrd="7" destOrd="0" presId="urn:microsoft.com/office/officeart/2008/layout/VerticalCurvedList"/>
    <dgm:cxn modelId="{4BF4A5A8-25F4-4714-8B53-B730DECD67EA}" type="presParOf" srcId="{6999E7B5-B76E-4FA1-BECB-C28C48284FB9}" destId="{6A263156-99A8-4062-94DF-17272991F1E0}" srcOrd="8" destOrd="0" presId="urn:microsoft.com/office/officeart/2008/layout/VerticalCurvedList"/>
    <dgm:cxn modelId="{3E57652D-DCCD-477B-BBC4-DF3A57C67E60}" type="presParOf" srcId="{6A263156-99A8-4062-94DF-17272991F1E0}" destId="{D9038EAE-5033-44C8-8F0D-8817D33BF0BD}" srcOrd="0" destOrd="0" presId="urn:microsoft.com/office/officeart/2008/layout/VerticalCurvedList"/>
    <dgm:cxn modelId="{BEE56E2A-0E2B-40C1-9F80-72545A098FEA}" type="presParOf" srcId="{6999E7B5-B76E-4FA1-BECB-C28C48284FB9}" destId="{85094F92-2EC0-4466-8B36-53B4F352FB00}" srcOrd="9" destOrd="0" presId="urn:microsoft.com/office/officeart/2008/layout/VerticalCurvedList"/>
    <dgm:cxn modelId="{E87B1DDA-72D7-40B2-96D5-1B3BAB783D59}" type="presParOf" srcId="{6999E7B5-B76E-4FA1-BECB-C28C48284FB9}" destId="{050A0C56-27E8-4D7D-A21D-8BA80DF3BA19}" srcOrd="10" destOrd="0" presId="urn:microsoft.com/office/officeart/2008/layout/VerticalCurvedList"/>
    <dgm:cxn modelId="{062F3D9F-3DC3-4430-85E8-78D6AE5BD85C}" type="presParOf" srcId="{050A0C56-27E8-4D7D-A21D-8BA80DF3BA19}" destId="{33AF9830-D138-4348-9BFF-CE1E7317407D}" srcOrd="0" destOrd="0" presId="urn:microsoft.com/office/officeart/2008/layout/VerticalCurvedList"/>
    <dgm:cxn modelId="{30A42E6C-A61C-42B6-BB9A-DA861210B51A}" type="presParOf" srcId="{6999E7B5-B76E-4FA1-BECB-C28C48284FB9}" destId="{19A0F001-0A54-4E76-9839-70931D900854}" srcOrd="11" destOrd="0" presId="urn:microsoft.com/office/officeart/2008/layout/VerticalCurvedList"/>
    <dgm:cxn modelId="{04EE337C-2C7B-4B8C-97E8-288B8CEEA534}" type="presParOf" srcId="{6999E7B5-B76E-4FA1-BECB-C28C48284FB9}" destId="{23AC6928-E21C-4234-B5D1-8D5410554235}" srcOrd="12" destOrd="0" presId="urn:microsoft.com/office/officeart/2008/layout/VerticalCurvedList"/>
    <dgm:cxn modelId="{DF1040E2-89F5-4D8E-B2DE-F0DACAB35CCE}" type="presParOf" srcId="{23AC6928-E21C-4234-B5D1-8D5410554235}" destId="{21686409-3BF1-4451-B375-E17A55F0CC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16859-D3B2-4D06-81C3-B4A28E894066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25EE0118-C6FE-47B9-9D49-8F5788A30658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Количество создаваемых рабочих мест – не менее 10 в течение первого года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5EC51914-0B33-4BC1-9C1B-EC21EBFAACC6}" type="parTrans" cxnId="{57C6A2EF-392E-40F9-8707-FFFD6A109168}">
      <dgm:prSet/>
      <dgm:spPr/>
      <dgm:t>
        <a:bodyPr/>
        <a:lstStyle/>
        <a:p>
          <a:endParaRPr lang="ru-RU"/>
        </a:p>
      </dgm:t>
    </dgm:pt>
    <dgm:pt modelId="{E6F2EB2D-CD90-4BAE-A6CF-AA327B49AE16}" type="sibTrans" cxnId="{57C6A2EF-392E-40F9-8707-FFFD6A109168}">
      <dgm:prSet/>
      <dgm:spPr/>
      <dgm:t>
        <a:bodyPr/>
        <a:lstStyle/>
        <a:p>
          <a:endParaRPr lang="ru-RU"/>
        </a:p>
      </dgm:t>
    </dgm:pt>
    <dgm:pt modelId="{C81B6BF2-08E8-42E7-973B-B5C7ACE60B32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Привлечение иностранной рабочей силы – не более 25% общей численности работников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C90DF61E-A8DC-4C68-BA4A-2AA439B5486F}" type="parTrans" cxnId="{52B97A9E-7254-42CB-A298-DC49F8B83FE3}">
      <dgm:prSet/>
      <dgm:spPr/>
      <dgm:t>
        <a:bodyPr/>
        <a:lstStyle/>
        <a:p>
          <a:endParaRPr lang="ru-RU"/>
        </a:p>
      </dgm:t>
    </dgm:pt>
    <dgm:pt modelId="{5A1C9BAA-322F-48C2-B919-3A1CA31CCB11}" type="sibTrans" cxnId="{52B97A9E-7254-42CB-A298-DC49F8B83FE3}">
      <dgm:prSet/>
      <dgm:spPr/>
      <dgm:t>
        <a:bodyPr/>
        <a:lstStyle/>
        <a:p>
          <a:endParaRPr lang="ru-RU"/>
        </a:p>
      </dgm:t>
    </dgm:pt>
    <dgm:pt modelId="{F9AFF5CA-9B46-4CBD-B77E-B0590CA0EA67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Объем капитальных вложений – не менее 2,5 млн рублей в течение первого года 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45D35AF9-D008-46FC-9F0B-887D2FBA0AF1}" type="parTrans" cxnId="{E6E7E145-35BA-45DE-9EB2-B6C7250F4010}">
      <dgm:prSet/>
      <dgm:spPr/>
      <dgm:t>
        <a:bodyPr/>
        <a:lstStyle/>
        <a:p>
          <a:endParaRPr lang="ru-RU"/>
        </a:p>
      </dgm:t>
    </dgm:pt>
    <dgm:pt modelId="{9E473A2C-A36A-4E75-AE06-88755EEF6466}" type="sibTrans" cxnId="{E6E7E145-35BA-45DE-9EB2-B6C7250F4010}">
      <dgm:prSet/>
      <dgm:spPr/>
      <dgm:t>
        <a:bodyPr/>
        <a:lstStyle/>
        <a:p>
          <a:endParaRPr lang="ru-RU"/>
        </a:p>
      </dgm:t>
    </dgm:pt>
    <dgm:pt modelId="{2B617A70-FD08-4D6D-B262-9724C692D4DE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Соответствие перечню разрешенных видов экономической деятельности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80493759-F137-468E-B179-5D3D14F99C10}" type="parTrans" cxnId="{F4628CB6-E271-48C6-A263-63BBE558C4C6}">
      <dgm:prSet/>
      <dgm:spPr/>
      <dgm:t>
        <a:bodyPr/>
        <a:lstStyle/>
        <a:p>
          <a:endParaRPr lang="ru-RU"/>
        </a:p>
      </dgm:t>
    </dgm:pt>
    <dgm:pt modelId="{398D784E-5B3B-4A28-9140-6C87893C58E1}" type="sibTrans" cxnId="{F4628CB6-E271-48C6-A263-63BBE558C4C6}">
      <dgm:prSet/>
      <dgm:spPr/>
      <dgm:t>
        <a:bodyPr/>
        <a:lstStyle/>
        <a:p>
          <a:endParaRPr lang="ru-RU"/>
        </a:p>
      </dgm:t>
    </dgm:pt>
    <dgm:pt modelId="{6003775B-03B2-4A2A-8F9D-295F441AB070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Ограничение договорных отношений с градообразующей организацией моногорода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3F330E55-F6B8-4D7B-8AB8-EEF623B9495C}" type="parTrans" cxnId="{499DC371-1CE5-45BF-A7DD-69FC37647755}">
      <dgm:prSet/>
      <dgm:spPr/>
      <dgm:t>
        <a:bodyPr/>
        <a:lstStyle/>
        <a:p>
          <a:endParaRPr lang="ru-RU"/>
        </a:p>
      </dgm:t>
    </dgm:pt>
    <dgm:pt modelId="{1FDBE5CF-746A-4E90-B9E6-47BF3796FD95}" type="sibTrans" cxnId="{499DC371-1CE5-45BF-A7DD-69FC37647755}">
      <dgm:prSet/>
      <dgm:spPr/>
      <dgm:t>
        <a:bodyPr/>
        <a:lstStyle/>
        <a:p>
          <a:endParaRPr lang="ru-RU"/>
        </a:p>
      </dgm:t>
    </dgm:pt>
    <dgm:pt modelId="{18904C34-2D32-470C-83ED-1C4F4B32FF3D}">
      <dgm:prSet phldrT="[Текст]"/>
      <dgm:spPr/>
      <dgm:t>
        <a:bodyPr/>
        <a:lstStyle/>
        <a:p>
          <a:r>
            <a:rPr lang="ru-RU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Не допускается производство подакцизных товаров (имеются исключения)</a:t>
          </a:r>
          <a:endParaRPr lang="ru-RU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EAC00698-5BCE-4D4F-8971-BE180595AD50}" type="parTrans" cxnId="{E43D36CA-049B-4D11-B1B8-4274FB8CFEEB}">
      <dgm:prSet/>
      <dgm:spPr/>
      <dgm:t>
        <a:bodyPr/>
        <a:lstStyle/>
        <a:p>
          <a:endParaRPr lang="ru-RU"/>
        </a:p>
      </dgm:t>
    </dgm:pt>
    <dgm:pt modelId="{0E824941-4872-4449-91CF-122F46299481}" type="sibTrans" cxnId="{E43D36CA-049B-4D11-B1B8-4274FB8CFEEB}">
      <dgm:prSet/>
      <dgm:spPr/>
      <dgm:t>
        <a:bodyPr/>
        <a:lstStyle/>
        <a:p>
          <a:endParaRPr lang="ru-RU"/>
        </a:p>
      </dgm:t>
    </dgm:pt>
    <dgm:pt modelId="{88C77F9A-BA09-4C10-8839-D33FA603264F}" type="pres">
      <dgm:prSet presAssocID="{66916859-D3B2-4D06-81C3-B4A28E8940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999E7B5-B76E-4FA1-BECB-C28C48284FB9}" type="pres">
      <dgm:prSet presAssocID="{66916859-D3B2-4D06-81C3-B4A28E894066}" presName="Name1" presStyleCnt="0"/>
      <dgm:spPr/>
    </dgm:pt>
    <dgm:pt modelId="{A671AFFC-B52C-4AE5-B4F3-6A182F46A489}" type="pres">
      <dgm:prSet presAssocID="{66916859-D3B2-4D06-81C3-B4A28E894066}" presName="cycle" presStyleCnt="0"/>
      <dgm:spPr/>
    </dgm:pt>
    <dgm:pt modelId="{7AA0DC26-A467-4BFF-A503-7DA9FBA26522}" type="pres">
      <dgm:prSet presAssocID="{66916859-D3B2-4D06-81C3-B4A28E894066}" presName="srcNode" presStyleLbl="node1" presStyleIdx="0" presStyleCnt="6"/>
      <dgm:spPr/>
    </dgm:pt>
    <dgm:pt modelId="{E4DA47D7-174A-49DE-B320-694D1E367A3A}" type="pres">
      <dgm:prSet presAssocID="{66916859-D3B2-4D06-81C3-B4A28E894066}" presName="conn" presStyleLbl="parChTrans1D2" presStyleIdx="0" presStyleCnt="1"/>
      <dgm:spPr/>
      <dgm:t>
        <a:bodyPr/>
        <a:lstStyle/>
        <a:p>
          <a:endParaRPr lang="ru-RU"/>
        </a:p>
      </dgm:t>
    </dgm:pt>
    <dgm:pt modelId="{95C71E64-ACB0-46CB-979F-F34000DC5CE3}" type="pres">
      <dgm:prSet presAssocID="{66916859-D3B2-4D06-81C3-B4A28E894066}" presName="extraNode" presStyleLbl="node1" presStyleIdx="0" presStyleCnt="6"/>
      <dgm:spPr/>
    </dgm:pt>
    <dgm:pt modelId="{ECAC4A76-30DE-4203-8498-F241B0CA18AD}" type="pres">
      <dgm:prSet presAssocID="{66916859-D3B2-4D06-81C3-B4A28E894066}" presName="dstNode" presStyleLbl="node1" presStyleIdx="0" presStyleCnt="6"/>
      <dgm:spPr/>
    </dgm:pt>
    <dgm:pt modelId="{0137A84F-92DA-47D7-815F-7AF57B588C07}" type="pres">
      <dgm:prSet presAssocID="{25EE0118-C6FE-47B9-9D49-8F5788A3065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FF6F8-6C18-4128-B01E-CD1D6688387D}" type="pres">
      <dgm:prSet presAssocID="{25EE0118-C6FE-47B9-9D49-8F5788A30658}" presName="accent_1" presStyleCnt="0"/>
      <dgm:spPr/>
    </dgm:pt>
    <dgm:pt modelId="{172FECC5-2188-4E79-BC77-8190A3A51312}" type="pres">
      <dgm:prSet presAssocID="{25EE0118-C6FE-47B9-9D49-8F5788A30658}" presName="accentRepeatNode" presStyleLbl="solidFgAcc1" presStyleIdx="0" presStyleCnt="6"/>
      <dgm:spPr>
        <a:solidFill>
          <a:srgbClr val="AA3E6C"/>
        </a:solidFill>
        <a:ln>
          <a:noFill/>
        </a:ln>
      </dgm:spPr>
    </dgm:pt>
    <dgm:pt modelId="{BB54B1D6-9DFB-4F5A-97C6-D65621D2BE7A}" type="pres">
      <dgm:prSet presAssocID="{C81B6BF2-08E8-42E7-973B-B5C7ACE60B3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A4C63-42DD-4819-AC2D-040AA5B5D1AA}" type="pres">
      <dgm:prSet presAssocID="{C81B6BF2-08E8-42E7-973B-B5C7ACE60B32}" presName="accent_2" presStyleCnt="0"/>
      <dgm:spPr/>
    </dgm:pt>
    <dgm:pt modelId="{E34F4578-0652-4545-8CC6-8E63AFB14F05}" type="pres">
      <dgm:prSet presAssocID="{C81B6BF2-08E8-42E7-973B-B5C7ACE60B32}" presName="accentRepeatNode" presStyleLbl="solidFgAcc1" presStyleIdx="1" presStyleCnt="6"/>
      <dgm:spPr>
        <a:solidFill>
          <a:srgbClr val="AA3E6C"/>
        </a:solidFill>
        <a:ln>
          <a:noFill/>
        </a:ln>
      </dgm:spPr>
    </dgm:pt>
    <dgm:pt modelId="{ADE2BFDD-3983-4872-A8AB-75B959F9BDE3}" type="pres">
      <dgm:prSet presAssocID="{F9AFF5CA-9B46-4CBD-B77E-B0590CA0EA6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B8785-1F03-4752-991F-7A6FA2877A82}" type="pres">
      <dgm:prSet presAssocID="{F9AFF5CA-9B46-4CBD-B77E-B0590CA0EA67}" presName="accent_3" presStyleCnt="0"/>
      <dgm:spPr/>
    </dgm:pt>
    <dgm:pt modelId="{9A9DDBEE-F72C-487A-9F2C-8CA9CA6FAA40}" type="pres">
      <dgm:prSet presAssocID="{F9AFF5CA-9B46-4CBD-B77E-B0590CA0EA67}" presName="accentRepeatNode" presStyleLbl="solidFgAcc1" presStyleIdx="2" presStyleCnt="6"/>
      <dgm:spPr>
        <a:solidFill>
          <a:srgbClr val="AA3E6C"/>
        </a:solidFill>
        <a:ln>
          <a:noFill/>
        </a:ln>
      </dgm:spPr>
    </dgm:pt>
    <dgm:pt modelId="{39D0A92A-52F7-4B4E-A6AD-44F630D5259E}" type="pres">
      <dgm:prSet presAssocID="{6003775B-03B2-4A2A-8F9D-295F441AB07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63156-99A8-4062-94DF-17272991F1E0}" type="pres">
      <dgm:prSet presAssocID="{6003775B-03B2-4A2A-8F9D-295F441AB070}" presName="accent_4" presStyleCnt="0"/>
      <dgm:spPr/>
    </dgm:pt>
    <dgm:pt modelId="{D9038EAE-5033-44C8-8F0D-8817D33BF0BD}" type="pres">
      <dgm:prSet presAssocID="{6003775B-03B2-4A2A-8F9D-295F441AB070}" presName="accentRepeatNode" presStyleLbl="solidFgAcc1" presStyleIdx="3" presStyleCnt="6"/>
      <dgm:spPr>
        <a:solidFill>
          <a:srgbClr val="AA3E6C"/>
        </a:solidFill>
        <a:ln>
          <a:solidFill>
            <a:srgbClr val="AA3E6C"/>
          </a:solidFill>
        </a:ln>
      </dgm:spPr>
    </dgm:pt>
    <dgm:pt modelId="{85094F92-2EC0-4466-8B36-53B4F352FB00}" type="pres">
      <dgm:prSet presAssocID="{2B617A70-FD08-4D6D-B262-9724C692D4DE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A0C56-27E8-4D7D-A21D-8BA80DF3BA19}" type="pres">
      <dgm:prSet presAssocID="{2B617A70-FD08-4D6D-B262-9724C692D4DE}" presName="accent_5" presStyleCnt="0"/>
      <dgm:spPr/>
    </dgm:pt>
    <dgm:pt modelId="{33AF9830-D138-4348-9BFF-CE1E7317407D}" type="pres">
      <dgm:prSet presAssocID="{2B617A70-FD08-4D6D-B262-9724C692D4DE}" presName="accentRepeatNode" presStyleLbl="solidFgAcc1" presStyleIdx="4" presStyleCnt="6"/>
      <dgm:spPr>
        <a:solidFill>
          <a:srgbClr val="AA3E6C"/>
        </a:solidFill>
        <a:ln>
          <a:solidFill>
            <a:srgbClr val="AA3E6C"/>
          </a:solidFill>
        </a:ln>
      </dgm:spPr>
    </dgm:pt>
    <dgm:pt modelId="{19A0F001-0A54-4E76-9839-70931D900854}" type="pres">
      <dgm:prSet presAssocID="{18904C34-2D32-470C-83ED-1C4F4B32FF3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C6928-E21C-4234-B5D1-8D5410554235}" type="pres">
      <dgm:prSet presAssocID="{18904C34-2D32-470C-83ED-1C4F4B32FF3D}" presName="accent_6" presStyleCnt="0"/>
      <dgm:spPr/>
    </dgm:pt>
    <dgm:pt modelId="{21686409-3BF1-4451-B375-E17A55F0CC51}" type="pres">
      <dgm:prSet presAssocID="{18904C34-2D32-470C-83ED-1C4F4B32FF3D}" presName="accentRepeatNode" presStyleLbl="solidFgAcc1" presStyleIdx="5" presStyleCnt="6"/>
      <dgm:spPr>
        <a:solidFill>
          <a:srgbClr val="AA3E6C"/>
        </a:solidFill>
        <a:ln>
          <a:noFill/>
        </a:ln>
      </dgm:spPr>
    </dgm:pt>
  </dgm:ptLst>
  <dgm:cxnLst>
    <dgm:cxn modelId="{FA6E1E7B-B98A-4D00-9E25-46284B4509D2}" type="presOf" srcId="{E6F2EB2D-CD90-4BAE-A6CF-AA327B49AE16}" destId="{E4DA47D7-174A-49DE-B320-694D1E367A3A}" srcOrd="0" destOrd="0" presId="urn:microsoft.com/office/officeart/2008/layout/VerticalCurvedList"/>
    <dgm:cxn modelId="{DDAFFACA-F772-4E1D-905E-936BE5FA2F4A}" type="presOf" srcId="{2B617A70-FD08-4D6D-B262-9724C692D4DE}" destId="{85094F92-2EC0-4466-8B36-53B4F352FB00}" srcOrd="0" destOrd="0" presId="urn:microsoft.com/office/officeart/2008/layout/VerticalCurvedList"/>
    <dgm:cxn modelId="{57C6A2EF-392E-40F9-8707-FFFD6A109168}" srcId="{66916859-D3B2-4D06-81C3-B4A28E894066}" destId="{25EE0118-C6FE-47B9-9D49-8F5788A30658}" srcOrd="0" destOrd="0" parTransId="{5EC51914-0B33-4BC1-9C1B-EC21EBFAACC6}" sibTransId="{E6F2EB2D-CD90-4BAE-A6CF-AA327B49AE16}"/>
    <dgm:cxn modelId="{EE9392C8-7AB3-46E2-B4E1-2B98CE8E9FDD}" type="presOf" srcId="{6003775B-03B2-4A2A-8F9D-295F441AB070}" destId="{39D0A92A-52F7-4B4E-A6AD-44F630D5259E}" srcOrd="0" destOrd="0" presId="urn:microsoft.com/office/officeart/2008/layout/VerticalCurvedList"/>
    <dgm:cxn modelId="{BBC657F4-AEFC-449E-9CDC-DA66382CF094}" type="presOf" srcId="{18904C34-2D32-470C-83ED-1C4F4B32FF3D}" destId="{19A0F001-0A54-4E76-9839-70931D900854}" srcOrd="0" destOrd="0" presId="urn:microsoft.com/office/officeart/2008/layout/VerticalCurvedList"/>
    <dgm:cxn modelId="{E43D36CA-049B-4D11-B1B8-4274FB8CFEEB}" srcId="{66916859-D3B2-4D06-81C3-B4A28E894066}" destId="{18904C34-2D32-470C-83ED-1C4F4B32FF3D}" srcOrd="5" destOrd="0" parTransId="{EAC00698-5BCE-4D4F-8971-BE180595AD50}" sibTransId="{0E824941-4872-4449-91CF-122F46299481}"/>
    <dgm:cxn modelId="{F4628CB6-E271-48C6-A263-63BBE558C4C6}" srcId="{66916859-D3B2-4D06-81C3-B4A28E894066}" destId="{2B617A70-FD08-4D6D-B262-9724C692D4DE}" srcOrd="4" destOrd="0" parTransId="{80493759-F137-468E-B179-5D3D14F99C10}" sibTransId="{398D784E-5B3B-4A28-9140-6C87893C58E1}"/>
    <dgm:cxn modelId="{7535242C-7DA2-4F54-A3E0-F871ACBBAB53}" type="presOf" srcId="{25EE0118-C6FE-47B9-9D49-8F5788A30658}" destId="{0137A84F-92DA-47D7-815F-7AF57B588C07}" srcOrd="0" destOrd="0" presId="urn:microsoft.com/office/officeart/2008/layout/VerticalCurvedList"/>
    <dgm:cxn modelId="{499DC371-1CE5-45BF-A7DD-69FC37647755}" srcId="{66916859-D3B2-4D06-81C3-B4A28E894066}" destId="{6003775B-03B2-4A2A-8F9D-295F441AB070}" srcOrd="3" destOrd="0" parTransId="{3F330E55-F6B8-4D7B-8AB8-EEF623B9495C}" sibTransId="{1FDBE5CF-746A-4E90-B9E6-47BF3796FD95}"/>
    <dgm:cxn modelId="{DEA72050-208C-44DB-BB88-099DE3FEF1DF}" type="presOf" srcId="{C81B6BF2-08E8-42E7-973B-B5C7ACE60B32}" destId="{BB54B1D6-9DFB-4F5A-97C6-D65621D2BE7A}" srcOrd="0" destOrd="0" presId="urn:microsoft.com/office/officeart/2008/layout/VerticalCurvedList"/>
    <dgm:cxn modelId="{EA15D5DD-0489-4110-95A2-EA0F2E3E4607}" type="presOf" srcId="{66916859-D3B2-4D06-81C3-B4A28E894066}" destId="{88C77F9A-BA09-4C10-8839-D33FA603264F}" srcOrd="0" destOrd="0" presId="urn:microsoft.com/office/officeart/2008/layout/VerticalCurvedList"/>
    <dgm:cxn modelId="{E6E7E145-35BA-45DE-9EB2-B6C7250F4010}" srcId="{66916859-D3B2-4D06-81C3-B4A28E894066}" destId="{F9AFF5CA-9B46-4CBD-B77E-B0590CA0EA67}" srcOrd="2" destOrd="0" parTransId="{45D35AF9-D008-46FC-9F0B-887D2FBA0AF1}" sibTransId="{9E473A2C-A36A-4E75-AE06-88755EEF6466}"/>
    <dgm:cxn modelId="{52B97A9E-7254-42CB-A298-DC49F8B83FE3}" srcId="{66916859-D3B2-4D06-81C3-B4A28E894066}" destId="{C81B6BF2-08E8-42E7-973B-B5C7ACE60B32}" srcOrd="1" destOrd="0" parTransId="{C90DF61E-A8DC-4C68-BA4A-2AA439B5486F}" sibTransId="{5A1C9BAA-322F-48C2-B919-3A1CA31CCB11}"/>
    <dgm:cxn modelId="{8FABBD3E-69D3-4D4D-A502-5563FD854359}" type="presOf" srcId="{F9AFF5CA-9B46-4CBD-B77E-B0590CA0EA67}" destId="{ADE2BFDD-3983-4872-A8AB-75B959F9BDE3}" srcOrd="0" destOrd="0" presId="urn:microsoft.com/office/officeart/2008/layout/VerticalCurvedList"/>
    <dgm:cxn modelId="{6E189DFD-1627-4B03-9FC1-75F89254095D}" type="presParOf" srcId="{88C77F9A-BA09-4C10-8839-D33FA603264F}" destId="{6999E7B5-B76E-4FA1-BECB-C28C48284FB9}" srcOrd="0" destOrd="0" presId="urn:microsoft.com/office/officeart/2008/layout/VerticalCurvedList"/>
    <dgm:cxn modelId="{32F41B26-AD88-4116-BC4B-420A107DED75}" type="presParOf" srcId="{6999E7B5-B76E-4FA1-BECB-C28C48284FB9}" destId="{A671AFFC-B52C-4AE5-B4F3-6A182F46A489}" srcOrd="0" destOrd="0" presId="urn:microsoft.com/office/officeart/2008/layout/VerticalCurvedList"/>
    <dgm:cxn modelId="{D7FA8459-6675-4641-BD2E-3A1824237785}" type="presParOf" srcId="{A671AFFC-B52C-4AE5-B4F3-6A182F46A489}" destId="{7AA0DC26-A467-4BFF-A503-7DA9FBA26522}" srcOrd="0" destOrd="0" presId="urn:microsoft.com/office/officeart/2008/layout/VerticalCurvedList"/>
    <dgm:cxn modelId="{9ADB73F7-BFDD-4279-A0CB-A827049529D9}" type="presParOf" srcId="{A671AFFC-B52C-4AE5-B4F3-6A182F46A489}" destId="{E4DA47D7-174A-49DE-B320-694D1E367A3A}" srcOrd="1" destOrd="0" presId="urn:microsoft.com/office/officeart/2008/layout/VerticalCurvedList"/>
    <dgm:cxn modelId="{9347CE9E-200D-4F5A-8665-B2CE25D5DC4E}" type="presParOf" srcId="{A671AFFC-B52C-4AE5-B4F3-6A182F46A489}" destId="{95C71E64-ACB0-46CB-979F-F34000DC5CE3}" srcOrd="2" destOrd="0" presId="urn:microsoft.com/office/officeart/2008/layout/VerticalCurvedList"/>
    <dgm:cxn modelId="{55EEEF0D-487F-4C2E-8D0A-120515674D00}" type="presParOf" srcId="{A671AFFC-B52C-4AE5-B4F3-6A182F46A489}" destId="{ECAC4A76-30DE-4203-8498-F241B0CA18AD}" srcOrd="3" destOrd="0" presId="urn:microsoft.com/office/officeart/2008/layout/VerticalCurvedList"/>
    <dgm:cxn modelId="{5893BF3E-FC4F-4F96-B999-1258BC9173F3}" type="presParOf" srcId="{6999E7B5-B76E-4FA1-BECB-C28C48284FB9}" destId="{0137A84F-92DA-47D7-815F-7AF57B588C07}" srcOrd="1" destOrd="0" presId="urn:microsoft.com/office/officeart/2008/layout/VerticalCurvedList"/>
    <dgm:cxn modelId="{1663E820-9A25-4C9B-A845-D315F29D1DF6}" type="presParOf" srcId="{6999E7B5-B76E-4FA1-BECB-C28C48284FB9}" destId="{198FF6F8-6C18-4128-B01E-CD1D6688387D}" srcOrd="2" destOrd="0" presId="urn:microsoft.com/office/officeart/2008/layout/VerticalCurvedList"/>
    <dgm:cxn modelId="{5DA38987-10AA-42B2-93C4-753F2A082642}" type="presParOf" srcId="{198FF6F8-6C18-4128-B01E-CD1D6688387D}" destId="{172FECC5-2188-4E79-BC77-8190A3A51312}" srcOrd="0" destOrd="0" presId="urn:microsoft.com/office/officeart/2008/layout/VerticalCurvedList"/>
    <dgm:cxn modelId="{570951F1-9109-45B8-9B79-DDCAA4D23393}" type="presParOf" srcId="{6999E7B5-B76E-4FA1-BECB-C28C48284FB9}" destId="{BB54B1D6-9DFB-4F5A-97C6-D65621D2BE7A}" srcOrd="3" destOrd="0" presId="urn:microsoft.com/office/officeart/2008/layout/VerticalCurvedList"/>
    <dgm:cxn modelId="{549620FC-7E17-4CA4-85BF-6B8EEFA7855D}" type="presParOf" srcId="{6999E7B5-B76E-4FA1-BECB-C28C48284FB9}" destId="{973A4C63-42DD-4819-AC2D-040AA5B5D1AA}" srcOrd="4" destOrd="0" presId="urn:microsoft.com/office/officeart/2008/layout/VerticalCurvedList"/>
    <dgm:cxn modelId="{20BC176D-3560-42CD-9CAE-729C057DCAFD}" type="presParOf" srcId="{973A4C63-42DD-4819-AC2D-040AA5B5D1AA}" destId="{E34F4578-0652-4545-8CC6-8E63AFB14F05}" srcOrd="0" destOrd="0" presId="urn:microsoft.com/office/officeart/2008/layout/VerticalCurvedList"/>
    <dgm:cxn modelId="{F582D402-D1C9-4944-96AA-381D90BB648F}" type="presParOf" srcId="{6999E7B5-B76E-4FA1-BECB-C28C48284FB9}" destId="{ADE2BFDD-3983-4872-A8AB-75B959F9BDE3}" srcOrd="5" destOrd="0" presId="urn:microsoft.com/office/officeart/2008/layout/VerticalCurvedList"/>
    <dgm:cxn modelId="{EA9EC9CF-1980-4E2E-8C6E-445C089B0C18}" type="presParOf" srcId="{6999E7B5-B76E-4FA1-BECB-C28C48284FB9}" destId="{54FB8785-1F03-4752-991F-7A6FA2877A82}" srcOrd="6" destOrd="0" presId="urn:microsoft.com/office/officeart/2008/layout/VerticalCurvedList"/>
    <dgm:cxn modelId="{242052CF-1FD3-4041-904C-C5A3E6E9AC06}" type="presParOf" srcId="{54FB8785-1F03-4752-991F-7A6FA2877A82}" destId="{9A9DDBEE-F72C-487A-9F2C-8CA9CA6FAA40}" srcOrd="0" destOrd="0" presId="urn:microsoft.com/office/officeart/2008/layout/VerticalCurvedList"/>
    <dgm:cxn modelId="{6C95A987-E8B6-471A-9B32-7333BD3187E4}" type="presParOf" srcId="{6999E7B5-B76E-4FA1-BECB-C28C48284FB9}" destId="{39D0A92A-52F7-4B4E-A6AD-44F630D5259E}" srcOrd="7" destOrd="0" presId="urn:microsoft.com/office/officeart/2008/layout/VerticalCurvedList"/>
    <dgm:cxn modelId="{735A21BF-FA8D-40C8-912F-AAE299AD40B6}" type="presParOf" srcId="{6999E7B5-B76E-4FA1-BECB-C28C48284FB9}" destId="{6A263156-99A8-4062-94DF-17272991F1E0}" srcOrd="8" destOrd="0" presId="urn:microsoft.com/office/officeart/2008/layout/VerticalCurvedList"/>
    <dgm:cxn modelId="{A4A55A12-29A0-4907-B78A-F25A5FEB11E0}" type="presParOf" srcId="{6A263156-99A8-4062-94DF-17272991F1E0}" destId="{D9038EAE-5033-44C8-8F0D-8817D33BF0BD}" srcOrd="0" destOrd="0" presId="urn:microsoft.com/office/officeart/2008/layout/VerticalCurvedList"/>
    <dgm:cxn modelId="{623B31E8-BD2A-44E5-BE6A-899CAD29DCF1}" type="presParOf" srcId="{6999E7B5-B76E-4FA1-BECB-C28C48284FB9}" destId="{85094F92-2EC0-4466-8B36-53B4F352FB00}" srcOrd="9" destOrd="0" presId="urn:microsoft.com/office/officeart/2008/layout/VerticalCurvedList"/>
    <dgm:cxn modelId="{1076E8CC-7211-4052-91D5-BDFE28FFAF50}" type="presParOf" srcId="{6999E7B5-B76E-4FA1-BECB-C28C48284FB9}" destId="{050A0C56-27E8-4D7D-A21D-8BA80DF3BA19}" srcOrd="10" destOrd="0" presId="urn:microsoft.com/office/officeart/2008/layout/VerticalCurvedList"/>
    <dgm:cxn modelId="{4AAEA61C-F58D-464E-BE00-8481DFFAEFFB}" type="presParOf" srcId="{050A0C56-27E8-4D7D-A21D-8BA80DF3BA19}" destId="{33AF9830-D138-4348-9BFF-CE1E7317407D}" srcOrd="0" destOrd="0" presId="urn:microsoft.com/office/officeart/2008/layout/VerticalCurvedList"/>
    <dgm:cxn modelId="{A8BAC5F5-7606-4C1B-8D19-1414903814E5}" type="presParOf" srcId="{6999E7B5-B76E-4FA1-BECB-C28C48284FB9}" destId="{19A0F001-0A54-4E76-9839-70931D900854}" srcOrd="11" destOrd="0" presId="urn:microsoft.com/office/officeart/2008/layout/VerticalCurvedList"/>
    <dgm:cxn modelId="{814FB242-F1F7-4F9C-ABF7-43A11B2DD72B}" type="presParOf" srcId="{6999E7B5-B76E-4FA1-BECB-C28C48284FB9}" destId="{23AC6928-E21C-4234-B5D1-8D5410554235}" srcOrd="12" destOrd="0" presId="urn:microsoft.com/office/officeart/2008/layout/VerticalCurvedList"/>
    <dgm:cxn modelId="{40665908-B090-465A-91D7-FAF784EC102E}" type="presParOf" srcId="{23AC6928-E21C-4234-B5D1-8D5410554235}" destId="{21686409-3BF1-4451-B375-E17A55F0CC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303A74-940E-4AE8-8E64-098E20FC6F9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B2F073-ECA3-45E4-948A-E01F1EB22660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Подача заявки в Министерство экономического развития и промышленности Пензенской области</a:t>
          </a:r>
          <a:endParaRPr lang="ru-RU" sz="1400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2D64030E-3570-44B6-8BB6-C61B0FB377CF}" type="parTrans" cxnId="{8ACDC86D-05F1-462E-94C1-98BC237B378E}">
      <dgm:prSet/>
      <dgm:spPr/>
      <dgm:t>
        <a:bodyPr/>
        <a:lstStyle/>
        <a:p>
          <a:endParaRPr lang="ru-RU"/>
        </a:p>
      </dgm:t>
    </dgm:pt>
    <dgm:pt modelId="{14665398-8EE5-4478-9492-17FF10F1B924}" type="sibTrans" cxnId="{8ACDC86D-05F1-462E-94C1-98BC237B378E}">
      <dgm:prSet/>
      <dgm:spPr>
        <a:solidFill>
          <a:srgbClr val="AA3E6C">
            <a:alpha val="90000"/>
          </a:srgbClr>
        </a:solidFill>
      </dgm:spPr>
      <dgm:t>
        <a:bodyPr/>
        <a:lstStyle/>
        <a:p>
          <a:endParaRPr lang="ru-RU"/>
        </a:p>
      </dgm:t>
    </dgm:pt>
    <dgm:pt modelId="{398AE37E-33E1-4F3F-83DC-C8742ECC424F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Презентация инвестиционного проекта перед членами Комиссии при Правительстве Пензенской области</a:t>
          </a:r>
          <a:endParaRPr lang="ru-RU" sz="1400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647CD82D-C4D7-4895-903D-15FAE13901D1}" type="parTrans" cxnId="{EF9E9F81-0000-410F-A716-C2A6414E5BC4}">
      <dgm:prSet/>
      <dgm:spPr/>
      <dgm:t>
        <a:bodyPr/>
        <a:lstStyle/>
        <a:p>
          <a:endParaRPr lang="ru-RU"/>
        </a:p>
      </dgm:t>
    </dgm:pt>
    <dgm:pt modelId="{29A7F2A5-7203-46FD-AAB3-28B177B20348}" type="sibTrans" cxnId="{EF9E9F81-0000-410F-A716-C2A6414E5BC4}">
      <dgm:prSet/>
      <dgm:spPr>
        <a:solidFill>
          <a:srgbClr val="AA3E6C">
            <a:alpha val="90000"/>
          </a:srgbClr>
        </a:solidFill>
      </dgm:spPr>
      <dgm:t>
        <a:bodyPr/>
        <a:lstStyle/>
        <a:p>
          <a:endParaRPr lang="ru-RU"/>
        </a:p>
      </dgm:t>
    </dgm:pt>
    <dgm:pt modelId="{A02E8CCF-13BE-4F2C-A00E-A9D4654C96D0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Включение в федеральный реестр резидентов ТОСЭР</a:t>
          </a:r>
          <a:endParaRPr lang="ru-RU" sz="1400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7783BEEE-D94C-4C00-BE5C-04A8D214E01A}" type="parTrans" cxnId="{EAC70C9F-CCA4-4750-844E-AF41C5A07963}">
      <dgm:prSet/>
      <dgm:spPr/>
      <dgm:t>
        <a:bodyPr/>
        <a:lstStyle/>
        <a:p>
          <a:endParaRPr lang="ru-RU"/>
        </a:p>
      </dgm:t>
    </dgm:pt>
    <dgm:pt modelId="{E112B82E-FA67-4201-BD34-1BE63987D44B}" type="sibTrans" cxnId="{EAC70C9F-CCA4-4750-844E-AF41C5A07963}">
      <dgm:prSet/>
      <dgm:spPr/>
      <dgm:t>
        <a:bodyPr/>
        <a:lstStyle/>
        <a:p>
          <a:endParaRPr lang="ru-RU"/>
        </a:p>
      </dgm:t>
    </dgm:pt>
    <dgm:pt modelId="{AE6BFDB9-F3C1-4F3F-BA56-A2021BC88923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8E40"/>
              </a:solidFill>
              <a:latin typeface="Century Gothic" panose="020B0502020202020204" pitchFamily="34" charset="0"/>
            </a:rPr>
            <a:t>Заключение Соглашения об осуществлении деятельности на ТОСЭР «Сердобск» с Правительством Пензенской области</a:t>
          </a:r>
          <a:endParaRPr lang="ru-RU" sz="1400" b="1" dirty="0">
            <a:solidFill>
              <a:srgbClr val="008E40"/>
            </a:solidFill>
            <a:latin typeface="Century Gothic" panose="020B0502020202020204" pitchFamily="34" charset="0"/>
          </a:endParaRPr>
        </a:p>
      </dgm:t>
    </dgm:pt>
    <dgm:pt modelId="{07B0C040-D610-456C-9A2A-D453D06D421C}" type="parTrans" cxnId="{24CD1DF7-0CCD-432C-AC65-41B7F9BE7E75}">
      <dgm:prSet/>
      <dgm:spPr/>
      <dgm:t>
        <a:bodyPr/>
        <a:lstStyle/>
        <a:p>
          <a:endParaRPr lang="ru-RU"/>
        </a:p>
      </dgm:t>
    </dgm:pt>
    <dgm:pt modelId="{85193778-02FB-4476-A5D0-1C12994F2C10}" type="sibTrans" cxnId="{24CD1DF7-0CCD-432C-AC65-41B7F9BE7E75}">
      <dgm:prSet/>
      <dgm:spPr>
        <a:solidFill>
          <a:srgbClr val="AA3E6C">
            <a:alpha val="90000"/>
          </a:srgbClr>
        </a:solidFill>
      </dgm:spPr>
      <dgm:t>
        <a:bodyPr/>
        <a:lstStyle/>
        <a:p>
          <a:endParaRPr lang="ru-RU"/>
        </a:p>
      </dgm:t>
    </dgm:pt>
    <dgm:pt modelId="{B51C4E53-DA5C-4F30-8833-5A67D8A4A2E7}" type="pres">
      <dgm:prSet presAssocID="{9D303A74-940E-4AE8-8E64-098E20FC6F9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75A1AF-A636-4EC8-89E8-73945EC288EF}" type="pres">
      <dgm:prSet presAssocID="{9D303A74-940E-4AE8-8E64-098E20FC6F9B}" presName="dummyMaxCanvas" presStyleCnt="0">
        <dgm:presLayoutVars/>
      </dgm:prSet>
      <dgm:spPr/>
    </dgm:pt>
    <dgm:pt modelId="{28EDD295-55E4-4FC2-B364-93DB1ED953B4}" type="pres">
      <dgm:prSet presAssocID="{9D303A74-940E-4AE8-8E64-098E20FC6F9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7DA95-CA14-48E9-8F1C-E1987118894A}" type="pres">
      <dgm:prSet presAssocID="{9D303A74-940E-4AE8-8E64-098E20FC6F9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51D47C-6458-4846-9F05-4D49A6D975E7}" type="pres">
      <dgm:prSet presAssocID="{9D303A74-940E-4AE8-8E64-098E20FC6F9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CDF579-9504-4339-955C-C89F022FFC93}" type="pres">
      <dgm:prSet presAssocID="{9D303A74-940E-4AE8-8E64-098E20FC6F9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ACD54-54AD-40E4-8A81-548DFC961E9D}" type="pres">
      <dgm:prSet presAssocID="{9D303A74-940E-4AE8-8E64-098E20FC6F9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C7655-F14D-4CA7-9511-156F3AA8B4E2}" type="pres">
      <dgm:prSet presAssocID="{9D303A74-940E-4AE8-8E64-098E20FC6F9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0FDEBA-531E-4636-BF06-198BE18B0658}" type="pres">
      <dgm:prSet presAssocID="{9D303A74-940E-4AE8-8E64-098E20FC6F9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E4A521-4B51-4C7A-B660-1B02EDE1CA8B}" type="pres">
      <dgm:prSet presAssocID="{9D303A74-940E-4AE8-8E64-098E20FC6F9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9ECB57-2BDA-45A1-8109-6D92A2FB2A89}" type="pres">
      <dgm:prSet presAssocID="{9D303A74-940E-4AE8-8E64-098E20FC6F9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202BD-670C-4484-A2D1-CDA758EB04BA}" type="pres">
      <dgm:prSet presAssocID="{9D303A74-940E-4AE8-8E64-098E20FC6F9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32913-F8A9-46A5-A169-9B2404692C3C}" type="pres">
      <dgm:prSet presAssocID="{9D303A74-940E-4AE8-8E64-098E20FC6F9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12E3BE-55DE-494D-BE75-5B857CC15819}" type="presOf" srcId="{29A7F2A5-7203-46FD-AAB3-28B177B20348}" destId="{B80C7655-F14D-4CA7-9511-156F3AA8B4E2}" srcOrd="0" destOrd="0" presId="urn:microsoft.com/office/officeart/2005/8/layout/vProcess5"/>
    <dgm:cxn modelId="{EAC70C9F-CCA4-4750-844E-AF41C5A07963}" srcId="{9D303A74-940E-4AE8-8E64-098E20FC6F9B}" destId="{A02E8CCF-13BE-4F2C-A00E-A9D4654C96D0}" srcOrd="3" destOrd="0" parTransId="{7783BEEE-D94C-4C00-BE5C-04A8D214E01A}" sibTransId="{E112B82E-FA67-4201-BD34-1BE63987D44B}"/>
    <dgm:cxn modelId="{423A14D7-8600-4BB4-ADED-5BB142FFF47F}" type="presOf" srcId="{AE6BFDB9-F3C1-4F3F-BA56-A2021BC88923}" destId="{3C0202BD-670C-4484-A2D1-CDA758EB04BA}" srcOrd="1" destOrd="0" presId="urn:microsoft.com/office/officeart/2005/8/layout/vProcess5"/>
    <dgm:cxn modelId="{BD8BB4FB-1290-462B-AD09-7E219CD0137D}" type="presOf" srcId="{85193778-02FB-4476-A5D0-1C12994F2C10}" destId="{E30FDEBA-531E-4636-BF06-198BE18B0658}" srcOrd="0" destOrd="0" presId="urn:microsoft.com/office/officeart/2005/8/layout/vProcess5"/>
    <dgm:cxn modelId="{B32766A1-A681-4D42-902B-9C7B159A072E}" type="presOf" srcId="{A02E8CCF-13BE-4F2C-A00E-A9D4654C96D0}" destId="{39CDF579-9504-4339-955C-C89F022FFC93}" srcOrd="0" destOrd="0" presId="urn:microsoft.com/office/officeart/2005/8/layout/vProcess5"/>
    <dgm:cxn modelId="{A83CACAD-A4D7-4486-8880-85730D6505E0}" type="presOf" srcId="{14665398-8EE5-4478-9492-17FF10F1B924}" destId="{272ACD54-54AD-40E4-8A81-548DFC961E9D}" srcOrd="0" destOrd="0" presId="urn:microsoft.com/office/officeart/2005/8/layout/vProcess5"/>
    <dgm:cxn modelId="{9D500EFC-5ED7-4B52-8EEE-79A3C3822BCC}" type="presOf" srcId="{AE6BFDB9-F3C1-4F3F-BA56-A2021BC88923}" destId="{7851D47C-6458-4846-9F05-4D49A6D975E7}" srcOrd="0" destOrd="0" presId="urn:microsoft.com/office/officeart/2005/8/layout/vProcess5"/>
    <dgm:cxn modelId="{3397167F-EEA8-4B58-A17A-8192A33B4782}" type="presOf" srcId="{398AE37E-33E1-4F3F-83DC-C8742ECC424F}" destId="{DE57DA95-CA14-48E9-8F1C-E1987118894A}" srcOrd="0" destOrd="0" presId="urn:microsoft.com/office/officeart/2005/8/layout/vProcess5"/>
    <dgm:cxn modelId="{424E2790-C164-4057-AE6B-CDA5D4950B9B}" type="presOf" srcId="{A02E8CCF-13BE-4F2C-A00E-A9D4654C96D0}" destId="{09932913-F8A9-46A5-A169-9B2404692C3C}" srcOrd="1" destOrd="0" presId="urn:microsoft.com/office/officeart/2005/8/layout/vProcess5"/>
    <dgm:cxn modelId="{E45EE2CA-159F-4AE5-8D87-3B9C293949AB}" type="presOf" srcId="{9D303A74-940E-4AE8-8E64-098E20FC6F9B}" destId="{B51C4E53-DA5C-4F30-8833-5A67D8A4A2E7}" srcOrd="0" destOrd="0" presId="urn:microsoft.com/office/officeart/2005/8/layout/vProcess5"/>
    <dgm:cxn modelId="{881C000D-8D4A-4350-89B5-CBD89FD66BDC}" type="presOf" srcId="{398AE37E-33E1-4F3F-83DC-C8742ECC424F}" destId="{019ECB57-2BDA-45A1-8109-6D92A2FB2A89}" srcOrd="1" destOrd="0" presId="urn:microsoft.com/office/officeart/2005/8/layout/vProcess5"/>
    <dgm:cxn modelId="{8ACDC86D-05F1-462E-94C1-98BC237B378E}" srcId="{9D303A74-940E-4AE8-8E64-098E20FC6F9B}" destId="{E8B2F073-ECA3-45E4-948A-E01F1EB22660}" srcOrd="0" destOrd="0" parTransId="{2D64030E-3570-44B6-8BB6-C61B0FB377CF}" sibTransId="{14665398-8EE5-4478-9492-17FF10F1B924}"/>
    <dgm:cxn modelId="{67F9B401-274C-4F0F-A7A5-1AB97E791A3C}" type="presOf" srcId="{E8B2F073-ECA3-45E4-948A-E01F1EB22660}" destId="{28EDD295-55E4-4FC2-B364-93DB1ED953B4}" srcOrd="0" destOrd="0" presId="urn:microsoft.com/office/officeart/2005/8/layout/vProcess5"/>
    <dgm:cxn modelId="{A067F812-881B-429D-ABE2-609AF6AD8FC1}" type="presOf" srcId="{E8B2F073-ECA3-45E4-948A-E01F1EB22660}" destId="{10E4A521-4B51-4C7A-B660-1B02EDE1CA8B}" srcOrd="1" destOrd="0" presId="urn:microsoft.com/office/officeart/2005/8/layout/vProcess5"/>
    <dgm:cxn modelId="{24CD1DF7-0CCD-432C-AC65-41B7F9BE7E75}" srcId="{9D303A74-940E-4AE8-8E64-098E20FC6F9B}" destId="{AE6BFDB9-F3C1-4F3F-BA56-A2021BC88923}" srcOrd="2" destOrd="0" parTransId="{07B0C040-D610-456C-9A2A-D453D06D421C}" sibTransId="{85193778-02FB-4476-A5D0-1C12994F2C10}"/>
    <dgm:cxn modelId="{EF9E9F81-0000-410F-A716-C2A6414E5BC4}" srcId="{9D303A74-940E-4AE8-8E64-098E20FC6F9B}" destId="{398AE37E-33E1-4F3F-83DC-C8742ECC424F}" srcOrd="1" destOrd="0" parTransId="{647CD82D-C4D7-4895-903D-15FAE13901D1}" sibTransId="{29A7F2A5-7203-46FD-AAB3-28B177B20348}"/>
    <dgm:cxn modelId="{5107A3A5-8C96-4072-AA81-0238F759E900}" type="presParOf" srcId="{B51C4E53-DA5C-4F30-8833-5A67D8A4A2E7}" destId="{E775A1AF-A636-4EC8-89E8-73945EC288EF}" srcOrd="0" destOrd="0" presId="urn:microsoft.com/office/officeart/2005/8/layout/vProcess5"/>
    <dgm:cxn modelId="{CCC6B864-71A5-45EF-A765-7967F7E2C543}" type="presParOf" srcId="{B51C4E53-DA5C-4F30-8833-5A67D8A4A2E7}" destId="{28EDD295-55E4-4FC2-B364-93DB1ED953B4}" srcOrd="1" destOrd="0" presId="urn:microsoft.com/office/officeart/2005/8/layout/vProcess5"/>
    <dgm:cxn modelId="{A101E505-74CC-43C7-B625-40ACF956DE58}" type="presParOf" srcId="{B51C4E53-DA5C-4F30-8833-5A67D8A4A2E7}" destId="{DE57DA95-CA14-48E9-8F1C-E1987118894A}" srcOrd="2" destOrd="0" presId="urn:microsoft.com/office/officeart/2005/8/layout/vProcess5"/>
    <dgm:cxn modelId="{C729F29C-E6BE-452D-B12A-54FC46D972E9}" type="presParOf" srcId="{B51C4E53-DA5C-4F30-8833-5A67D8A4A2E7}" destId="{7851D47C-6458-4846-9F05-4D49A6D975E7}" srcOrd="3" destOrd="0" presId="urn:microsoft.com/office/officeart/2005/8/layout/vProcess5"/>
    <dgm:cxn modelId="{65888D29-44CA-4577-92CD-730EB701FDAD}" type="presParOf" srcId="{B51C4E53-DA5C-4F30-8833-5A67D8A4A2E7}" destId="{39CDF579-9504-4339-955C-C89F022FFC93}" srcOrd="4" destOrd="0" presId="urn:microsoft.com/office/officeart/2005/8/layout/vProcess5"/>
    <dgm:cxn modelId="{15A70831-C27D-4CD5-9582-9DAF1AD5FAA4}" type="presParOf" srcId="{B51C4E53-DA5C-4F30-8833-5A67D8A4A2E7}" destId="{272ACD54-54AD-40E4-8A81-548DFC961E9D}" srcOrd="5" destOrd="0" presId="urn:microsoft.com/office/officeart/2005/8/layout/vProcess5"/>
    <dgm:cxn modelId="{07772B69-52B1-41D5-B372-F7C3049C51D7}" type="presParOf" srcId="{B51C4E53-DA5C-4F30-8833-5A67D8A4A2E7}" destId="{B80C7655-F14D-4CA7-9511-156F3AA8B4E2}" srcOrd="6" destOrd="0" presId="urn:microsoft.com/office/officeart/2005/8/layout/vProcess5"/>
    <dgm:cxn modelId="{DFE8F43E-7BF8-4EC4-82EA-44695C4BFA3C}" type="presParOf" srcId="{B51C4E53-DA5C-4F30-8833-5A67D8A4A2E7}" destId="{E30FDEBA-531E-4636-BF06-198BE18B0658}" srcOrd="7" destOrd="0" presId="urn:microsoft.com/office/officeart/2005/8/layout/vProcess5"/>
    <dgm:cxn modelId="{0ADFC16F-5DD9-4C51-B92D-0A71B393DCDE}" type="presParOf" srcId="{B51C4E53-DA5C-4F30-8833-5A67D8A4A2E7}" destId="{10E4A521-4B51-4C7A-B660-1B02EDE1CA8B}" srcOrd="8" destOrd="0" presId="urn:microsoft.com/office/officeart/2005/8/layout/vProcess5"/>
    <dgm:cxn modelId="{4C703AA3-23EF-4A55-868B-C0E24B91DEC9}" type="presParOf" srcId="{B51C4E53-DA5C-4F30-8833-5A67D8A4A2E7}" destId="{019ECB57-2BDA-45A1-8109-6D92A2FB2A89}" srcOrd="9" destOrd="0" presId="urn:microsoft.com/office/officeart/2005/8/layout/vProcess5"/>
    <dgm:cxn modelId="{01EE3937-494E-452C-895E-F986813AB571}" type="presParOf" srcId="{B51C4E53-DA5C-4F30-8833-5A67D8A4A2E7}" destId="{3C0202BD-670C-4484-A2D1-CDA758EB04BA}" srcOrd="10" destOrd="0" presId="urn:microsoft.com/office/officeart/2005/8/layout/vProcess5"/>
    <dgm:cxn modelId="{A9168C51-54D4-4126-9CB2-5D3AD3550457}" type="presParOf" srcId="{B51C4E53-DA5C-4F30-8833-5A67D8A4A2E7}" destId="{09932913-F8A9-46A5-A169-9B2404692C3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A47D7-174A-49DE-B320-694D1E367A3A}">
      <dsp:nvSpPr>
        <dsp:cNvPr id="0" name=""/>
        <dsp:cNvSpPr/>
      </dsp:nvSpPr>
      <dsp:spPr>
        <a:xfrm>
          <a:off x="-6253834" y="-956695"/>
          <a:ext cx="7444180" cy="7444180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7A84F-92DA-47D7-815F-7AF57B588C07}">
      <dsp:nvSpPr>
        <dsp:cNvPr id="0" name=""/>
        <dsp:cNvSpPr/>
      </dsp:nvSpPr>
      <dsp:spPr>
        <a:xfrm>
          <a:off x="443200" y="291251"/>
          <a:ext cx="6110067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Коммерческая организация, желающая создать новый бизнес и готовая инвестировать в экономику региона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443200" y="291251"/>
        <a:ext cx="6110067" cy="582281"/>
      </dsp:txXfrm>
    </dsp:sp>
    <dsp:sp modelId="{172FECC5-2188-4E79-BC77-8190A3A51312}">
      <dsp:nvSpPr>
        <dsp:cNvPr id="0" name=""/>
        <dsp:cNvSpPr/>
      </dsp:nvSpPr>
      <dsp:spPr>
        <a:xfrm>
          <a:off x="79274" y="218466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4B1D6-9DFB-4F5A-97C6-D65621D2BE7A}">
      <dsp:nvSpPr>
        <dsp:cNvPr id="0" name=""/>
        <dsp:cNvSpPr/>
      </dsp:nvSpPr>
      <dsp:spPr>
        <a:xfrm>
          <a:off x="922166" y="1164562"/>
          <a:ext cx="5631101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Регистрация юридического лица на территории моногорода Сердобска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922166" y="1164562"/>
        <a:ext cx="5631101" cy="582281"/>
      </dsp:txXfrm>
    </dsp:sp>
    <dsp:sp modelId="{E34F4578-0652-4545-8CC6-8E63AFB14F05}">
      <dsp:nvSpPr>
        <dsp:cNvPr id="0" name=""/>
        <dsp:cNvSpPr/>
      </dsp:nvSpPr>
      <dsp:spPr>
        <a:xfrm>
          <a:off x="558240" y="1091777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2BFDD-3983-4872-A8AB-75B959F9BDE3}">
      <dsp:nvSpPr>
        <dsp:cNvPr id="0" name=""/>
        <dsp:cNvSpPr/>
      </dsp:nvSpPr>
      <dsp:spPr>
        <a:xfrm>
          <a:off x="1141186" y="2037874"/>
          <a:ext cx="5412082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Заключение Соглашения с Правительством региона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1141186" y="2037874"/>
        <a:ext cx="5412082" cy="582281"/>
      </dsp:txXfrm>
    </dsp:sp>
    <dsp:sp modelId="{9A9DDBEE-F72C-487A-9F2C-8CA9CA6FAA40}">
      <dsp:nvSpPr>
        <dsp:cNvPr id="0" name=""/>
        <dsp:cNvSpPr/>
      </dsp:nvSpPr>
      <dsp:spPr>
        <a:xfrm>
          <a:off x="777260" y="1965089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0A92A-52F7-4B4E-A6AD-44F630D5259E}">
      <dsp:nvSpPr>
        <dsp:cNvPr id="0" name=""/>
        <dsp:cNvSpPr/>
      </dsp:nvSpPr>
      <dsp:spPr>
        <a:xfrm>
          <a:off x="1141186" y="2910633"/>
          <a:ext cx="5412082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Ведение хозяйственной деятельности исключительно на территории моногорода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1141186" y="2910633"/>
        <a:ext cx="5412082" cy="582281"/>
      </dsp:txXfrm>
    </dsp:sp>
    <dsp:sp modelId="{D9038EAE-5033-44C8-8F0D-8817D33BF0BD}">
      <dsp:nvSpPr>
        <dsp:cNvPr id="0" name=""/>
        <dsp:cNvSpPr/>
      </dsp:nvSpPr>
      <dsp:spPr>
        <a:xfrm>
          <a:off x="777260" y="2837847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solidFill>
            <a:srgbClr val="AA3E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94F92-2EC0-4466-8B36-53B4F352FB00}">
      <dsp:nvSpPr>
        <dsp:cNvPr id="0" name=""/>
        <dsp:cNvSpPr/>
      </dsp:nvSpPr>
      <dsp:spPr>
        <a:xfrm>
          <a:off x="922166" y="3783944"/>
          <a:ext cx="5631101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Реализация инвестиционного проекта, отвечающего требованиям Правительства РФ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922166" y="3783944"/>
        <a:ext cx="5631101" cy="582281"/>
      </dsp:txXfrm>
    </dsp:sp>
    <dsp:sp modelId="{33AF9830-D138-4348-9BFF-CE1E7317407D}">
      <dsp:nvSpPr>
        <dsp:cNvPr id="0" name=""/>
        <dsp:cNvSpPr/>
      </dsp:nvSpPr>
      <dsp:spPr>
        <a:xfrm>
          <a:off x="558240" y="3711159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solidFill>
            <a:srgbClr val="AA3E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0F001-0A54-4E76-9839-70931D900854}">
      <dsp:nvSpPr>
        <dsp:cNvPr id="0" name=""/>
        <dsp:cNvSpPr/>
      </dsp:nvSpPr>
      <dsp:spPr>
        <a:xfrm>
          <a:off x="443200" y="4657256"/>
          <a:ext cx="6110067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Не является градообразующей организацией моногорода Сердобска или ее дочерней организацией</a:t>
          </a:r>
          <a:endParaRPr lang="ru-RU" sz="15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443200" y="4657256"/>
        <a:ext cx="6110067" cy="582281"/>
      </dsp:txXfrm>
    </dsp:sp>
    <dsp:sp modelId="{21686409-3BF1-4451-B375-E17A55F0CC51}">
      <dsp:nvSpPr>
        <dsp:cNvPr id="0" name=""/>
        <dsp:cNvSpPr/>
      </dsp:nvSpPr>
      <dsp:spPr>
        <a:xfrm>
          <a:off x="79274" y="4584471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A47D7-174A-49DE-B320-694D1E367A3A}">
      <dsp:nvSpPr>
        <dsp:cNvPr id="0" name=""/>
        <dsp:cNvSpPr/>
      </dsp:nvSpPr>
      <dsp:spPr>
        <a:xfrm>
          <a:off x="-6253834" y="-956695"/>
          <a:ext cx="7444180" cy="7444180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7A84F-92DA-47D7-815F-7AF57B588C07}">
      <dsp:nvSpPr>
        <dsp:cNvPr id="0" name=""/>
        <dsp:cNvSpPr/>
      </dsp:nvSpPr>
      <dsp:spPr>
        <a:xfrm>
          <a:off x="443200" y="291251"/>
          <a:ext cx="6110067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Количество создаваемых рабочих мест – не менее 10 в течение первого года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443200" y="291251"/>
        <a:ext cx="6110067" cy="582281"/>
      </dsp:txXfrm>
    </dsp:sp>
    <dsp:sp modelId="{172FECC5-2188-4E79-BC77-8190A3A51312}">
      <dsp:nvSpPr>
        <dsp:cNvPr id="0" name=""/>
        <dsp:cNvSpPr/>
      </dsp:nvSpPr>
      <dsp:spPr>
        <a:xfrm>
          <a:off x="79274" y="218466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4B1D6-9DFB-4F5A-97C6-D65621D2BE7A}">
      <dsp:nvSpPr>
        <dsp:cNvPr id="0" name=""/>
        <dsp:cNvSpPr/>
      </dsp:nvSpPr>
      <dsp:spPr>
        <a:xfrm>
          <a:off x="922166" y="1164562"/>
          <a:ext cx="5631101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Привлечение иностранной рабочей силы – не более 25% общей численности работников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922166" y="1164562"/>
        <a:ext cx="5631101" cy="582281"/>
      </dsp:txXfrm>
    </dsp:sp>
    <dsp:sp modelId="{E34F4578-0652-4545-8CC6-8E63AFB14F05}">
      <dsp:nvSpPr>
        <dsp:cNvPr id="0" name=""/>
        <dsp:cNvSpPr/>
      </dsp:nvSpPr>
      <dsp:spPr>
        <a:xfrm>
          <a:off x="558240" y="1091777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2BFDD-3983-4872-A8AB-75B959F9BDE3}">
      <dsp:nvSpPr>
        <dsp:cNvPr id="0" name=""/>
        <dsp:cNvSpPr/>
      </dsp:nvSpPr>
      <dsp:spPr>
        <a:xfrm>
          <a:off x="1141186" y="2037874"/>
          <a:ext cx="5412082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Объем капитальных вложений – не менее 2,5 млн рублей в течение первого года 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1141186" y="2037874"/>
        <a:ext cx="5412082" cy="582281"/>
      </dsp:txXfrm>
    </dsp:sp>
    <dsp:sp modelId="{9A9DDBEE-F72C-487A-9F2C-8CA9CA6FAA40}">
      <dsp:nvSpPr>
        <dsp:cNvPr id="0" name=""/>
        <dsp:cNvSpPr/>
      </dsp:nvSpPr>
      <dsp:spPr>
        <a:xfrm>
          <a:off x="777260" y="1965089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0A92A-52F7-4B4E-A6AD-44F630D5259E}">
      <dsp:nvSpPr>
        <dsp:cNvPr id="0" name=""/>
        <dsp:cNvSpPr/>
      </dsp:nvSpPr>
      <dsp:spPr>
        <a:xfrm>
          <a:off x="1141186" y="2910633"/>
          <a:ext cx="5412082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Ограничение договорных отношений с градообразующей организацией моногорода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1141186" y="2910633"/>
        <a:ext cx="5412082" cy="582281"/>
      </dsp:txXfrm>
    </dsp:sp>
    <dsp:sp modelId="{D9038EAE-5033-44C8-8F0D-8817D33BF0BD}">
      <dsp:nvSpPr>
        <dsp:cNvPr id="0" name=""/>
        <dsp:cNvSpPr/>
      </dsp:nvSpPr>
      <dsp:spPr>
        <a:xfrm>
          <a:off x="777260" y="2837847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solidFill>
            <a:srgbClr val="AA3E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94F92-2EC0-4466-8B36-53B4F352FB00}">
      <dsp:nvSpPr>
        <dsp:cNvPr id="0" name=""/>
        <dsp:cNvSpPr/>
      </dsp:nvSpPr>
      <dsp:spPr>
        <a:xfrm>
          <a:off x="922166" y="3783944"/>
          <a:ext cx="5631101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Соответствие перечню разрешенных видов экономической деятельности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922166" y="3783944"/>
        <a:ext cx="5631101" cy="582281"/>
      </dsp:txXfrm>
    </dsp:sp>
    <dsp:sp modelId="{33AF9830-D138-4348-9BFF-CE1E7317407D}">
      <dsp:nvSpPr>
        <dsp:cNvPr id="0" name=""/>
        <dsp:cNvSpPr/>
      </dsp:nvSpPr>
      <dsp:spPr>
        <a:xfrm>
          <a:off x="558240" y="3711159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solidFill>
            <a:srgbClr val="AA3E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0F001-0A54-4E76-9839-70931D900854}">
      <dsp:nvSpPr>
        <dsp:cNvPr id="0" name=""/>
        <dsp:cNvSpPr/>
      </dsp:nvSpPr>
      <dsp:spPr>
        <a:xfrm>
          <a:off x="443200" y="4657256"/>
          <a:ext cx="6110067" cy="5822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1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Не допускается производство подакцизных товаров (имеются исключения)</a:t>
          </a:r>
          <a:endParaRPr lang="ru-RU" sz="16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443200" y="4657256"/>
        <a:ext cx="6110067" cy="582281"/>
      </dsp:txXfrm>
    </dsp:sp>
    <dsp:sp modelId="{21686409-3BF1-4451-B375-E17A55F0CC51}">
      <dsp:nvSpPr>
        <dsp:cNvPr id="0" name=""/>
        <dsp:cNvSpPr/>
      </dsp:nvSpPr>
      <dsp:spPr>
        <a:xfrm>
          <a:off x="79274" y="4584471"/>
          <a:ext cx="727851" cy="727851"/>
        </a:xfrm>
        <a:prstGeom prst="ellipse">
          <a:avLst/>
        </a:prstGeom>
        <a:solidFill>
          <a:srgbClr val="AA3E6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DD295-55E4-4FC2-B364-93DB1ED953B4}">
      <dsp:nvSpPr>
        <dsp:cNvPr id="0" name=""/>
        <dsp:cNvSpPr/>
      </dsp:nvSpPr>
      <dsp:spPr>
        <a:xfrm>
          <a:off x="0" y="0"/>
          <a:ext cx="5333704" cy="100388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8E4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rPr>
            <a:t>Подача заявки в Министерство экономического развития и промышленности Пензенской области</a:t>
          </a:r>
          <a:endParaRPr lang="ru-RU" sz="1400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29403" y="29403"/>
        <a:ext cx="4165603" cy="945080"/>
      </dsp:txXfrm>
    </dsp:sp>
    <dsp:sp modelId="{DE57DA95-CA14-48E9-8F1C-E1987118894A}">
      <dsp:nvSpPr>
        <dsp:cNvPr id="0" name=""/>
        <dsp:cNvSpPr/>
      </dsp:nvSpPr>
      <dsp:spPr>
        <a:xfrm>
          <a:off x="446697" y="1186411"/>
          <a:ext cx="5333704" cy="100388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Презентация инвестиционного проекта перед членами Комиссии при Правительстве Пензенской области</a:t>
          </a:r>
          <a:endParaRPr lang="ru-RU" sz="14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476100" y="1215814"/>
        <a:ext cx="4175674" cy="945080"/>
      </dsp:txXfrm>
    </dsp:sp>
    <dsp:sp modelId="{7851D47C-6458-4846-9F05-4D49A6D975E7}">
      <dsp:nvSpPr>
        <dsp:cNvPr id="0" name=""/>
        <dsp:cNvSpPr/>
      </dsp:nvSpPr>
      <dsp:spPr>
        <a:xfrm>
          <a:off x="886728" y="2372823"/>
          <a:ext cx="5333704" cy="100388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Заключение Соглашения об осуществлении деятельности на ТОСЭР «Сердобск» с Правительством Пензенской области</a:t>
          </a:r>
          <a:endParaRPr lang="ru-RU" sz="14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916131" y="2402226"/>
        <a:ext cx="4182341" cy="945080"/>
      </dsp:txXfrm>
    </dsp:sp>
    <dsp:sp modelId="{39CDF579-9504-4339-955C-C89F022FFC93}">
      <dsp:nvSpPr>
        <dsp:cNvPr id="0" name=""/>
        <dsp:cNvSpPr/>
      </dsp:nvSpPr>
      <dsp:spPr>
        <a:xfrm>
          <a:off x="1333426" y="3559235"/>
          <a:ext cx="5333704" cy="100388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8E40"/>
              </a:solidFill>
              <a:latin typeface="Century Gothic" panose="020B0502020202020204" pitchFamily="34" charset="0"/>
            </a:rPr>
            <a:t>Включение в федеральный реестр резидентов ТОСЭР</a:t>
          </a:r>
          <a:endParaRPr lang="ru-RU" sz="1400" b="1" kern="1200" dirty="0">
            <a:solidFill>
              <a:srgbClr val="008E40"/>
            </a:solidFill>
            <a:latin typeface="Century Gothic" panose="020B0502020202020204" pitchFamily="34" charset="0"/>
          </a:endParaRPr>
        </a:p>
      </dsp:txBody>
      <dsp:txXfrm>
        <a:off x="1362829" y="3588638"/>
        <a:ext cx="4175674" cy="945080"/>
      </dsp:txXfrm>
    </dsp:sp>
    <dsp:sp modelId="{272ACD54-54AD-40E4-8A81-548DFC961E9D}">
      <dsp:nvSpPr>
        <dsp:cNvPr id="0" name=""/>
        <dsp:cNvSpPr/>
      </dsp:nvSpPr>
      <dsp:spPr>
        <a:xfrm>
          <a:off x="4681178" y="768886"/>
          <a:ext cx="652526" cy="652526"/>
        </a:xfrm>
        <a:prstGeom prst="downArrow">
          <a:avLst>
            <a:gd name="adj1" fmla="val 55000"/>
            <a:gd name="adj2" fmla="val 45000"/>
          </a:avLst>
        </a:prstGeom>
        <a:solidFill>
          <a:srgbClr val="AA3E6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827996" y="768886"/>
        <a:ext cx="358890" cy="491026"/>
      </dsp:txXfrm>
    </dsp:sp>
    <dsp:sp modelId="{B80C7655-F14D-4CA7-9511-156F3AA8B4E2}">
      <dsp:nvSpPr>
        <dsp:cNvPr id="0" name=""/>
        <dsp:cNvSpPr/>
      </dsp:nvSpPr>
      <dsp:spPr>
        <a:xfrm>
          <a:off x="5127876" y="1955297"/>
          <a:ext cx="652526" cy="652526"/>
        </a:xfrm>
        <a:prstGeom prst="downArrow">
          <a:avLst>
            <a:gd name="adj1" fmla="val 55000"/>
            <a:gd name="adj2" fmla="val 45000"/>
          </a:avLst>
        </a:prstGeom>
        <a:solidFill>
          <a:srgbClr val="AA3E6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274694" y="1955297"/>
        <a:ext cx="358890" cy="491026"/>
      </dsp:txXfrm>
    </dsp:sp>
    <dsp:sp modelId="{E30FDEBA-531E-4636-BF06-198BE18B0658}">
      <dsp:nvSpPr>
        <dsp:cNvPr id="0" name=""/>
        <dsp:cNvSpPr/>
      </dsp:nvSpPr>
      <dsp:spPr>
        <a:xfrm>
          <a:off x="5567906" y="3141709"/>
          <a:ext cx="652526" cy="652526"/>
        </a:xfrm>
        <a:prstGeom prst="downArrow">
          <a:avLst>
            <a:gd name="adj1" fmla="val 55000"/>
            <a:gd name="adj2" fmla="val 45000"/>
          </a:avLst>
        </a:prstGeom>
        <a:solidFill>
          <a:srgbClr val="AA3E6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714724" y="3141709"/>
        <a:ext cx="358890" cy="491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538A4-F1F6-43D9-8400-D11F3CCB156D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0888E-3708-4D50-8AA0-39237E9A7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1pPr>
    <a:lvl2pPr marL="365714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2pPr>
    <a:lvl3pPr marL="731429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3pPr>
    <a:lvl4pPr marL="1097143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4pPr>
    <a:lvl5pPr marL="1462857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5pPr>
    <a:lvl6pPr marL="1828571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6pPr>
    <a:lvl7pPr marL="2194286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7pPr>
    <a:lvl8pPr marL="2560000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8pPr>
    <a:lvl9pPr marL="2925714" algn="l" defTabSz="731429" rtl="0" eaLnBrk="1" latinLnBrk="0" hangingPunct="1">
      <a:defRPr sz="9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914" y="1178222"/>
            <a:ext cx="5399485" cy="2506427"/>
          </a:xfrm>
        </p:spPr>
        <p:txBody>
          <a:bodyPr anchor="b"/>
          <a:lstStyle>
            <a:lvl1pPr algn="ctr">
              <a:defRPr sz="35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417"/>
            </a:lvl1pPr>
            <a:lvl2pPr marL="269977" indent="0" algn="ctr">
              <a:buNone/>
              <a:defRPr sz="1181"/>
            </a:lvl2pPr>
            <a:lvl3pPr marL="539953" indent="0" algn="ctr">
              <a:buNone/>
              <a:defRPr sz="1063"/>
            </a:lvl3pPr>
            <a:lvl4pPr marL="809930" indent="0" algn="ctr">
              <a:buNone/>
              <a:defRPr sz="945"/>
            </a:lvl4pPr>
            <a:lvl5pPr marL="1079906" indent="0" algn="ctr">
              <a:buNone/>
              <a:defRPr sz="945"/>
            </a:lvl5pPr>
            <a:lvl6pPr marL="1349883" indent="0" algn="ctr">
              <a:buNone/>
              <a:defRPr sz="945"/>
            </a:lvl6pPr>
            <a:lvl7pPr marL="1619860" indent="0" algn="ctr">
              <a:buNone/>
              <a:defRPr sz="945"/>
            </a:lvl7pPr>
            <a:lvl8pPr marL="1889836" indent="0" algn="ctr">
              <a:buNone/>
              <a:defRPr sz="945"/>
            </a:lvl8pPr>
            <a:lvl9pPr marL="2159813" indent="0" algn="ctr">
              <a:buNone/>
              <a:defRPr sz="945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785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52008" y="383297"/>
            <a:ext cx="1552352" cy="61010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57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28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203" y="1794830"/>
            <a:ext cx="6209407" cy="2994714"/>
          </a:xfrm>
        </p:spPr>
        <p:txBody>
          <a:bodyPr anchor="b"/>
          <a:lstStyle>
            <a:lvl1pPr>
              <a:defRPr sz="35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1203" y="4817875"/>
            <a:ext cx="6209407" cy="1574849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269977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39953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0993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7990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49883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198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8983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59813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1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70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91" y="383297"/>
            <a:ext cx="6209407" cy="139153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7" cy="86491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7" cy="386796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46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303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>
              <a:defRPr sz="1890"/>
            </a:lvl1pPr>
            <a:lvl2pPr>
              <a:defRPr sz="1653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945"/>
            </a:lvl1pPr>
            <a:lvl2pPr marL="269977" indent="0">
              <a:buNone/>
              <a:defRPr sz="827"/>
            </a:lvl2pPr>
            <a:lvl3pPr marL="539953" indent="0">
              <a:buNone/>
              <a:defRPr sz="709"/>
            </a:lvl3pPr>
            <a:lvl4pPr marL="809930" indent="0">
              <a:buNone/>
              <a:defRPr sz="591"/>
            </a:lvl4pPr>
            <a:lvl5pPr marL="1079906" indent="0">
              <a:buNone/>
              <a:defRPr sz="591"/>
            </a:lvl5pPr>
            <a:lvl6pPr marL="1349883" indent="0">
              <a:buNone/>
              <a:defRPr sz="591"/>
            </a:lvl6pPr>
            <a:lvl7pPr marL="1619860" indent="0">
              <a:buNone/>
              <a:defRPr sz="591"/>
            </a:lvl7pPr>
            <a:lvl8pPr marL="1889836" indent="0">
              <a:buNone/>
              <a:defRPr sz="591"/>
            </a:lvl8pPr>
            <a:lvl9pPr marL="2159813" indent="0">
              <a:buNone/>
              <a:defRPr sz="59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8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 marL="0" indent="0">
              <a:buNone/>
              <a:defRPr sz="1890"/>
            </a:lvl1pPr>
            <a:lvl2pPr marL="269977" indent="0">
              <a:buNone/>
              <a:defRPr sz="1653"/>
            </a:lvl2pPr>
            <a:lvl3pPr marL="539953" indent="0">
              <a:buNone/>
              <a:defRPr sz="1417"/>
            </a:lvl3pPr>
            <a:lvl4pPr marL="809930" indent="0">
              <a:buNone/>
              <a:defRPr sz="1181"/>
            </a:lvl4pPr>
            <a:lvl5pPr marL="1079906" indent="0">
              <a:buNone/>
              <a:defRPr sz="1181"/>
            </a:lvl5pPr>
            <a:lvl6pPr marL="1349883" indent="0">
              <a:buNone/>
              <a:defRPr sz="1181"/>
            </a:lvl6pPr>
            <a:lvl7pPr marL="1619860" indent="0">
              <a:buNone/>
              <a:defRPr sz="1181"/>
            </a:lvl7pPr>
            <a:lvl8pPr marL="1889836" indent="0">
              <a:buNone/>
              <a:defRPr sz="1181"/>
            </a:lvl8pPr>
            <a:lvl9pPr marL="2159813" indent="0">
              <a:buNone/>
              <a:defRPr sz="118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945"/>
            </a:lvl1pPr>
            <a:lvl2pPr marL="269977" indent="0">
              <a:buNone/>
              <a:defRPr sz="827"/>
            </a:lvl2pPr>
            <a:lvl3pPr marL="539953" indent="0">
              <a:buNone/>
              <a:defRPr sz="709"/>
            </a:lvl3pPr>
            <a:lvl4pPr marL="809930" indent="0">
              <a:buNone/>
              <a:defRPr sz="591"/>
            </a:lvl4pPr>
            <a:lvl5pPr marL="1079906" indent="0">
              <a:buNone/>
              <a:defRPr sz="591"/>
            </a:lvl5pPr>
            <a:lvl6pPr marL="1349883" indent="0">
              <a:buNone/>
              <a:defRPr sz="591"/>
            </a:lvl6pPr>
            <a:lvl7pPr marL="1619860" indent="0">
              <a:buNone/>
              <a:defRPr sz="591"/>
            </a:lvl7pPr>
            <a:lvl8pPr marL="1889836" indent="0">
              <a:buNone/>
              <a:defRPr sz="591"/>
            </a:lvl8pPr>
            <a:lvl9pPr marL="2159813" indent="0">
              <a:buNone/>
              <a:defRPr sz="59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00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953" y="383297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4953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D607E-A134-4A68-B4E1-DDE80E566F64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84773" y="6672697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084515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20D9F-854A-4C3D-B6AC-CD142B6E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48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</p:sldLayoutIdLst>
  <p:txStyles>
    <p:titleStyle>
      <a:lvl1pPr algn="l" defTabSz="539953" rtl="0" eaLnBrk="1" latinLnBrk="0" hangingPunct="1">
        <a:lnSpc>
          <a:spcPct val="90000"/>
        </a:lnSpc>
        <a:spcBef>
          <a:spcPct val="0"/>
        </a:spcBef>
        <a:buNone/>
        <a:defRPr sz="25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4988" indent="-134988" algn="l" defTabSz="5399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1pPr>
      <a:lvl2pPr marL="40496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4942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4918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489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4871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4848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482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4801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69977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0993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7990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4988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1986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8983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5981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89" y="2494269"/>
            <a:ext cx="5751875" cy="2677499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Как стать резидентом  </a:t>
            </a:r>
            <a:b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</a:br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ТОСЭР «Сердобск» </a:t>
            </a:r>
            <a:b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</a:br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и получить государственную поддержку?</a:t>
            </a:r>
            <a:endParaRPr lang="ru-RU" sz="4400" b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3236" y="414253"/>
            <a:ext cx="5343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МИНИСТЕРСТВО ЭКОНОМИЧЕСКОГО РАЗВИТИЯ </a:t>
            </a:r>
            <a:endParaRPr lang="ru-RU" sz="1600" b="1" dirty="0" smtClean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И </a:t>
            </a:r>
            <a:r>
              <a:rPr lang="ru-RU" sz="1600" b="1" dirty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ПРОМЫШЛЕННОСТИ ПЕНЗЕНСКОЙ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26965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НАЛОГОВЫЕ ЛЬГОТЫ ДЛЯ РЕЗИДЕНТОВ ТОСЭР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769785"/>
              </p:ext>
            </p:extLst>
          </p:nvPr>
        </p:nvGraphicFramePr>
        <p:xfrm>
          <a:off x="353961" y="1416085"/>
          <a:ext cx="6459793" cy="3707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678">
                  <a:extLst>
                    <a:ext uri="{9D8B030D-6E8A-4147-A177-3AD203B41FA5}">
                      <a16:colId xmlns:a16="http://schemas.microsoft.com/office/drawing/2014/main" val="3277503453"/>
                    </a:ext>
                  </a:extLst>
                </a:gridCol>
                <a:gridCol w="2067546">
                  <a:extLst>
                    <a:ext uri="{9D8B030D-6E8A-4147-A177-3AD203B41FA5}">
                      <a16:colId xmlns:a16="http://schemas.microsoft.com/office/drawing/2014/main" val="3101137001"/>
                    </a:ext>
                  </a:extLst>
                </a:gridCol>
                <a:gridCol w="2499569">
                  <a:extLst>
                    <a:ext uri="{9D8B030D-6E8A-4147-A177-3AD203B41FA5}">
                      <a16:colId xmlns:a16="http://schemas.microsoft.com/office/drawing/2014/main" val="2486819623"/>
                    </a:ext>
                  </a:extLst>
                </a:gridCol>
              </a:tblGrid>
              <a:tr h="3864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8E40"/>
                          </a:solidFill>
                          <a:latin typeface="Century Gothic" panose="020B0502020202020204" pitchFamily="34" charset="0"/>
                        </a:rPr>
                        <a:t>Общий режим</a:t>
                      </a:r>
                      <a:endParaRPr lang="ru-RU" sz="1200" dirty="0">
                        <a:solidFill>
                          <a:srgbClr val="008E4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8E40"/>
                          </a:solidFill>
                          <a:latin typeface="Century Gothic" panose="020B0502020202020204" pitchFamily="34" charset="0"/>
                        </a:rPr>
                        <a:t>Для резидентов ТОСЭР «Сердобск»</a:t>
                      </a:r>
                      <a:endParaRPr lang="ru-RU" sz="1200" dirty="0">
                        <a:solidFill>
                          <a:srgbClr val="008E4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998236"/>
                  </a:ext>
                </a:extLst>
              </a:tr>
              <a:tr h="695690">
                <a:tc row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8E40"/>
                          </a:solidFill>
                          <a:latin typeface="Century Gothic" panose="020B0502020202020204" pitchFamily="34" charset="0"/>
                        </a:rPr>
                        <a:t>Налог на прибыль</a:t>
                      </a:r>
                      <a:endParaRPr lang="ru-RU" sz="1200" b="1" dirty="0">
                        <a:solidFill>
                          <a:srgbClr val="008E4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(8% - в 2025 – 2030 гг.)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(федеральный бюджет)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0 % - в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течение 5 налоговых периодов с момента получения первой прибыли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77321"/>
                  </a:ext>
                </a:extLst>
              </a:tr>
              <a:tr h="85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(17% - в 2017-2030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гг.)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(региональный бюджет)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5 % - в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течение 5 налоговых периодов с момента получения первой прибыли;</a:t>
                      </a:r>
                    </a:p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10% - в течение следующих </a:t>
                      </a:r>
                    </a:p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5 налоговых периодов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06116"/>
                  </a:ext>
                </a:extLst>
              </a:tr>
              <a:tr h="69569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8E40"/>
                          </a:solidFill>
                          <a:latin typeface="Century Gothic" panose="020B0502020202020204" pitchFamily="34" charset="0"/>
                        </a:rPr>
                        <a:t>Налог на имущество</a:t>
                      </a:r>
                      <a:endParaRPr lang="ru-RU" sz="1200" b="1" dirty="0">
                        <a:solidFill>
                          <a:srgbClr val="008E4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2,2%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0 % - в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течение 5 налоговых периодов;</a:t>
                      </a:r>
                    </a:p>
                    <a:p>
                      <a:pPr marL="0" marR="0" lvl="0" indent="0" algn="l" defTabSz="539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1,1% - в течение следующих 5 налоговых периодов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203652"/>
                  </a:ext>
                </a:extLst>
              </a:tr>
              <a:tr h="59877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8E40"/>
                          </a:solidFill>
                          <a:latin typeface="Century Gothic" panose="020B0502020202020204" pitchFamily="34" charset="0"/>
                        </a:rPr>
                        <a:t>Земельный налог</a:t>
                      </a:r>
                      <a:endParaRPr lang="ru-RU" sz="1200" b="1" dirty="0">
                        <a:solidFill>
                          <a:srgbClr val="008E4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1,5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%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E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0%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72569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98485" y="5397624"/>
            <a:ext cx="5690586" cy="137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В марте 2022 г. внесены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изменения 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Закон Пензенской области </a:t>
            </a: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«О регулировании земельных отношений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на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территории Пензенской области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»: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резидент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ТОСЭР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«Сердобск» вправе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получить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2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земельный </a:t>
            </a:r>
            <a:r>
              <a:rPr lang="ru-RU" sz="1200" b="1" dirty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участок в аренду </a:t>
            </a:r>
            <a:r>
              <a:rPr lang="ru-RU" sz="12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без </a:t>
            </a:r>
            <a:r>
              <a:rPr lang="ru-RU" sz="1200" b="1" dirty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проведения торгов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322" y="5362368"/>
            <a:ext cx="80786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8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85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ТРЕБОВАНИЯ К РЕЗИДЕНТАМ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33439403"/>
              </p:ext>
            </p:extLst>
          </p:nvPr>
        </p:nvGraphicFramePr>
        <p:xfrm>
          <a:off x="174521" y="1313895"/>
          <a:ext cx="6631621" cy="5530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38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ТРЕБОВАНИЯ К ИНВЕСТИЦИОННЫМ ПРОЕКТАМ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8934574"/>
              </p:ext>
            </p:extLst>
          </p:nvPr>
        </p:nvGraphicFramePr>
        <p:xfrm>
          <a:off x="174521" y="1313895"/>
          <a:ext cx="6631621" cy="5530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34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ВИДЫ ДЕЯТЕЛЬНОСТИ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521" y="1224640"/>
            <a:ext cx="674118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Выращивание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овощей, бахчевых, корнеплодных и клубнеплодных культур, грибов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трюфелей;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Переработка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 консервирование мяса и мясной пищевой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продукции;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Переработка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 консервирование рыбы, ракообразных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моллюсков;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Переработка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 консервирование фруктов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овощей;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сыра и сырных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продуктов;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продуктов мукомольной и крупяной промышленности, крахмала и крахмалосодержащих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продуктов;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прочих пищевых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продуктов;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текстильных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изделий;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одежды;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кожи и изделий из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кожи;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11.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Обработка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древесины и производство изделий из дерева и пробки, кроме мебели, производство изделий из соломки и материалов для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плетения;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12.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машин и оборудования для сельского и лесного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хозяйства;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машин и оборудования для добычи полезных ископаемых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строительства;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14.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машин и оборудования для производства пищевых продуктов, напитков и табачных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изделий;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15.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матрасов;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16.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прочих готовых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изделий;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17.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Образование;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18.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Деятельность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санаторно-курортных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организаций;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19. Деятельность в области спорта, отдыха и развлечений;</a:t>
            </a:r>
          </a:p>
        </p:txBody>
      </p:sp>
    </p:spTree>
    <p:extLst>
      <p:ext uri="{BB962C8B-B14F-4D97-AF65-F5344CB8AC3E}">
        <p14:creationId xmlns:p14="http://schemas.microsoft.com/office/powerpoint/2010/main" val="28729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ВИДЫ ДЕЯТЕЛЬНОСТИ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398" y="1337311"/>
            <a:ext cx="674118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Выращивание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прочих однолетних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культур;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21.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Выращивание рассады;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22.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пищевых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продуктов;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23.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безалкогольных напитков; производство минеральных вод и прочих питьевых вод в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бутылках;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24.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резиновых и пластмассовых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изделий;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25.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прочей неметаллической минеральной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продукции;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26.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металлургическое;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27.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готовых металлических изделий, кроме машин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оборудования;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28.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компьютеров, электронных и оптических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изделий;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29.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электрического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оборудования;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30.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машин и оборудования, не включенных в другие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группировки;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31.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автотранспортных средств, прицепов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полуприцепов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(за исключением производства комплектующих и принадлежностей для автотранспортных средств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);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32.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прочих транспортных средств и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оборудования;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33.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Производство мебели;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34.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Сбор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обработка и утилизация отходов; обработка вторичного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сырья;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35.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Разработка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компьютерного программного обеспечения, консультационные услуги в данной области и другие сопутствующие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услуги;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36. Научные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исследования и разработки в области естественных и технических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наук.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КАК СТАТЬ РЕЗИДЕНТОМ ТОСЭР «СЕРДОБСК»</a:t>
            </a:r>
            <a:endParaRPr lang="ru-RU" sz="1600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0437493"/>
              </p:ext>
            </p:extLst>
          </p:nvPr>
        </p:nvGraphicFramePr>
        <p:xfrm>
          <a:off x="257452" y="1544715"/>
          <a:ext cx="6667131" cy="4563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26260" y="6426334"/>
            <a:ext cx="56983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Порядок заключения Соглашения утвержден постановлением Правительства Пензенской области от 24.09.2018 № 518-пП (с последующими изменениями) </a:t>
            </a:r>
            <a:endParaRPr lang="ru-RU" sz="11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8391" y="6287834"/>
            <a:ext cx="80786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371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632"/>
            <a:ext cx="5692877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4521" y="552753"/>
            <a:ext cx="5343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AA3E6C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КОНТАКТНЫЕ ДАННЫЕ</a:t>
            </a:r>
            <a:endParaRPr lang="ru-RU" b="1" dirty="0">
              <a:solidFill>
                <a:srgbClr val="AA3E6C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542" y="1486032"/>
            <a:ext cx="6732306" cy="4855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МИНИСТЕРСТВО ЭКОНОМИЧЕСКОГО РАЗВИТИЯ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И ПРОМЫШЛЕННОСТИ ПЕНЗЕНСКОЙ ОБЛАСТИ</a:t>
            </a:r>
          </a:p>
          <a:p>
            <a:pPr algn="ctr"/>
            <a:endParaRPr lang="ru-RU" sz="1050" b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г</a:t>
            </a:r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. Пенза, ул. Некрасова, 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24,</a:t>
            </a:r>
          </a:p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тел</a:t>
            </a:r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.: 8 (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8412)22-25-50, </a:t>
            </a:r>
            <a:r>
              <a:rPr lang="en-US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e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-</a:t>
            </a:r>
            <a:r>
              <a:rPr lang="en-US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mail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:</a:t>
            </a:r>
            <a:r>
              <a:rPr lang="ru-RU" sz="1400" b="1" i="1" u="sng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lang="en-US" sz="1400" b="1" i="1" u="sng" dirty="0" smtClean="0">
                <a:solidFill>
                  <a:schemeClr val="bg1"/>
                </a:solidFill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info@</a:t>
            </a:r>
            <a:r>
              <a:rPr lang="en-US" sz="1400" b="1" u="sng" dirty="0" smtClean="0">
                <a:solidFill>
                  <a:schemeClr val="bg1"/>
                </a:solidFill>
                <a:latin typeface="+mj-lt"/>
              </a:rPr>
              <a:t>merp.pnzreg.r</a:t>
            </a:r>
            <a:r>
              <a:rPr lang="en-US" sz="1400" b="1" u="sng" dirty="0" smtClean="0">
                <a:solidFill>
                  <a:schemeClr val="bg1"/>
                </a:solidFill>
                <a:latin typeface="+mj-lt"/>
              </a:rPr>
              <a:t>u</a:t>
            </a:r>
            <a:endParaRPr lang="ru-RU" sz="1400" b="1" i="1" u="sng" dirty="0" smtClean="0">
              <a:solidFill>
                <a:schemeClr val="bg1"/>
              </a:solidFill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endParaRPr lang="ru-RU" sz="1400" b="1" i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endParaRPr lang="ru-RU" sz="1400" b="1" i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АДМИНИСТРАЦИЯ СЕРДОБСКОГО РАЙОНА </a:t>
            </a:r>
            <a:endParaRPr lang="ru-RU" sz="1600" b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ПЕНЗЕНСКОЙ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ОБЛАСТИ</a:t>
            </a:r>
          </a:p>
          <a:p>
            <a:pPr algn="ctr"/>
            <a:endParaRPr lang="ru-RU" sz="1050" b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Пензенская область, Сердобский район,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г. Сердобск, ул. Ленина, 90,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тел.: 8 (84167) 2-27-60, </a:t>
            </a:r>
            <a:r>
              <a:rPr lang="en-US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e-mail: serdr_adm@sura.ru</a:t>
            </a:r>
            <a:endParaRPr lang="ru-RU" sz="1400" b="1" i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endParaRPr lang="ru-RU" sz="1400" b="1" i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endParaRPr lang="ru-RU" sz="1400" b="1" i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endParaRPr lang="ru-RU" sz="1400" b="1" i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АДМИНИСТРАЦИЯ ГОРОДА СЕРДОБСКА </a:t>
            </a:r>
            <a:endParaRPr lang="ru-RU" sz="1600" b="1" dirty="0" smtClean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ПЕНЗЕНСКОЙ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ОБЛАСТИ</a:t>
            </a:r>
          </a:p>
          <a:p>
            <a:pPr algn="ctr"/>
            <a:endParaRPr lang="ru-RU" sz="1050" b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Пензенская область, Сердобский район,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г. Сердобск, ул. Ленина, 90,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тел.: 8 (84167)2-26-10, </a:t>
            </a:r>
            <a:r>
              <a:rPr lang="en-US" sz="1400" b="1" i="1" dirty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e-mail: </a:t>
            </a:r>
            <a:r>
              <a:rPr lang="en-US" sz="1400" b="1" i="1" dirty="0" smtClean="0">
                <a:solidFill>
                  <a:schemeClr val="bg1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gorfo@sura.ru</a:t>
            </a:r>
            <a:endParaRPr lang="ru-RU" sz="1400" b="1" i="1" dirty="0">
              <a:solidFill>
                <a:schemeClr val="bg1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082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799</Words>
  <Application>Microsoft Office PowerPoint</Application>
  <PresentationFormat>Произвольный</PresentationFormat>
  <Paragraphs>113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Malgun Gothic Semilight</vt:lpstr>
      <vt:lpstr>Тема Office</vt:lpstr>
      <vt:lpstr>Как стать резидентом   ТОСЭР «Сердобск»  и получить государственную поддержку?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какую поддержку может рассчитывать малый и средний бизнес на ТОСЭР?</dc:title>
  <dc:creator>Yureva_24</dc:creator>
  <cp:lastModifiedBy>МЭРП</cp:lastModifiedBy>
  <cp:revision>58</cp:revision>
  <dcterms:created xsi:type="dcterms:W3CDTF">2022-03-24T11:04:15Z</dcterms:created>
  <dcterms:modified xsi:type="dcterms:W3CDTF">2025-06-09T11:11:32Z</dcterms:modified>
</cp:coreProperties>
</file>