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75" r:id="rId2"/>
    <p:sldMasterId id="2147483690" r:id="rId3"/>
    <p:sldMasterId id="2147483702" r:id="rId4"/>
  </p:sldMasterIdLst>
  <p:notesMasterIdLst>
    <p:notesMasterId r:id="rId68"/>
  </p:notesMasterIdLst>
  <p:handoutMasterIdLst>
    <p:handoutMasterId r:id="rId69"/>
  </p:handoutMasterIdLst>
  <p:sldIdLst>
    <p:sldId id="256" r:id="rId5"/>
    <p:sldId id="257" r:id="rId6"/>
    <p:sldId id="363" r:id="rId7"/>
    <p:sldId id="366" r:id="rId8"/>
    <p:sldId id="367" r:id="rId9"/>
    <p:sldId id="368" r:id="rId10"/>
    <p:sldId id="369" r:id="rId11"/>
    <p:sldId id="370" r:id="rId12"/>
    <p:sldId id="371" r:id="rId13"/>
    <p:sldId id="372" r:id="rId14"/>
    <p:sldId id="413" r:id="rId15"/>
    <p:sldId id="373" r:id="rId16"/>
    <p:sldId id="374" r:id="rId17"/>
    <p:sldId id="375" r:id="rId18"/>
    <p:sldId id="376" r:id="rId19"/>
    <p:sldId id="377" r:id="rId20"/>
    <p:sldId id="378" r:id="rId21"/>
    <p:sldId id="379" r:id="rId22"/>
    <p:sldId id="380" r:id="rId23"/>
    <p:sldId id="381" r:id="rId24"/>
    <p:sldId id="382" r:id="rId25"/>
    <p:sldId id="383" r:id="rId26"/>
    <p:sldId id="384" r:id="rId27"/>
    <p:sldId id="386" r:id="rId28"/>
    <p:sldId id="387" r:id="rId29"/>
    <p:sldId id="388" r:id="rId30"/>
    <p:sldId id="418" r:id="rId31"/>
    <p:sldId id="415" r:id="rId32"/>
    <p:sldId id="389" r:id="rId33"/>
    <p:sldId id="390" r:id="rId34"/>
    <p:sldId id="391" r:id="rId35"/>
    <p:sldId id="392" r:id="rId36"/>
    <p:sldId id="393" r:id="rId37"/>
    <p:sldId id="394" r:id="rId38"/>
    <p:sldId id="395" r:id="rId39"/>
    <p:sldId id="396" r:id="rId40"/>
    <p:sldId id="399" r:id="rId41"/>
    <p:sldId id="444" r:id="rId42"/>
    <p:sldId id="400" r:id="rId43"/>
    <p:sldId id="421" r:id="rId44"/>
    <p:sldId id="425" r:id="rId45"/>
    <p:sldId id="420" r:id="rId46"/>
    <p:sldId id="426" r:id="rId47"/>
    <p:sldId id="431" r:id="rId48"/>
    <p:sldId id="432" r:id="rId49"/>
    <p:sldId id="422" r:id="rId50"/>
    <p:sldId id="404" r:id="rId51"/>
    <p:sldId id="406" r:id="rId52"/>
    <p:sldId id="436" r:id="rId53"/>
    <p:sldId id="439" r:id="rId54"/>
    <p:sldId id="440" r:id="rId55"/>
    <p:sldId id="408" r:id="rId56"/>
    <p:sldId id="397" r:id="rId57"/>
    <p:sldId id="424" r:id="rId58"/>
    <p:sldId id="434" r:id="rId59"/>
    <p:sldId id="441" r:id="rId60"/>
    <p:sldId id="443" r:id="rId61"/>
    <p:sldId id="433" r:id="rId62"/>
    <p:sldId id="430" r:id="rId63"/>
    <p:sldId id="427" r:id="rId64"/>
    <p:sldId id="428" r:id="rId65"/>
    <p:sldId id="429" r:id="rId66"/>
    <p:sldId id="401" r:id="rId67"/>
  </p:sldIdLst>
  <p:sldSz cx="9144000" cy="5232400"/>
  <p:notesSz cx="9144000" cy="5232400"/>
  <p:embeddedFontLst>
    <p:embeddedFont>
      <p:font typeface="Bahnschrift Light SemiCondensed" panose="020B0502040204020203" pitchFamily="34" charset="0"/>
      <p:regular r:id="rId70"/>
    </p:embeddedFont>
    <p:embeddedFont>
      <p:font typeface="Bahnschrift SemiLight Condensed" panose="020B0502040204020203" pitchFamily="34" charset="0"/>
      <p:regular r:id="rId71"/>
    </p:embeddedFont>
    <p:embeddedFont>
      <p:font typeface="Calibri" panose="020F0502020204030204" pitchFamily="34" charset="0"/>
      <p:regular r:id="rId72"/>
      <p:bold r:id="rId73"/>
      <p:italic r:id="rId74"/>
      <p:boldItalic r:id="rId75"/>
    </p:embeddedFont>
    <p:embeddedFont>
      <p:font typeface="Calibri Light" panose="020F0302020204030204" pitchFamily="34" charset="0"/>
      <p:regular r:id="rId76"/>
      <p:italic r:id="rId77"/>
    </p:embeddedFont>
    <p:embeddedFont>
      <p:font typeface="Exo 2" pitchFamily="2" charset="-52"/>
      <p:regular r:id="rId78"/>
      <p:bold r:id="rId79"/>
      <p:italic r:id="rId80"/>
      <p:boldItalic r:id="rId81"/>
    </p:embeddedFont>
    <p:embeddedFont>
      <p:font typeface="Exo 2 Semi Bold" panose="020B0604020202020204" charset="-52"/>
      <p:bold r:id="rId82"/>
      <p:boldItalic r:id="rId83"/>
    </p:embeddedFont>
    <p:embeddedFont>
      <p:font typeface="Exo 2 SemiBold" pitchFamily="2" charset="-52"/>
      <p:regular r:id="rId84"/>
      <p:bold r:id="rId85"/>
      <p:italic r:id="rId86"/>
      <p:boldItalic r:id="rId8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48">
          <p15:clr>
            <a:srgbClr val="A4A3A4"/>
          </p15:clr>
        </p15:guide>
        <p15:guide id="2" pos="2880">
          <p15:clr>
            <a:srgbClr val="A4A3A4"/>
          </p15:clr>
        </p15:guide>
      </p15:sldGuideLst>
    </p:ext>
    <p:ext uri="{2D200454-40CA-4A62-9FC3-DE9A4176ACB9}">
      <p15:notes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12" roundtripDataSignature="AMtx7mghi0c8o5Xd0dyLkhvoxLsJZIDWU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50F2"/>
    <a:srgbClr val="A9CCDB"/>
    <a:srgbClr val="A2C2E2"/>
    <a:srgbClr val="A1BAE3"/>
    <a:srgbClr val="9DC3E6"/>
    <a:srgbClr val="DEEBF7"/>
    <a:srgbClr val="6896F7"/>
    <a:srgbClr val="E898AF"/>
    <a:srgbClr val="E07291"/>
    <a:srgbClr val="F73B1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D9DD338-924A-43E6-8B4F-AD588CE0C4D6}">
  <a:tblStyle styleId="{DD9DD338-924A-43E6-8B4F-AD588CE0C4D6}" styleName="Table_0">
    <a:wholeTbl>
      <a:tcTxStyle b="off" i="off">
        <a:font>
          <a:latin typeface="Calibri"/>
          <a:ea typeface="Calibri"/>
          <a:cs typeface="Calibri"/>
        </a:font>
        <a:schemeClr val="dk1"/>
      </a:tcTxStyle>
      <a:tcStyle>
        <a:tcBdr>
          <a:left>
            <a:ln w="12700" cap="flat" cmpd="sng">
              <a:solidFill>
                <a:schemeClr val="accent1"/>
              </a:solidFill>
              <a:prstDash val="solid"/>
              <a:round/>
              <a:headEnd type="none" w="sm" len="sm"/>
              <a:tailEnd type="none" w="sm" len="sm"/>
            </a:ln>
          </a:left>
          <a:right>
            <a:ln w="12700" cap="flat" cmpd="sng">
              <a:solidFill>
                <a:schemeClr val="accent1"/>
              </a:solidFill>
              <a:prstDash val="solid"/>
              <a:round/>
              <a:headEnd type="none" w="sm" len="sm"/>
              <a:tailEnd type="none" w="sm" len="sm"/>
            </a:ln>
          </a:right>
          <a:top>
            <a:ln w="12700" cap="flat" cmpd="sng">
              <a:solidFill>
                <a:schemeClr val="accent1"/>
              </a:solidFill>
              <a:prstDash val="solid"/>
              <a:round/>
              <a:headEnd type="none" w="sm" len="sm"/>
              <a:tailEnd type="none" w="sm" len="sm"/>
            </a:ln>
          </a:top>
          <a:bottom>
            <a:ln w="12700" cap="flat" cmpd="sng">
              <a:solidFill>
                <a:schemeClr val="accent1"/>
              </a:solidFill>
              <a:prstDash val="solid"/>
              <a:round/>
              <a:headEnd type="none" w="sm" len="sm"/>
              <a:tailEnd type="none" w="sm" len="sm"/>
            </a:ln>
          </a:bottom>
          <a:insideH>
            <a:ln w="12700" cap="flat" cmpd="sng">
              <a:solidFill>
                <a:schemeClr val="accent1"/>
              </a:solidFill>
              <a:prstDash val="solid"/>
              <a:round/>
              <a:headEnd type="none" w="sm" len="sm"/>
              <a:tailEnd type="none" w="sm" len="sm"/>
            </a:ln>
          </a:insideH>
          <a:insideV>
            <a:ln w="12700" cap="flat" cmpd="sng">
              <a:solidFill>
                <a:schemeClr val="accent1"/>
              </a:solidFill>
              <a:prstDash val="solid"/>
              <a:round/>
              <a:headEnd type="none" w="sm" len="sm"/>
              <a:tailEnd type="none" w="sm" len="sm"/>
            </a:ln>
          </a:insideV>
        </a:tcBdr>
        <a:fill>
          <a:solidFill>
            <a:srgbClr val="FFFFFF">
              <a:alpha val="0"/>
            </a:srgbClr>
          </a:solidFill>
        </a:fill>
      </a:tcStyle>
    </a:wholeTbl>
    <a:band1H>
      <a:tcTxStyle/>
      <a:tcStyle>
        <a:tcBdr/>
        <a:fill>
          <a:solidFill>
            <a:schemeClr val="accent1">
              <a:alpha val="20000"/>
            </a:schemeClr>
          </a:solidFill>
        </a:fill>
      </a:tcStyle>
    </a:band1H>
    <a:band2H>
      <a:tcTxStyle/>
      <a:tcStyle>
        <a:tcBdr/>
      </a:tcStyle>
    </a:band2H>
    <a:band1V>
      <a:tcTxStyle/>
      <a:tcStyle>
        <a:tcBdr/>
        <a:fill>
          <a:solidFill>
            <a:schemeClr val="accent1">
              <a:alpha val="20000"/>
            </a:schemeClr>
          </a:solidFill>
        </a:fill>
      </a:tcStyle>
    </a:band1V>
    <a:band2V>
      <a:tcTxStyle/>
      <a:tcStyle>
        <a:tcBdr/>
      </a:tcStyle>
    </a:band2V>
    <a:lastCol>
      <a:tcTxStyle b="on" i="off"/>
      <a:tcStyle>
        <a:tcBdr/>
      </a:tcStyle>
    </a:lastCol>
    <a:firstCol>
      <a:tcTxStyle b="on" i="off"/>
      <a:tcStyle>
        <a:tcBdr/>
      </a:tcStyle>
    </a:firstCol>
    <a:lastRow>
      <a:tcTxStyle b="on" i="off"/>
      <a:tcStyle>
        <a:tcBdr>
          <a:top>
            <a:ln w="50800" cap="flat" cmpd="sng">
              <a:solidFill>
                <a:schemeClr val="accent1"/>
              </a:solidFill>
              <a:prstDash val="solid"/>
              <a:round/>
              <a:headEnd type="none" w="sm" len="sm"/>
              <a:tailEnd type="none" w="sm" len="sm"/>
            </a:ln>
          </a:top>
        </a:tcBdr>
        <a:fill>
          <a:solidFill>
            <a:srgbClr val="FFFFFF">
              <a:alpha val="0"/>
            </a:srgbClr>
          </a:solidFill>
        </a:fill>
      </a:tcStyle>
    </a:lastRow>
    <a:seCell>
      <a:tcTxStyle/>
      <a:tcStyle>
        <a:tcBdr/>
      </a:tcStyle>
    </a:seCell>
    <a:swCell>
      <a:tcTxStyle/>
      <a:tcStyle>
        <a:tcBdr/>
      </a:tcStyle>
    </a:swCell>
    <a:firstRow>
      <a:tcTxStyle b="on" i="off"/>
      <a:tcStyle>
        <a:tcBdr>
          <a:bottom>
            <a:ln w="25400" cap="flat" cmpd="sng">
              <a:solidFill>
                <a:schemeClr val="accent1"/>
              </a:solidFill>
              <a:prstDash val="solid"/>
              <a:round/>
              <a:headEnd type="none" w="sm" len="sm"/>
              <a:tailEnd type="none" w="sm" len="sm"/>
            </a:ln>
          </a:bottom>
        </a:tcBdr>
        <a:fill>
          <a:solidFill>
            <a:srgbClr val="FFFFFF">
              <a:alpha val="0"/>
            </a:srgbClr>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9" d="100"/>
          <a:sy n="99" d="100"/>
        </p:scale>
        <p:origin x="268" y="68"/>
      </p:cViewPr>
      <p:guideLst>
        <p:guide orient="horz" pos="1648"/>
        <p:guide pos="2880"/>
      </p:guideLst>
    </p:cSldViewPr>
  </p:slideViewPr>
  <p:notesTextViewPr>
    <p:cViewPr>
      <p:scale>
        <a:sx n="1" d="1"/>
        <a:sy n="1" d="1"/>
      </p:scale>
      <p:origin x="0" y="0"/>
    </p:cViewPr>
  </p:notesTextViewPr>
  <p:notesViewPr>
    <p:cSldViewPr snapToGrid="0" showGuides="1">
      <p:cViewPr varScale="1">
        <p:scale>
          <a:sx n="116" d="100"/>
          <a:sy n="116" d="100"/>
        </p:scale>
        <p:origin x="1147" y="7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notesMaster" Target="notesMasters/notesMaster1.xml"/><Relationship Id="rId84" Type="http://schemas.openxmlformats.org/officeDocument/2006/relationships/font" Target="fonts/font15.fntdata"/><Relationship Id="rId112" Type="http://customschemas.google.com/relationships/presentationmetadata" Target="metadata"/><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font" Target="fonts/font5.fntdata"/><Relationship Id="rId79" Type="http://schemas.openxmlformats.org/officeDocument/2006/relationships/font" Target="fonts/font10.fntdata"/><Relationship Id="rId5" Type="http://schemas.openxmlformats.org/officeDocument/2006/relationships/slide" Target="slides/slide1.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handoutMaster" Target="handoutMasters/handoutMaster1.xml"/><Relationship Id="rId77" Type="http://schemas.openxmlformats.org/officeDocument/2006/relationships/font" Target="fonts/font8.fntdata"/><Relationship Id="rId113"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font" Target="fonts/font3.fntdata"/><Relationship Id="rId80" Type="http://schemas.openxmlformats.org/officeDocument/2006/relationships/font" Target="fonts/font11.fntdata"/><Relationship Id="rId85" Type="http://schemas.openxmlformats.org/officeDocument/2006/relationships/font" Target="fonts/font16.fntdata"/><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1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font" Target="fonts/font1.fntdata"/><Relationship Id="rId75" Type="http://schemas.openxmlformats.org/officeDocument/2006/relationships/font" Target="fonts/font6.fntdata"/><Relationship Id="rId83"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14"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font" Target="fonts/font4.fntdata"/><Relationship Id="rId78" Type="http://schemas.openxmlformats.org/officeDocument/2006/relationships/font" Target="fonts/font9.fntdata"/><Relationship Id="rId81" Type="http://schemas.openxmlformats.org/officeDocument/2006/relationships/font" Target="fonts/font12.fntdata"/><Relationship Id="rId86" Type="http://schemas.openxmlformats.org/officeDocument/2006/relationships/font" Target="fonts/font17.fntdata"/><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font" Target="fonts/font7.fntdata"/><Relationship Id="rId7" Type="http://schemas.openxmlformats.org/officeDocument/2006/relationships/slide" Target="slides/slide3.xml"/><Relationship Id="rId71" Type="http://schemas.openxmlformats.org/officeDocument/2006/relationships/font" Target="fonts/font2.fntdata"/><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font" Target="fonts/font18.fntdata"/><Relationship Id="rId115" Type="http://schemas.openxmlformats.org/officeDocument/2006/relationships/theme" Target="theme/theme1.xml"/><Relationship Id="rId61" Type="http://schemas.openxmlformats.org/officeDocument/2006/relationships/slide" Target="slides/slide57.xml"/><Relationship Id="rId82" Type="http://schemas.openxmlformats.org/officeDocument/2006/relationships/font" Target="fonts/font13.fntdata"/><Relationship Id="rId19" Type="http://schemas.openxmlformats.org/officeDocument/2006/relationships/slide" Target="slides/slide1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a:extLst>
              <a:ext uri="{FF2B5EF4-FFF2-40B4-BE49-F238E27FC236}">
                <a16:creationId xmlns:a16="http://schemas.microsoft.com/office/drawing/2014/main" id="{4604177A-1E80-4F3E-9825-B1E21C1F0006}"/>
              </a:ext>
            </a:extLst>
          </p:cNvPr>
          <p:cNvSpPr>
            <a:spLocks noGrp="1"/>
          </p:cNvSpPr>
          <p:nvPr>
            <p:ph type="hdr" sz="quarter"/>
          </p:nvPr>
        </p:nvSpPr>
        <p:spPr>
          <a:xfrm>
            <a:off x="0" y="0"/>
            <a:ext cx="3962400" cy="261938"/>
          </a:xfrm>
          <a:prstGeom prst="rect">
            <a:avLst/>
          </a:prstGeom>
        </p:spPr>
        <p:txBody>
          <a:bodyPr vert="horz" lIns="91440" tIns="45720" rIns="91440" bIns="45720" rtlCol="0"/>
          <a:lstStyle>
            <a:lvl1pPr algn="l">
              <a:defRPr sz="1200"/>
            </a:lvl1pPr>
          </a:lstStyle>
          <a:p>
            <a:endParaRPr lang="ru-RU" dirty="0"/>
          </a:p>
        </p:txBody>
      </p:sp>
      <p:sp>
        <p:nvSpPr>
          <p:cNvPr id="3" name="Дата 2">
            <a:extLst>
              <a:ext uri="{FF2B5EF4-FFF2-40B4-BE49-F238E27FC236}">
                <a16:creationId xmlns:a16="http://schemas.microsoft.com/office/drawing/2014/main" id="{2F22D22E-4285-4F2C-A708-5E0F37EF6EE0}"/>
              </a:ext>
            </a:extLst>
          </p:cNvPr>
          <p:cNvSpPr>
            <a:spLocks noGrp="1"/>
          </p:cNvSpPr>
          <p:nvPr>
            <p:ph type="dt" sz="quarter" idx="1"/>
          </p:nvPr>
        </p:nvSpPr>
        <p:spPr>
          <a:xfrm>
            <a:off x="5180013" y="0"/>
            <a:ext cx="3962400" cy="261938"/>
          </a:xfrm>
          <a:prstGeom prst="rect">
            <a:avLst/>
          </a:prstGeom>
        </p:spPr>
        <p:txBody>
          <a:bodyPr vert="horz" lIns="91440" tIns="45720" rIns="91440" bIns="45720" rtlCol="0"/>
          <a:lstStyle>
            <a:lvl1pPr algn="r">
              <a:defRPr sz="1200"/>
            </a:lvl1pPr>
          </a:lstStyle>
          <a:p>
            <a:fld id="{F053D4EC-EC64-4F3E-9CF0-4E41F6648F39}" type="datetimeFigureOut">
              <a:rPr lang="ru-RU" smtClean="0"/>
              <a:pPr/>
              <a:t>11.05.2025</a:t>
            </a:fld>
            <a:endParaRPr lang="ru-RU"/>
          </a:p>
        </p:txBody>
      </p:sp>
      <p:sp>
        <p:nvSpPr>
          <p:cNvPr id="4" name="Нижний колонтитул 3">
            <a:extLst>
              <a:ext uri="{FF2B5EF4-FFF2-40B4-BE49-F238E27FC236}">
                <a16:creationId xmlns:a16="http://schemas.microsoft.com/office/drawing/2014/main" id="{9AE8B99C-0533-4CE4-AA51-712C4F8CAC14}"/>
              </a:ext>
            </a:extLst>
          </p:cNvPr>
          <p:cNvSpPr>
            <a:spLocks noGrp="1"/>
          </p:cNvSpPr>
          <p:nvPr>
            <p:ph type="ftr" sz="quarter" idx="2"/>
          </p:nvPr>
        </p:nvSpPr>
        <p:spPr>
          <a:xfrm>
            <a:off x="0" y="4970463"/>
            <a:ext cx="3962400" cy="261937"/>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a:extLst>
              <a:ext uri="{FF2B5EF4-FFF2-40B4-BE49-F238E27FC236}">
                <a16:creationId xmlns:a16="http://schemas.microsoft.com/office/drawing/2014/main" id="{02C924FD-08CA-4229-88BA-98C33CEE503B}"/>
              </a:ext>
            </a:extLst>
          </p:cNvPr>
          <p:cNvSpPr>
            <a:spLocks noGrp="1"/>
          </p:cNvSpPr>
          <p:nvPr>
            <p:ph type="sldNum" sz="quarter" idx="3"/>
          </p:nvPr>
        </p:nvSpPr>
        <p:spPr>
          <a:xfrm>
            <a:off x="5180013" y="4970463"/>
            <a:ext cx="3962400" cy="261937"/>
          </a:xfrm>
          <a:prstGeom prst="rect">
            <a:avLst/>
          </a:prstGeom>
        </p:spPr>
        <p:txBody>
          <a:bodyPr vert="horz" lIns="91440" tIns="45720" rIns="91440" bIns="45720" rtlCol="0" anchor="b"/>
          <a:lstStyle>
            <a:lvl1pPr algn="r">
              <a:defRPr sz="1200"/>
            </a:lvl1pPr>
          </a:lstStyle>
          <a:p>
            <a:fld id="{1E5DA65B-0C65-4C45-A6BE-1FEC36BD0AE0}" type="slidenum">
              <a:rPr lang="ru-RU" smtClean="0"/>
              <a:pPr/>
              <a:t>‹#›</a:t>
            </a:fld>
            <a:endParaRPr lang="ru-RU"/>
          </a:p>
        </p:txBody>
      </p:sp>
    </p:spTree>
    <p:extLst>
      <p:ext uri="{BB962C8B-B14F-4D97-AF65-F5344CB8AC3E}">
        <p14:creationId xmlns:p14="http://schemas.microsoft.com/office/powerpoint/2010/main" val="37353544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962400" cy="26193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5180013" y="0"/>
            <a:ext cx="3962400" cy="26193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857500" y="392113"/>
            <a:ext cx="3429000" cy="1962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914400" y="2486025"/>
            <a:ext cx="7315200" cy="2354263"/>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4970463"/>
            <a:ext cx="3962400" cy="26035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5180013" y="4970463"/>
            <a:ext cx="3962400" cy="26035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ru-RU" sz="1200" b="0" i="0" u="none" strike="noStrike" cap="none">
                <a:solidFill>
                  <a:schemeClr val="dk1"/>
                </a:solidFill>
                <a:latin typeface="Calibri"/>
                <a:ea typeface="Calibri"/>
                <a:cs typeface="Calibri"/>
                <a:sym typeface="Calibri"/>
              </a:rPr>
              <a:pPr marL="0" marR="0" lvl="0" indent="0" algn="r" rtl="0">
                <a:spcBef>
                  <a:spcPts val="0"/>
                </a:spcBef>
                <a:spcAft>
                  <a:spcPts val="0"/>
                </a:spcAft>
                <a:buNone/>
              </a:p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0960134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p1:notes"/>
          <p:cNvSpPr txBox="1">
            <a:spLocks noGrp="1"/>
          </p:cNvSpPr>
          <p:nvPr>
            <p:ph type="body" idx="1"/>
          </p:nvPr>
        </p:nvSpPr>
        <p:spPr>
          <a:xfrm>
            <a:off x="914400" y="2486025"/>
            <a:ext cx="7315200" cy="2354263"/>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3" name="Google Shape;353;p1:notes"/>
          <p:cNvSpPr>
            <a:spLocks noGrp="1" noRot="1" noChangeAspect="1"/>
          </p:cNvSpPr>
          <p:nvPr>
            <p:ph type="sldImg" idx="2"/>
          </p:nvPr>
        </p:nvSpPr>
        <p:spPr>
          <a:xfrm>
            <a:off x="2857500" y="392113"/>
            <a:ext cx="3429000" cy="19621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252947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ru-RU" sz="1200" b="0" i="0" u="none" strike="noStrike" cap="none" smtClean="0">
                <a:solidFill>
                  <a:schemeClr val="dk1"/>
                </a:solidFill>
                <a:latin typeface="Calibri"/>
                <a:ea typeface="Calibri"/>
                <a:cs typeface="Calibri"/>
                <a:sym typeface="Calibri"/>
              </a:rPr>
              <a:pPr marL="0" marR="0" lvl="0" indent="0" algn="r" rtl="0">
                <a:spcBef>
                  <a:spcPts val="0"/>
                </a:spcBef>
                <a:spcAft>
                  <a:spcPts val="0"/>
                </a:spcAft>
                <a:buNone/>
              </a:pPr>
              <a:t>49</a:t>
            </a:fld>
            <a:endParaRPr lang="ru-RU"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704177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p2:notes"/>
          <p:cNvSpPr txBox="1">
            <a:spLocks noGrp="1"/>
          </p:cNvSpPr>
          <p:nvPr>
            <p:ph type="body" idx="1"/>
          </p:nvPr>
        </p:nvSpPr>
        <p:spPr>
          <a:xfrm>
            <a:off x="914400" y="2486025"/>
            <a:ext cx="7315200" cy="2354263"/>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1" name="Google Shape;361;p2:notes"/>
          <p:cNvSpPr>
            <a:spLocks noGrp="1" noRot="1" noChangeAspect="1"/>
          </p:cNvSpPr>
          <p:nvPr>
            <p:ph type="sldImg" idx="2"/>
          </p:nvPr>
        </p:nvSpPr>
        <p:spPr>
          <a:xfrm>
            <a:off x="2857500" y="392113"/>
            <a:ext cx="3429000" cy="19621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775113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ltLang="ru-RU" sz="1800" b="0" i="0" u="none" strike="noStrike" cap="none" dirty="0">
              <a:solidFill>
                <a:srgbClr val="000000"/>
              </a:solidFill>
              <a:latin typeface="Exo 2"/>
              <a:ea typeface="Arial"/>
              <a:cs typeface="Times New Roman" panose="02020603050405020304" pitchFamily="18" charset="0"/>
              <a:sym typeface="Arial"/>
            </a:endParaRPr>
          </a:p>
        </p:txBody>
      </p:sp>
      <p:sp>
        <p:nvSpPr>
          <p:cNvPr id="4" name="Номер слайда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ru-RU" sz="1200" b="0" i="0" u="none" strike="noStrike" cap="none" smtClean="0">
                <a:solidFill>
                  <a:schemeClr val="dk1"/>
                </a:solidFill>
                <a:latin typeface="Calibri"/>
                <a:ea typeface="Calibri"/>
                <a:cs typeface="Calibri"/>
                <a:sym typeface="Calibri"/>
              </a:rPr>
              <a:pPr marL="0" marR="0" lvl="0" indent="0" algn="r" rtl="0">
                <a:spcBef>
                  <a:spcPts val="0"/>
                </a:spcBef>
                <a:spcAft>
                  <a:spcPts val="0"/>
                </a:spcAft>
                <a:buNone/>
              </a:pPr>
              <a:t>59</a:t>
            </a:fld>
            <a:endParaRPr lang="ru-RU"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030417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p2:notes"/>
          <p:cNvSpPr txBox="1">
            <a:spLocks noGrp="1"/>
          </p:cNvSpPr>
          <p:nvPr>
            <p:ph type="body" idx="1"/>
          </p:nvPr>
        </p:nvSpPr>
        <p:spPr>
          <a:xfrm>
            <a:off x="914400" y="2486025"/>
            <a:ext cx="7315200" cy="2354263"/>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1" name="Google Shape;361;p2:notes"/>
          <p:cNvSpPr>
            <a:spLocks noGrp="1" noRot="1" noChangeAspect="1"/>
          </p:cNvSpPr>
          <p:nvPr>
            <p:ph type="sldImg" idx="2"/>
          </p:nvPr>
        </p:nvSpPr>
        <p:spPr>
          <a:xfrm>
            <a:off x="2857500" y="392113"/>
            <a:ext cx="3429000" cy="19621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775113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p2:notes"/>
          <p:cNvSpPr txBox="1">
            <a:spLocks noGrp="1"/>
          </p:cNvSpPr>
          <p:nvPr>
            <p:ph type="body" idx="1"/>
          </p:nvPr>
        </p:nvSpPr>
        <p:spPr>
          <a:xfrm>
            <a:off x="914400" y="2486025"/>
            <a:ext cx="7315200" cy="2354263"/>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1" name="Google Shape;361;p2:notes"/>
          <p:cNvSpPr>
            <a:spLocks noGrp="1" noRot="1" noChangeAspect="1"/>
          </p:cNvSpPr>
          <p:nvPr>
            <p:ph type="sldImg" idx="2"/>
          </p:nvPr>
        </p:nvSpPr>
        <p:spPr>
          <a:xfrm>
            <a:off x="2857500" y="392113"/>
            <a:ext cx="3429000" cy="19621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775113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57574AF-7F58-4050-A9BF-86D5BD357F53}" type="slidenum">
              <a:rPr lang="ru-RU" smtClean="0">
                <a:solidFill>
                  <a:prstClr val="black"/>
                </a:solidFill>
                <a:latin typeface="Calibri" panose="020F0502020204030204"/>
              </a:rPr>
              <a:pPr/>
              <a:t>11</a:t>
            </a:fld>
            <a:endParaRPr lang="ru-RU">
              <a:solidFill>
                <a:prstClr val="black"/>
              </a:solidFill>
              <a:latin typeface="Calibri" panose="020F0502020204030204"/>
            </a:endParaRPr>
          </a:p>
        </p:txBody>
      </p:sp>
    </p:spTree>
    <p:extLst>
      <p:ext uri="{BB962C8B-B14F-4D97-AF65-F5344CB8AC3E}">
        <p14:creationId xmlns:p14="http://schemas.microsoft.com/office/powerpoint/2010/main" val="25738892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57574AF-7F58-4050-A9BF-86D5BD357F53}" type="slidenum">
              <a:rPr lang="ru-RU" smtClean="0">
                <a:solidFill>
                  <a:prstClr val="black"/>
                </a:solidFill>
              </a:rPr>
              <a:pPr/>
              <a:t>12</a:t>
            </a:fld>
            <a:endParaRPr lang="ru-RU">
              <a:solidFill>
                <a:prstClr val="black"/>
              </a:solidFill>
            </a:endParaRPr>
          </a:p>
        </p:txBody>
      </p:sp>
    </p:spTree>
    <p:extLst>
      <p:ext uri="{BB962C8B-B14F-4D97-AF65-F5344CB8AC3E}">
        <p14:creationId xmlns:p14="http://schemas.microsoft.com/office/powerpoint/2010/main" val="13347688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D3628E85-7B48-4705-A0CA-878515CCB66F}" type="slidenum">
              <a:rPr lang="ru-RU" smtClean="0"/>
              <a:pPr/>
              <a:t>17</a:t>
            </a:fld>
            <a:endParaRPr lang="ru-RU"/>
          </a:p>
        </p:txBody>
      </p:sp>
    </p:spTree>
    <p:extLst>
      <p:ext uri="{BB962C8B-B14F-4D97-AF65-F5344CB8AC3E}">
        <p14:creationId xmlns:p14="http://schemas.microsoft.com/office/powerpoint/2010/main" val="42312106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D3628E85-7B48-4705-A0CA-878515CCB66F}" type="slidenum">
              <a:rPr lang="ru-RU" smtClean="0"/>
              <a:pPr/>
              <a:t>29</a:t>
            </a:fld>
            <a:endParaRPr lang="ru-RU"/>
          </a:p>
        </p:txBody>
      </p:sp>
    </p:spTree>
    <p:extLst>
      <p:ext uri="{BB962C8B-B14F-4D97-AF65-F5344CB8AC3E}">
        <p14:creationId xmlns:p14="http://schemas.microsoft.com/office/powerpoint/2010/main" val="26091369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p2:notes"/>
          <p:cNvSpPr txBox="1">
            <a:spLocks noGrp="1"/>
          </p:cNvSpPr>
          <p:nvPr>
            <p:ph type="body" idx="1"/>
          </p:nvPr>
        </p:nvSpPr>
        <p:spPr>
          <a:xfrm>
            <a:off x="914400" y="2486025"/>
            <a:ext cx="7315200" cy="2354263"/>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1" name="Google Shape;361;p2:notes"/>
          <p:cNvSpPr>
            <a:spLocks noGrp="1" noRot="1" noChangeAspect="1"/>
          </p:cNvSpPr>
          <p:nvPr>
            <p:ph type="sldImg" idx="2"/>
          </p:nvPr>
        </p:nvSpPr>
        <p:spPr>
          <a:xfrm>
            <a:off x="2857500" y="392113"/>
            <a:ext cx="3429000" cy="19621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775113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p2:notes"/>
          <p:cNvSpPr txBox="1">
            <a:spLocks noGrp="1"/>
          </p:cNvSpPr>
          <p:nvPr>
            <p:ph type="body" idx="1"/>
          </p:nvPr>
        </p:nvSpPr>
        <p:spPr>
          <a:xfrm>
            <a:off x="914400" y="2486025"/>
            <a:ext cx="7315200" cy="2354263"/>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1" name="Google Shape;361;p2:notes"/>
          <p:cNvSpPr>
            <a:spLocks noGrp="1" noRot="1" noChangeAspect="1"/>
          </p:cNvSpPr>
          <p:nvPr>
            <p:ph type="sldImg" idx="2"/>
          </p:nvPr>
        </p:nvSpPr>
        <p:spPr>
          <a:xfrm>
            <a:off x="2857500" y="392113"/>
            <a:ext cx="3429000" cy="19621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775113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p2:notes"/>
          <p:cNvSpPr txBox="1">
            <a:spLocks noGrp="1"/>
          </p:cNvSpPr>
          <p:nvPr>
            <p:ph type="body" idx="1"/>
          </p:nvPr>
        </p:nvSpPr>
        <p:spPr>
          <a:xfrm>
            <a:off x="914400" y="2486025"/>
            <a:ext cx="7315200" cy="2354263"/>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1" name="Google Shape;361;p2:notes"/>
          <p:cNvSpPr>
            <a:spLocks noGrp="1" noRot="1" noChangeAspect="1"/>
          </p:cNvSpPr>
          <p:nvPr>
            <p:ph type="sldImg" idx="2"/>
          </p:nvPr>
        </p:nvSpPr>
        <p:spPr>
          <a:xfrm>
            <a:off x="2857500" y="392113"/>
            <a:ext cx="3429000" cy="19621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775113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Титульный слайд" type="title">
  <p:cSld name="TITLE">
    <p:spTree>
      <p:nvGrpSpPr>
        <p:cNvPr id="1" name="Shape 15"/>
        <p:cNvGrpSpPr/>
        <p:nvPr/>
      </p:nvGrpSpPr>
      <p:grpSpPr>
        <a:xfrm>
          <a:off x="0" y="0"/>
          <a:ext cx="0" cy="0"/>
          <a:chOff x="0" y="0"/>
          <a:chExt cx="0" cy="0"/>
        </a:xfrm>
      </p:grpSpPr>
      <p:sp>
        <p:nvSpPr>
          <p:cNvPr id="16" name="Google Shape;16;p54"/>
          <p:cNvSpPr txBox="1">
            <a:spLocks noGrp="1"/>
          </p:cNvSpPr>
          <p:nvPr>
            <p:ph type="ctrTitle"/>
          </p:nvPr>
        </p:nvSpPr>
        <p:spPr>
          <a:xfrm>
            <a:off x="1143000" y="855917"/>
            <a:ext cx="6858000" cy="1821650"/>
          </a:xfrm>
          <a:prstGeom prst="rect">
            <a:avLst/>
          </a:prstGeom>
          <a:noFill/>
          <a:ln>
            <a:noFill/>
          </a:ln>
        </p:spPr>
        <p:txBody>
          <a:bodyPr spcFirstLastPara="1" wrap="square" lIns="0" tIns="0" rIns="0" bIns="0" anchor="b" anchorCtr="0">
            <a:noAutofit/>
          </a:bodyPr>
          <a:lstStyle>
            <a:lvl1pPr lvl="0" algn="ctr">
              <a:spcBef>
                <a:spcPts val="0"/>
              </a:spcBef>
              <a:spcAft>
                <a:spcPts val="0"/>
              </a:spcAft>
              <a:buSzPts val="1400"/>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54"/>
          <p:cNvSpPr txBox="1">
            <a:spLocks noGrp="1"/>
          </p:cNvSpPr>
          <p:nvPr>
            <p:ph type="subTitle" idx="1"/>
          </p:nvPr>
        </p:nvSpPr>
        <p:spPr>
          <a:xfrm>
            <a:off x="1143000" y="2748625"/>
            <a:ext cx="6858000" cy="1262882"/>
          </a:xfrm>
          <a:prstGeom prst="rect">
            <a:avLst/>
          </a:prstGeom>
          <a:noFill/>
          <a:ln>
            <a:noFill/>
          </a:ln>
        </p:spPr>
        <p:txBody>
          <a:bodyPr spcFirstLastPara="1" wrap="square" lIns="0" tIns="0" rIns="0" bIns="0" anchor="t" anchorCtr="0">
            <a:noAutofit/>
          </a:bodyPr>
          <a:lstStyle>
            <a:lvl1pPr lvl="0" algn="ctr">
              <a:spcBef>
                <a:spcPts val="0"/>
              </a:spcBef>
              <a:spcAft>
                <a:spcPts val="0"/>
              </a:spcAft>
              <a:buSzPts val="2400"/>
              <a:buNone/>
              <a:defRPr sz="2400"/>
            </a:lvl1pPr>
            <a:lvl2pPr lvl="1" algn="ctr">
              <a:spcBef>
                <a:spcPts val="0"/>
              </a:spcBef>
              <a:spcAft>
                <a:spcPts val="0"/>
              </a:spcAft>
              <a:buSzPts val="2000"/>
              <a:buNone/>
              <a:defRPr sz="2000"/>
            </a:lvl2pPr>
            <a:lvl3pPr lvl="2" algn="ctr">
              <a:spcBef>
                <a:spcPts val="0"/>
              </a:spcBef>
              <a:spcAft>
                <a:spcPts val="0"/>
              </a:spcAft>
              <a:buSzPts val="1800"/>
              <a:buNone/>
              <a:defRPr sz="1800"/>
            </a:lvl3pPr>
            <a:lvl4pPr lvl="3" algn="ctr">
              <a:spcBef>
                <a:spcPts val="0"/>
              </a:spcBef>
              <a:spcAft>
                <a:spcPts val="0"/>
              </a:spcAft>
              <a:buSzPts val="1600"/>
              <a:buNone/>
              <a:defRPr sz="1600"/>
            </a:lvl4pPr>
            <a:lvl5pPr lvl="4" algn="ctr">
              <a:spcBef>
                <a:spcPts val="0"/>
              </a:spcBef>
              <a:spcAft>
                <a:spcPts val="0"/>
              </a:spcAft>
              <a:buSzPts val="1600"/>
              <a:buNone/>
              <a:defRPr sz="1600"/>
            </a:lvl5pPr>
            <a:lvl6pPr lvl="5" algn="ctr">
              <a:spcBef>
                <a:spcPts val="0"/>
              </a:spcBef>
              <a:spcAft>
                <a:spcPts val="0"/>
              </a:spcAft>
              <a:buSzPts val="1600"/>
              <a:buNone/>
              <a:defRPr sz="1600"/>
            </a:lvl6pPr>
            <a:lvl7pPr lvl="6" algn="ctr">
              <a:spcBef>
                <a:spcPts val="0"/>
              </a:spcBef>
              <a:spcAft>
                <a:spcPts val="0"/>
              </a:spcAft>
              <a:buSzPts val="1600"/>
              <a:buNone/>
              <a:defRPr sz="1600"/>
            </a:lvl7pPr>
            <a:lvl8pPr lvl="7" algn="ctr">
              <a:spcBef>
                <a:spcPts val="0"/>
              </a:spcBef>
              <a:spcAft>
                <a:spcPts val="0"/>
              </a:spcAft>
              <a:buSzPts val="1600"/>
              <a:buNone/>
              <a:defRPr sz="1600"/>
            </a:lvl8pPr>
            <a:lvl9pPr lvl="8" algn="ctr">
              <a:spcBef>
                <a:spcPts val="0"/>
              </a:spcBef>
              <a:spcAft>
                <a:spcPts val="0"/>
              </a:spcAft>
              <a:buSzPts val="1600"/>
              <a:buNone/>
              <a:defRPr sz="1600"/>
            </a:lvl9pPr>
          </a:lstStyle>
          <a:p>
            <a:endParaRPr/>
          </a:p>
        </p:txBody>
      </p:sp>
      <p:sp>
        <p:nvSpPr>
          <p:cNvPr id="18" name="Google Shape;18;p54"/>
          <p:cNvSpPr txBox="1">
            <a:spLocks noGrp="1"/>
          </p:cNvSpPr>
          <p:nvPr>
            <p:ph type="dt" idx="10"/>
          </p:nvPr>
        </p:nvSpPr>
        <p:spPr>
          <a:xfrm>
            <a:off x="457200" y="4866135"/>
            <a:ext cx="2103120" cy="261620"/>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54"/>
          <p:cNvSpPr txBox="1">
            <a:spLocks noGrp="1"/>
          </p:cNvSpPr>
          <p:nvPr>
            <p:ph type="sldNum" idx="12"/>
          </p:nvPr>
        </p:nvSpPr>
        <p:spPr>
          <a:xfrm>
            <a:off x="6583680" y="4866135"/>
            <a:ext cx="2103120" cy="261620"/>
          </a:xfrm>
          <a:prstGeom prst="rect">
            <a:avLst/>
          </a:prstGeom>
          <a:noFill/>
          <a:ln>
            <a:noFill/>
          </a:ln>
        </p:spPr>
        <p:txBody>
          <a:bodyPr spcFirstLastPara="1" wrap="square" lIns="0" tIns="0" rIns="0" bIns="0" anchor="t" anchorCtr="0">
            <a:noAutofit/>
          </a:bodyPr>
          <a:lstStyle>
            <a:lvl1pPr marL="0" marR="0" lvl="0" indent="0" algn="r">
              <a:spcBef>
                <a:spcPts val="0"/>
              </a:spcBef>
              <a:buNone/>
              <a:defRPr sz="1800" b="0" i="0" u="none" strike="noStrike" cap="none">
                <a:solidFill>
                  <a:srgbClr val="888888"/>
                </a:solidFill>
                <a:latin typeface="Calibri"/>
                <a:ea typeface="Calibri"/>
                <a:cs typeface="Calibri"/>
                <a:sym typeface="Calibri"/>
              </a:defRPr>
            </a:lvl1pPr>
            <a:lvl2pPr marL="0" marR="0" lvl="1" indent="0" algn="r">
              <a:spcBef>
                <a:spcPts val="0"/>
              </a:spcBef>
              <a:buNone/>
              <a:defRPr sz="1800" b="0" i="0" u="none" strike="noStrike" cap="none">
                <a:solidFill>
                  <a:srgbClr val="888888"/>
                </a:solidFill>
                <a:latin typeface="Calibri"/>
                <a:ea typeface="Calibri"/>
                <a:cs typeface="Calibri"/>
                <a:sym typeface="Calibri"/>
              </a:defRPr>
            </a:lvl2pPr>
            <a:lvl3pPr marL="0" marR="0" lvl="2" indent="0" algn="r">
              <a:spcBef>
                <a:spcPts val="0"/>
              </a:spcBef>
              <a:buNone/>
              <a:defRPr sz="1800" b="0" i="0" u="none" strike="noStrike" cap="none">
                <a:solidFill>
                  <a:srgbClr val="888888"/>
                </a:solidFill>
                <a:latin typeface="Calibri"/>
                <a:ea typeface="Calibri"/>
                <a:cs typeface="Calibri"/>
                <a:sym typeface="Calibri"/>
              </a:defRPr>
            </a:lvl3pPr>
            <a:lvl4pPr marL="0" marR="0" lvl="3" indent="0" algn="r">
              <a:spcBef>
                <a:spcPts val="0"/>
              </a:spcBef>
              <a:buNone/>
              <a:defRPr sz="1800" b="0" i="0" u="none" strike="noStrike" cap="none">
                <a:solidFill>
                  <a:srgbClr val="888888"/>
                </a:solidFill>
                <a:latin typeface="Calibri"/>
                <a:ea typeface="Calibri"/>
                <a:cs typeface="Calibri"/>
                <a:sym typeface="Calibri"/>
              </a:defRPr>
            </a:lvl4pPr>
            <a:lvl5pPr marL="0" marR="0" lvl="4" indent="0" algn="r">
              <a:spcBef>
                <a:spcPts val="0"/>
              </a:spcBef>
              <a:buNone/>
              <a:defRPr sz="1800" b="0" i="0" u="none" strike="noStrike" cap="none">
                <a:solidFill>
                  <a:srgbClr val="888888"/>
                </a:solidFill>
                <a:latin typeface="Calibri"/>
                <a:ea typeface="Calibri"/>
                <a:cs typeface="Calibri"/>
                <a:sym typeface="Calibri"/>
              </a:defRPr>
            </a:lvl5pPr>
            <a:lvl6pPr marL="0" marR="0" lvl="5" indent="0" algn="r">
              <a:spcBef>
                <a:spcPts val="0"/>
              </a:spcBef>
              <a:buNone/>
              <a:defRPr sz="1800" b="0" i="0" u="none" strike="noStrike" cap="none">
                <a:solidFill>
                  <a:srgbClr val="888888"/>
                </a:solidFill>
                <a:latin typeface="Calibri"/>
                <a:ea typeface="Calibri"/>
                <a:cs typeface="Calibri"/>
                <a:sym typeface="Calibri"/>
              </a:defRPr>
            </a:lvl6pPr>
            <a:lvl7pPr marL="0" marR="0" lvl="6" indent="0" algn="r">
              <a:spcBef>
                <a:spcPts val="0"/>
              </a:spcBef>
              <a:buNone/>
              <a:defRPr sz="1800" b="0" i="0" u="none" strike="noStrike" cap="none">
                <a:solidFill>
                  <a:srgbClr val="888888"/>
                </a:solidFill>
                <a:latin typeface="Calibri"/>
                <a:ea typeface="Calibri"/>
                <a:cs typeface="Calibri"/>
                <a:sym typeface="Calibri"/>
              </a:defRPr>
            </a:lvl7pPr>
            <a:lvl8pPr marL="0" marR="0" lvl="7" indent="0" algn="r">
              <a:spcBef>
                <a:spcPts val="0"/>
              </a:spcBef>
              <a:buNone/>
              <a:defRPr sz="1800" b="0" i="0" u="none" strike="noStrike" cap="none">
                <a:solidFill>
                  <a:srgbClr val="888888"/>
                </a:solidFill>
                <a:latin typeface="Calibri"/>
                <a:ea typeface="Calibri"/>
                <a:cs typeface="Calibri"/>
                <a:sym typeface="Calibri"/>
              </a:defRPr>
            </a:lvl8pPr>
            <a:lvl9pPr marL="0" marR="0" lvl="8" indent="0" algn="r">
              <a:spcBef>
                <a:spcPts val="0"/>
              </a:spcBef>
              <a:buNone/>
              <a:defRPr sz="18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ru-RU"/>
              <a:pPr marL="0" lvl="0" indent="0" algn="r" rtl="0">
                <a:spcBef>
                  <a:spcPts val="0"/>
                </a:spcBef>
                <a:spcAft>
                  <a:spcPts val="0"/>
                </a:spcAft>
                <a:buNone/>
              </a:pP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628650" y="1392884"/>
            <a:ext cx="3886200" cy="331991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29150" y="1392884"/>
            <a:ext cx="3886200" cy="331991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7EE79721-EE56-4C06-B272-A3FBE7BE7982}" type="datetimeFigureOut">
              <a:rPr lang="ru-RU" smtClean="0">
                <a:solidFill>
                  <a:prstClr val="black">
                    <a:tint val="75000"/>
                  </a:prstClr>
                </a:solidFill>
              </a:rPr>
              <a:pPr/>
              <a:t>11.05.2025</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9787F06-9369-435C-B144-2C697ED1F3F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8558311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278577"/>
            <a:ext cx="7886700" cy="1011355"/>
          </a:xfrm>
        </p:spPr>
        <p:txBody>
          <a:bodyPr/>
          <a:lstStyle/>
          <a:p>
            <a:r>
              <a:rPr lang="ru-RU"/>
              <a:t>Образец заголовка</a:t>
            </a:r>
          </a:p>
        </p:txBody>
      </p:sp>
      <p:sp>
        <p:nvSpPr>
          <p:cNvPr id="3" name="Текст 2"/>
          <p:cNvSpPr>
            <a:spLocks noGrp="1"/>
          </p:cNvSpPr>
          <p:nvPr>
            <p:ph type="body" idx="1"/>
          </p:nvPr>
        </p:nvSpPr>
        <p:spPr>
          <a:xfrm>
            <a:off x="629842" y="1282665"/>
            <a:ext cx="3868340" cy="62861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a:t>Образец текста</a:t>
            </a:r>
          </a:p>
        </p:txBody>
      </p:sp>
      <p:sp>
        <p:nvSpPr>
          <p:cNvPr id="4" name="Объект 3"/>
          <p:cNvSpPr>
            <a:spLocks noGrp="1"/>
          </p:cNvSpPr>
          <p:nvPr>
            <p:ph sz="half" idx="2"/>
          </p:nvPr>
        </p:nvSpPr>
        <p:spPr>
          <a:xfrm>
            <a:off x="629842" y="1911280"/>
            <a:ext cx="3868340" cy="2811204"/>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29150" y="1282665"/>
            <a:ext cx="3887391" cy="62861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a:t>Образец текста</a:t>
            </a:r>
          </a:p>
        </p:txBody>
      </p:sp>
      <p:sp>
        <p:nvSpPr>
          <p:cNvPr id="6" name="Объект 5"/>
          <p:cNvSpPr>
            <a:spLocks noGrp="1"/>
          </p:cNvSpPr>
          <p:nvPr>
            <p:ph sz="quarter" idx="4"/>
          </p:nvPr>
        </p:nvSpPr>
        <p:spPr>
          <a:xfrm>
            <a:off x="4629150" y="1911280"/>
            <a:ext cx="3887391" cy="2811204"/>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7EE79721-EE56-4C06-B272-A3FBE7BE7982}" type="datetimeFigureOut">
              <a:rPr lang="ru-RU" smtClean="0">
                <a:solidFill>
                  <a:prstClr val="black">
                    <a:tint val="75000"/>
                  </a:prstClr>
                </a:solidFill>
              </a:rPr>
              <a:pPr/>
              <a:t>11.05.2025</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29787F06-9369-435C-B144-2C697ED1F3F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7581211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7EE79721-EE56-4C06-B272-A3FBE7BE7982}" type="datetimeFigureOut">
              <a:rPr lang="ru-RU" smtClean="0">
                <a:solidFill>
                  <a:prstClr val="black">
                    <a:tint val="75000"/>
                  </a:prstClr>
                </a:solidFill>
              </a:rPr>
              <a:pPr/>
              <a:t>11.05.2025</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29787F06-9369-435C-B144-2C697ED1F3F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622423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EE79721-EE56-4C06-B272-A3FBE7BE7982}" type="datetimeFigureOut">
              <a:rPr lang="ru-RU" smtClean="0">
                <a:solidFill>
                  <a:prstClr val="black">
                    <a:tint val="75000"/>
                  </a:prstClr>
                </a:solidFill>
              </a:rPr>
              <a:pPr/>
              <a:t>11.05.2025</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29787F06-9369-435C-B144-2C697ED1F3F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881959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348827"/>
            <a:ext cx="2949178" cy="1220893"/>
          </a:xfrm>
        </p:spPr>
        <p:txBody>
          <a:bodyPr anchor="b"/>
          <a:lstStyle>
            <a:lvl1pPr>
              <a:defRPr sz="2400"/>
            </a:lvl1pPr>
          </a:lstStyle>
          <a:p>
            <a:r>
              <a:rPr lang="ru-RU"/>
              <a:t>Образец заголовка</a:t>
            </a:r>
          </a:p>
        </p:txBody>
      </p:sp>
      <p:sp>
        <p:nvSpPr>
          <p:cNvPr id="3" name="Объект 2"/>
          <p:cNvSpPr>
            <a:spLocks noGrp="1"/>
          </p:cNvSpPr>
          <p:nvPr>
            <p:ph idx="1"/>
          </p:nvPr>
        </p:nvSpPr>
        <p:spPr>
          <a:xfrm>
            <a:off x="3887391" y="753369"/>
            <a:ext cx="4629150" cy="371839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629841" y="1569720"/>
            <a:ext cx="2949178" cy="2908100"/>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a:t>Образец текста</a:t>
            </a:r>
          </a:p>
        </p:txBody>
      </p:sp>
      <p:sp>
        <p:nvSpPr>
          <p:cNvPr id="5" name="Дата 4"/>
          <p:cNvSpPr>
            <a:spLocks noGrp="1"/>
          </p:cNvSpPr>
          <p:nvPr>
            <p:ph type="dt" sz="half" idx="10"/>
          </p:nvPr>
        </p:nvSpPr>
        <p:spPr/>
        <p:txBody>
          <a:bodyPr/>
          <a:lstStyle/>
          <a:p>
            <a:fld id="{7EE79721-EE56-4C06-B272-A3FBE7BE7982}" type="datetimeFigureOut">
              <a:rPr lang="ru-RU" smtClean="0">
                <a:solidFill>
                  <a:prstClr val="black">
                    <a:tint val="75000"/>
                  </a:prstClr>
                </a:solidFill>
              </a:rPr>
              <a:pPr/>
              <a:t>11.05.2025</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9787F06-9369-435C-B144-2C697ED1F3F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9882232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348827"/>
            <a:ext cx="2949178" cy="1220893"/>
          </a:xfrm>
        </p:spPr>
        <p:txBody>
          <a:bodyPr anchor="b"/>
          <a:lstStyle>
            <a:lvl1pPr>
              <a:defRPr sz="2400"/>
            </a:lvl1pPr>
          </a:lstStyle>
          <a:p>
            <a:r>
              <a:rPr lang="ru-RU"/>
              <a:t>Образец заголовка</a:t>
            </a:r>
          </a:p>
        </p:txBody>
      </p:sp>
      <p:sp>
        <p:nvSpPr>
          <p:cNvPr id="3" name="Рисунок 2"/>
          <p:cNvSpPr>
            <a:spLocks noGrp="1"/>
          </p:cNvSpPr>
          <p:nvPr>
            <p:ph type="pic" idx="1"/>
          </p:nvPr>
        </p:nvSpPr>
        <p:spPr>
          <a:xfrm>
            <a:off x="3887391" y="753369"/>
            <a:ext cx="4629150" cy="371839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ru-RU"/>
          </a:p>
        </p:txBody>
      </p:sp>
      <p:sp>
        <p:nvSpPr>
          <p:cNvPr id="4" name="Текст 3"/>
          <p:cNvSpPr>
            <a:spLocks noGrp="1"/>
          </p:cNvSpPr>
          <p:nvPr>
            <p:ph type="body" sz="half" idx="2"/>
          </p:nvPr>
        </p:nvSpPr>
        <p:spPr>
          <a:xfrm>
            <a:off x="629841" y="1569720"/>
            <a:ext cx="2949178" cy="2908100"/>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a:t>Образец текста</a:t>
            </a:r>
          </a:p>
        </p:txBody>
      </p:sp>
      <p:sp>
        <p:nvSpPr>
          <p:cNvPr id="5" name="Дата 4"/>
          <p:cNvSpPr>
            <a:spLocks noGrp="1"/>
          </p:cNvSpPr>
          <p:nvPr>
            <p:ph type="dt" sz="half" idx="10"/>
          </p:nvPr>
        </p:nvSpPr>
        <p:spPr/>
        <p:txBody>
          <a:bodyPr/>
          <a:lstStyle/>
          <a:p>
            <a:fld id="{7EE79721-EE56-4C06-B272-A3FBE7BE7982}" type="datetimeFigureOut">
              <a:rPr lang="ru-RU" smtClean="0">
                <a:solidFill>
                  <a:prstClr val="black">
                    <a:tint val="75000"/>
                  </a:prstClr>
                </a:solidFill>
              </a:rPr>
              <a:pPr/>
              <a:t>11.05.2025</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9787F06-9369-435C-B144-2C697ED1F3F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995949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7EE79721-EE56-4C06-B272-A3FBE7BE7982}" type="datetimeFigureOut">
              <a:rPr lang="ru-RU" smtClean="0">
                <a:solidFill>
                  <a:prstClr val="black">
                    <a:tint val="75000"/>
                  </a:prstClr>
                </a:solidFill>
              </a:rPr>
              <a:pPr/>
              <a:t>11.05.2025</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9787F06-9369-435C-B144-2C697ED1F3F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3519987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43675" y="278577"/>
            <a:ext cx="1971675" cy="4434217"/>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628650" y="278577"/>
            <a:ext cx="5800725" cy="4434217"/>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7EE79721-EE56-4C06-B272-A3FBE7BE7982}" type="datetimeFigureOut">
              <a:rPr lang="ru-RU" smtClean="0">
                <a:solidFill>
                  <a:prstClr val="black">
                    <a:tint val="75000"/>
                  </a:prstClr>
                </a:solidFill>
              </a:rPr>
              <a:pPr/>
              <a:t>11.05.2025</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9787F06-9369-435C-B144-2C697ED1F3F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3661188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Пользовательский маке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pPr rtl="0">
              <a:buClrTx/>
              <a:buFontTx/>
              <a:buNone/>
            </a:pPr>
            <a:fld id="{7EE79721-EE56-4C06-B272-A3FBE7BE7982}" type="datetimeFigureOut">
              <a:rPr lang="ru-RU" kern="1200" smtClean="0">
                <a:solidFill>
                  <a:prstClr val="black">
                    <a:tint val="75000"/>
                  </a:prstClr>
                </a:solidFill>
                <a:latin typeface="Calibri" panose="020F0502020204030204"/>
                <a:ea typeface="+mn-ea"/>
              </a:rPr>
              <a:pPr rtl="0">
                <a:buClrTx/>
                <a:buFontTx/>
                <a:buNone/>
              </a:pPr>
              <a:t>11.05.2025</a:t>
            </a:fld>
            <a:endParaRPr lang="ru-RU" kern="1200">
              <a:solidFill>
                <a:prstClr val="black">
                  <a:tint val="75000"/>
                </a:prstClr>
              </a:solidFill>
              <a:latin typeface="Calibri" panose="020F0502020204030204"/>
              <a:ea typeface="+mn-ea"/>
            </a:endParaRPr>
          </a:p>
        </p:txBody>
      </p:sp>
      <p:sp>
        <p:nvSpPr>
          <p:cNvPr id="4" name="Нижний колонтитул 3"/>
          <p:cNvSpPr>
            <a:spLocks noGrp="1"/>
          </p:cNvSpPr>
          <p:nvPr>
            <p:ph type="ftr" sz="quarter" idx="11"/>
          </p:nvPr>
        </p:nvSpPr>
        <p:spPr/>
        <p:txBody>
          <a:bodyPr/>
          <a:lstStyle/>
          <a:p>
            <a:pPr rtl="0">
              <a:buClrTx/>
              <a:buFontTx/>
              <a:buNone/>
            </a:pPr>
            <a:endParaRPr lang="ru-RU" kern="1200">
              <a:solidFill>
                <a:prstClr val="black">
                  <a:tint val="75000"/>
                </a:prstClr>
              </a:solidFill>
              <a:latin typeface="Calibri" panose="020F0502020204030204"/>
              <a:ea typeface="+mn-ea"/>
            </a:endParaRPr>
          </a:p>
        </p:txBody>
      </p:sp>
      <p:sp>
        <p:nvSpPr>
          <p:cNvPr id="5" name="Номер слайда 4"/>
          <p:cNvSpPr>
            <a:spLocks noGrp="1"/>
          </p:cNvSpPr>
          <p:nvPr>
            <p:ph type="sldNum" sz="quarter" idx="12"/>
          </p:nvPr>
        </p:nvSpPr>
        <p:spPr/>
        <p:txBody>
          <a:bodyPr/>
          <a:lstStyle/>
          <a:p>
            <a:pPr rtl="0">
              <a:buClrTx/>
              <a:buFontTx/>
              <a:buNone/>
            </a:pPr>
            <a:fld id="{29787F06-9369-435C-B144-2C697ED1F3F1}" type="slidenum">
              <a:rPr lang="ru-RU" kern="1200" smtClean="0">
                <a:solidFill>
                  <a:prstClr val="black">
                    <a:tint val="75000"/>
                  </a:prstClr>
                </a:solidFill>
                <a:latin typeface="Calibri" panose="020F0502020204030204"/>
                <a:ea typeface="+mn-ea"/>
              </a:rPr>
              <a:pPr rtl="0">
                <a:buClrTx/>
                <a:buFontTx/>
                <a:buNone/>
              </a:pPr>
              <a:t>‹#›</a:t>
            </a:fld>
            <a:endParaRPr lang="ru-RU" kern="1200">
              <a:solidFill>
                <a:prstClr val="black">
                  <a:tint val="75000"/>
                </a:prstClr>
              </a:solidFill>
              <a:latin typeface="Calibri" panose="020F0502020204030204"/>
              <a:ea typeface="+mn-ea"/>
            </a:endParaRPr>
          </a:p>
        </p:txBody>
      </p:sp>
    </p:spTree>
    <p:extLst>
      <p:ext uri="{BB962C8B-B14F-4D97-AF65-F5344CB8AC3E}">
        <p14:creationId xmlns:p14="http://schemas.microsoft.com/office/powerpoint/2010/main" val="25411602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Темный с колонтитулом">
    <p:spTree>
      <p:nvGrpSpPr>
        <p:cNvPr id="1" name=""/>
        <p:cNvGrpSpPr/>
        <p:nvPr/>
      </p:nvGrpSpPr>
      <p:grpSpPr>
        <a:xfrm>
          <a:off x="0" y="0"/>
          <a:ext cx="0" cy="0"/>
          <a:chOff x="0" y="0"/>
          <a:chExt cx="0" cy="0"/>
        </a:xfrm>
      </p:grpSpPr>
      <p:pic>
        <p:nvPicPr>
          <p:cNvPr id="2" name="Рисунок 6"/>
          <p:cNvPicPr>
            <a:picLocks noChangeAspect="1"/>
          </p:cNvPicPr>
          <p:nvPr userDrawn="1"/>
        </p:nvPicPr>
        <p:blipFill>
          <a:blip r:embed="rId2">
            <a:extLst>
              <a:ext uri="{28A0092B-C50C-407E-A947-70E740481C1C}">
                <a14:useLocalDpi xmlns:a14="http://schemas.microsoft.com/office/drawing/2010/main" val="0"/>
              </a:ext>
            </a:extLst>
          </a:blip>
          <a:srcRect r="745"/>
          <a:stretch>
            <a:fillRect/>
          </a:stretch>
        </p:blipFill>
        <p:spPr bwMode="auto">
          <a:xfrm>
            <a:off x="0" y="0"/>
            <a:ext cx="9144000"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Рисунок 7"/>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850188" y="249238"/>
            <a:ext cx="993775" cy="16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929554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userDrawn="1">
  <p:cSld name="OBJECT">
    <p:spTree>
      <p:nvGrpSpPr>
        <p:cNvPr id="1" name="Shape 20"/>
        <p:cNvGrpSpPr/>
        <p:nvPr/>
      </p:nvGrpSpPr>
      <p:grpSpPr>
        <a:xfrm>
          <a:off x="0" y="0"/>
          <a:ext cx="0" cy="0"/>
          <a:chOff x="0" y="0"/>
          <a:chExt cx="0" cy="0"/>
        </a:xfrm>
      </p:grpSpPr>
      <p:cxnSp>
        <p:nvCxnSpPr>
          <p:cNvPr id="7" name="Google Shape;373;p2">
            <a:extLst>
              <a:ext uri="{FF2B5EF4-FFF2-40B4-BE49-F238E27FC236}">
                <a16:creationId xmlns:a16="http://schemas.microsoft.com/office/drawing/2014/main" id="{53D3330E-5088-43F0-B401-BDC1EE9DB801}"/>
              </a:ext>
            </a:extLst>
          </p:cNvPr>
          <p:cNvCxnSpPr/>
          <p:nvPr userDrawn="1"/>
        </p:nvCxnSpPr>
        <p:spPr>
          <a:xfrm>
            <a:off x="0" y="254000"/>
            <a:ext cx="5486400" cy="0"/>
          </a:xfrm>
          <a:prstGeom prst="straightConnector1">
            <a:avLst/>
          </a:prstGeom>
          <a:noFill/>
          <a:ln w="12700" cap="flat" cmpd="sng">
            <a:solidFill>
              <a:srgbClr val="0450F2"/>
            </a:solidFill>
            <a:prstDash val="solid"/>
            <a:round/>
            <a:headEnd type="none" w="sm" len="sm"/>
            <a:tailEnd type="none" w="sm" len="sm"/>
          </a:ln>
        </p:spPr>
      </p:cxnSp>
      <p:sp>
        <p:nvSpPr>
          <p:cNvPr id="8" name="Google Shape;374;p2">
            <a:extLst>
              <a:ext uri="{FF2B5EF4-FFF2-40B4-BE49-F238E27FC236}">
                <a16:creationId xmlns:a16="http://schemas.microsoft.com/office/drawing/2014/main" id="{6D3D9BFA-98C4-4C7A-B3AD-FE91F072610C}"/>
              </a:ext>
            </a:extLst>
          </p:cNvPr>
          <p:cNvSpPr/>
          <p:nvPr userDrawn="1"/>
        </p:nvSpPr>
        <p:spPr>
          <a:xfrm>
            <a:off x="4572000" y="146239"/>
            <a:ext cx="3102864" cy="193859"/>
          </a:xfrm>
          <a:prstGeom prst="rect">
            <a:avLst/>
          </a:prstGeom>
          <a:noFill/>
          <a:ln>
            <a:noFill/>
          </a:ln>
        </p:spPr>
        <p:txBody>
          <a:bodyPr spcFirstLastPara="1" wrap="square" lIns="91425" tIns="45700" rIns="91425" bIns="45700" anchor="t" anchorCtr="0">
            <a:spAutoFit/>
          </a:bodyPr>
          <a:lstStyle/>
          <a:p>
            <a:pPr marL="0" marR="0" lvl="0" indent="0" algn="r" rtl="0">
              <a:lnSpc>
                <a:spcPct val="110000"/>
              </a:lnSpc>
              <a:spcBef>
                <a:spcPts val="0"/>
              </a:spcBef>
              <a:spcAft>
                <a:spcPts val="0"/>
              </a:spcAft>
              <a:buNone/>
            </a:pPr>
            <a:r>
              <a:rPr lang="ru-RU" sz="600" dirty="0">
                <a:solidFill>
                  <a:schemeClr val="dk1"/>
                </a:solidFill>
                <a:latin typeface="Exo 2"/>
                <a:ea typeface="Exo 2"/>
                <a:cs typeface="Exo 2"/>
                <a:sym typeface="Exo 2"/>
              </a:rPr>
              <a:t>АО «Единая электронная торговая площадка» 2025 год</a:t>
            </a:r>
            <a:endParaRPr dirty="0"/>
          </a:p>
        </p:txBody>
      </p:sp>
      <p:pic>
        <p:nvPicPr>
          <p:cNvPr id="9" name="Google Shape;375;p2">
            <a:extLst>
              <a:ext uri="{FF2B5EF4-FFF2-40B4-BE49-F238E27FC236}">
                <a16:creationId xmlns:a16="http://schemas.microsoft.com/office/drawing/2014/main" id="{CAADD601-B751-46AE-B564-55DA766FA6B2}"/>
              </a:ext>
            </a:extLst>
          </p:cNvPr>
          <p:cNvPicPr preferRelativeResize="0"/>
          <p:nvPr userDrawn="1"/>
        </p:nvPicPr>
        <p:blipFill rotWithShape="1">
          <a:blip r:embed="rId2">
            <a:alphaModFix/>
          </a:blip>
          <a:srcRect/>
          <a:stretch/>
        </p:blipFill>
        <p:spPr>
          <a:xfrm>
            <a:off x="7710157" y="148344"/>
            <a:ext cx="1111343" cy="181856"/>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Программа">
    <p:spTree>
      <p:nvGrpSpPr>
        <p:cNvPr id="1" name=""/>
        <p:cNvGrpSpPr/>
        <p:nvPr/>
      </p:nvGrpSpPr>
      <p:grpSpPr>
        <a:xfrm>
          <a:off x="0" y="0"/>
          <a:ext cx="0" cy="0"/>
          <a:chOff x="0" y="0"/>
          <a:chExt cx="0" cy="0"/>
        </a:xfrm>
      </p:grpSpPr>
      <p:sp>
        <p:nvSpPr>
          <p:cNvPr id="2" name="Title 1"/>
          <p:cNvSpPr>
            <a:spLocks noGrp="1"/>
          </p:cNvSpPr>
          <p:nvPr>
            <p:ph type="ctrTitle"/>
          </p:nvPr>
        </p:nvSpPr>
        <p:spPr>
          <a:xfrm>
            <a:off x="753836" y="439613"/>
            <a:ext cx="7670164" cy="427169"/>
          </a:xfrm>
        </p:spPr>
        <p:txBody>
          <a:bodyPr lIns="0" tIns="0" rIns="0" bIns="0">
            <a:noAutofit/>
          </a:bodyPr>
          <a:lstStyle>
            <a:lvl1pPr algn="l">
              <a:lnSpc>
                <a:spcPct val="100000"/>
              </a:lnSpc>
              <a:defRPr sz="2518">
                <a:solidFill>
                  <a:schemeClr val="tx1"/>
                </a:solidFill>
              </a:defRPr>
            </a:lvl1pPr>
          </a:lstStyle>
          <a:p>
            <a:r>
              <a:rPr lang="ru-RU"/>
              <a:t>Образец заголовка</a:t>
            </a:r>
            <a:endParaRPr lang="en-US" dirty="0"/>
          </a:p>
        </p:txBody>
      </p:sp>
      <p:sp>
        <p:nvSpPr>
          <p:cNvPr id="4" name="Текст 4">
            <a:extLst>
              <a:ext uri="{FF2B5EF4-FFF2-40B4-BE49-F238E27FC236}">
                <a16:creationId xmlns:a16="http://schemas.microsoft.com/office/drawing/2014/main" id="{9DCD80D3-E0DA-D34B-BD1F-C6A91446C0C6}"/>
              </a:ext>
            </a:extLst>
          </p:cNvPr>
          <p:cNvSpPr>
            <a:spLocks noGrp="1"/>
          </p:cNvSpPr>
          <p:nvPr>
            <p:ph type="body" sz="quarter" idx="12"/>
          </p:nvPr>
        </p:nvSpPr>
        <p:spPr>
          <a:xfrm>
            <a:off x="753836" y="1141448"/>
            <a:ext cx="7670164" cy="3335161"/>
          </a:xfrm>
        </p:spPr>
        <p:txBody>
          <a:bodyPr lIns="36000"/>
          <a:lstStyle>
            <a:lvl1pPr marL="274680" indent="-274680">
              <a:lnSpc>
                <a:spcPct val="100000"/>
              </a:lnSpc>
              <a:spcBef>
                <a:spcPts val="1145"/>
              </a:spcBef>
              <a:buClr>
                <a:schemeClr val="accent3"/>
              </a:buClr>
              <a:buFont typeface="+mj-lt"/>
              <a:buAutoNum type="arabicPeriod"/>
              <a:defRPr/>
            </a:lvl1pPr>
            <a:lvl2pPr marL="320517" indent="0">
              <a:buNone/>
              <a:defRPr/>
            </a:lvl2pPr>
            <a:lvl3pPr marL="625755" indent="0">
              <a:buNone/>
              <a:defRPr/>
            </a:lvl3pPr>
            <a:lvl4pPr marL="930994" indent="0">
              <a:buNone/>
              <a:defRPr/>
            </a:lvl4pPr>
            <a:lvl5pPr marL="1236232" indent="0">
              <a:buNone/>
              <a:defRPr/>
            </a:lvl5pPr>
          </a:lstStyle>
          <a:p>
            <a:pPr lvl="0"/>
            <a:r>
              <a:rPr lang="ru-RU"/>
              <a:t>Образец текста</a:t>
            </a:r>
          </a:p>
        </p:txBody>
      </p:sp>
    </p:spTree>
    <p:extLst>
      <p:ext uri="{BB962C8B-B14F-4D97-AF65-F5344CB8AC3E}">
        <p14:creationId xmlns:p14="http://schemas.microsoft.com/office/powerpoint/2010/main" val="25848170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43000" y="856322"/>
            <a:ext cx="6858000" cy="1821650"/>
          </a:xfrm>
        </p:spPr>
        <p:txBody>
          <a:bodyPr anchor="b"/>
          <a:lstStyle>
            <a:lvl1pPr algn="ctr">
              <a:defRPr sz="4500"/>
            </a:lvl1pPr>
          </a:lstStyle>
          <a:p>
            <a:r>
              <a:rPr lang="ru-RU"/>
              <a:t>Образец заголовка</a:t>
            </a:r>
          </a:p>
        </p:txBody>
      </p:sp>
      <p:sp>
        <p:nvSpPr>
          <p:cNvPr id="3" name="Подзаголовок 2"/>
          <p:cNvSpPr>
            <a:spLocks noGrp="1"/>
          </p:cNvSpPr>
          <p:nvPr>
            <p:ph type="subTitle" idx="1"/>
          </p:nvPr>
        </p:nvSpPr>
        <p:spPr>
          <a:xfrm>
            <a:off x="1143000" y="2748222"/>
            <a:ext cx="6858000" cy="126328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ru-RU"/>
              <a:t>Образец подзаголовка</a:t>
            </a:r>
          </a:p>
        </p:txBody>
      </p:sp>
      <p:sp>
        <p:nvSpPr>
          <p:cNvPr id="4" name="Дата 3"/>
          <p:cNvSpPr>
            <a:spLocks noGrp="1"/>
          </p:cNvSpPr>
          <p:nvPr>
            <p:ph type="dt" sz="half" idx="10"/>
          </p:nvPr>
        </p:nvSpPr>
        <p:spPr/>
        <p:txBody>
          <a:bodyPr/>
          <a:lstStyle/>
          <a:p>
            <a:fld id="{7EE79721-EE56-4C06-B272-A3FBE7BE7982}" type="datetimeFigureOut">
              <a:rPr lang="ru-RU" smtClean="0">
                <a:solidFill>
                  <a:prstClr val="black">
                    <a:tint val="75000"/>
                  </a:prstClr>
                </a:solidFill>
              </a:rPr>
              <a:pPr/>
              <a:t>11.05.2025</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9787F06-9369-435C-B144-2C697ED1F3F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5765984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7EE79721-EE56-4C06-B272-A3FBE7BE7982}" type="datetimeFigureOut">
              <a:rPr lang="ru-RU" smtClean="0">
                <a:solidFill>
                  <a:prstClr val="black">
                    <a:tint val="75000"/>
                  </a:prstClr>
                </a:solidFill>
              </a:rPr>
              <a:pPr/>
              <a:t>11.05.2025</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9787F06-9369-435C-B144-2C697ED1F3F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1700167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3888" y="1304467"/>
            <a:ext cx="7886700" cy="2176533"/>
          </a:xfrm>
        </p:spPr>
        <p:txBody>
          <a:bodyPr anchor="b"/>
          <a:lstStyle>
            <a:lvl1pPr>
              <a:defRPr sz="4500"/>
            </a:lvl1pPr>
          </a:lstStyle>
          <a:p>
            <a:r>
              <a:rPr lang="ru-RU"/>
              <a:t>Образец заголовка</a:t>
            </a:r>
          </a:p>
        </p:txBody>
      </p:sp>
      <p:sp>
        <p:nvSpPr>
          <p:cNvPr id="3" name="Текст 2"/>
          <p:cNvSpPr>
            <a:spLocks noGrp="1"/>
          </p:cNvSpPr>
          <p:nvPr>
            <p:ph type="body" idx="1"/>
          </p:nvPr>
        </p:nvSpPr>
        <p:spPr>
          <a:xfrm>
            <a:off x="623888" y="3501591"/>
            <a:ext cx="7886700" cy="11445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7EE79721-EE56-4C06-B272-A3FBE7BE7982}" type="datetimeFigureOut">
              <a:rPr lang="ru-RU" smtClean="0">
                <a:solidFill>
                  <a:prstClr val="black">
                    <a:tint val="75000"/>
                  </a:prstClr>
                </a:solidFill>
              </a:rPr>
              <a:pPr/>
              <a:t>11.05.2025</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9787F06-9369-435C-B144-2C697ED1F3F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7779585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628650" y="1392884"/>
            <a:ext cx="3886200" cy="331991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29150" y="1392884"/>
            <a:ext cx="3886200" cy="331991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7EE79721-EE56-4C06-B272-A3FBE7BE7982}" type="datetimeFigureOut">
              <a:rPr lang="ru-RU" smtClean="0">
                <a:solidFill>
                  <a:prstClr val="black">
                    <a:tint val="75000"/>
                  </a:prstClr>
                </a:solidFill>
              </a:rPr>
              <a:pPr/>
              <a:t>11.05.2025</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9787F06-9369-435C-B144-2C697ED1F3F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18839736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278577"/>
            <a:ext cx="7886700" cy="1011355"/>
          </a:xfrm>
        </p:spPr>
        <p:txBody>
          <a:bodyPr/>
          <a:lstStyle/>
          <a:p>
            <a:r>
              <a:rPr lang="ru-RU"/>
              <a:t>Образец заголовка</a:t>
            </a:r>
          </a:p>
        </p:txBody>
      </p:sp>
      <p:sp>
        <p:nvSpPr>
          <p:cNvPr id="3" name="Текст 2"/>
          <p:cNvSpPr>
            <a:spLocks noGrp="1"/>
          </p:cNvSpPr>
          <p:nvPr>
            <p:ph type="body" idx="1"/>
          </p:nvPr>
        </p:nvSpPr>
        <p:spPr>
          <a:xfrm>
            <a:off x="629842" y="1282665"/>
            <a:ext cx="3868340" cy="62861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a:t>Образец текста</a:t>
            </a:r>
          </a:p>
        </p:txBody>
      </p:sp>
      <p:sp>
        <p:nvSpPr>
          <p:cNvPr id="4" name="Объект 3"/>
          <p:cNvSpPr>
            <a:spLocks noGrp="1"/>
          </p:cNvSpPr>
          <p:nvPr>
            <p:ph sz="half" idx="2"/>
          </p:nvPr>
        </p:nvSpPr>
        <p:spPr>
          <a:xfrm>
            <a:off x="629842" y="1911280"/>
            <a:ext cx="3868340" cy="2811204"/>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29150" y="1282665"/>
            <a:ext cx="3887391" cy="62861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a:t>Образец текста</a:t>
            </a:r>
          </a:p>
        </p:txBody>
      </p:sp>
      <p:sp>
        <p:nvSpPr>
          <p:cNvPr id="6" name="Объект 5"/>
          <p:cNvSpPr>
            <a:spLocks noGrp="1"/>
          </p:cNvSpPr>
          <p:nvPr>
            <p:ph sz="quarter" idx="4"/>
          </p:nvPr>
        </p:nvSpPr>
        <p:spPr>
          <a:xfrm>
            <a:off x="4629150" y="1911280"/>
            <a:ext cx="3887391" cy="2811204"/>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7EE79721-EE56-4C06-B272-A3FBE7BE7982}" type="datetimeFigureOut">
              <a:rPr lang="ru-RU" smtClean="0">
                <a:solidFill>
                  <a:prstClr val="black">
                    <a:tint val="75000"/>
                  </a:prstClr>
                </a:solidFill>
              </a:rPr>
              <a:pPr/>
              <a:t>11.05.2025</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29787F06-9369-435C-B144-2C697ED1F3F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57995782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7EE79721-EE56-4C06-B272-A3FBE7BE7982}" type="datetimeFigureOut">
              <a:rPr lang="ru-RU" smtClean="0">
                <a:solidFill>
                  <a:prstClr val="black">
                    <a:tint val="75000"/>
                  </a:prstClr>
                </a:solidFill>
              </a:rPr>
              <a:pPr/>
              <a:t>11.05.2025</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29787F06-9369-435C-B144-2C697ED1F3F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79119407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EE79721-EE56-4C06-B272-A3FBE7BE7982}" type="datetimeFigureOut">
              <a:rPr lang="ru-RU" smtClean="0">
                <a:solidFill>
                  <a:prstClr val="black">
                    <a:tint val="75000"/>
                  </a:prstClr>
                </a:solidFill>
              </a:rPr>
              <a:pPr/>
              <a:t>11.05.2025</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29787F06-9369-435C-B144-2C697ED1F3F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1915518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348827"/>
            <a:ext cx="2949178" cy="1220893"/>
          </a:xfrm>
        </p:spPr>
        <p:txBody>
          <a:bodyPr anchor="b"/>
          <a:lstStyle>
            <a:lvl1pPr>
              <a:defRPr sz="2400"/>
            </a:lvl1pPr>
          </a:lstStyle>
          <a:p>
            <a:r>
              <a:rPr lang="ru-RU"/>
              <a:t>Образец заголовка</a:t>
            </a:r>
          </a:p>
        </p:txBody>
      </p:sp>
      <p:sp>
        <p:nvSpPr>
          <p:cNvPr id="3" name="Объект 2"/>
          <p:cNvSpPr>
            <a:spLocks noGrp="1"/>
          </p:cNvSpPr>
          <p:nvPr>
            <p:ph idx="1"/>
          </p:nvPr>
        </p:nvSpPr>
        <p:spPr>
          <a:xfrm>
            <a:off x="3887391" y="753369"/>
            <a:ext cx="4629150" cy="371839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629841" y="1569720"/>
            <a:ext cx="2949178" cy="2908100"/>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a:t>Образец текста</a:t>
            </a:r>
          </a:p>
        </p:txBody>
      </p:sp>
      <p:sp>
        <p:nvSpPr>
          <p:cNvPr id="5" name="Дата 4"/>
          <p:cNvSpPr>
            <a:spLocks noGrp="1"/>
          </p:cNvSpPr>
          <p:nvPr>
            <p:ph type="dt" sz="half" idx="10"/>
          </p:nvPr>
        </p:nvSpPr>
        <p:spPr/>
        <p:txBody>
          <a:bodyPr/>
          <a:lstStyle/>
          <a:p>
            <a:fld id="{7EE79721-EE56-4C06-B272-A3FBE7BE7982}" type="datetimeFigureOut">
              <a:rPr lang="ru-RU" smtClean="0">
                <a:solidFill>
                  <a:prstClr val="black">
                    <a:tint val="75000"/>
                  </a:prstClr>
                </a:solidFill>
              </a:rPr>
              <a:pPr/>
              <a:t>11.05.2025</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9787F06-9369-435C-B144-2C697ED1F3F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04901232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348827"/>
            <a:ext cx="2949178" cy="1220893"/>
          </a:xfrm>
        </p:spPr>
        <p:txBody>
          <a:bodyPr anchor="b"/>
          <a:lstStyle>
            <a:lvl1pPr>
              <a:defRPr sz="2400"/>
            </a:lvl1pPr>
          </a:lstStyle>
          <a:p>
            <a:r>
              <a:rPr lang="ru-RU"/>
              <a:t>Образец заголовка</a:t>
            </a:r>
          </a:p>
        </p:txBody>
      </p:sp>
      <p:sp>
        <p:nvSpPr>
          <p:cNvPr id="3" name="Рисунок 2"/>
          <p:cNvSpPr>
            <a:spLocks noGrp="1"/>
          </p:cNvSpPr>
          <p:nvPr>
            <p:ph type="pic" idx="1"/>
          </p:nvPr>
        </p:nvSpPr>
        <p:spPr>
          <a:xfrm>
            <a:off x="3887391" y="753369"/>
            <a:ext cx="4629150" cy="371839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ru-RU"/>
          </a:p>
        </p:txBody>
      </p:sp>
      <p:sp>
        <p:nvSpPr>
          <p:cNvPr id="4" name="Текст 3"/>
          <p:cNvSpPr>
            <a:spLocks noGrp="1"/>
          </p:cNvSpPr>
          <p:nvPr>
            <p:ph type="body" sz="half" idx="2"/>
          </p:nvPr>
        </p:nvSpPr>
        <p:spPr>
          <a:xfrm>
            <a:off x="629841" y="1569720"/>
            <a:ext cx="2949178" cy="2908100"/>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a:t>Образец текста</a:t>
            </a:r>
          </a:p>
        </p:txBody>
      </p:sp>
      <p:sp>
        <p:nvSpPr>
          <p:cNvPr id="5" name="Дата 4"/>
          <p:cNvSpPr>
            <a:spLocks noGrp="1"/>
          </p:cNvSpPr>
          <p:nvPr>
            <p:ph type="dt" sz="half" idx="10"/>
          </p:nvPr>
        </p:nvSpPr>
        <p:spPr/>
        <p:txBody>
          <a:bodyPr/>
          <a:lstStyle/>
          <a:p>
            <a:fld id="{7EE79721-EE56-4C06-B272-A3FBE7BE7982}" type="datetimeFigureOut">
              <a:rPr lang="ru-RU" smtClean="0">
                <a:solidFill>
                  <a:prstClr val="black">
                    <a:tint val="75000"/>
                  </a:prstClr>
                </a:solidFill>
              </a:rPr>
              <a:pPr/>
              <a:t>11.05.2025</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9787F06-9369-435C-B144-2C697ED1F3F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143269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Title Slide">
  <p:cSld name="Title Slide">
    <p:bg>
      <p:bgPr>
        <a:solidFill>
          <a:schemeClr val="lt1"/>
        </a:solidFill>
        <a:effectLst/>
      </p:bgPr>
    </p:bg>
    <p:spTree>
      <p:nvGrpSpPr>
        <p:cNvPr id="1" name="Shape 26"/>
        <p:cNvGrpSpPr/>
        <p:nvPr/>
      </p:nvGrpSpPr>
      <p:grpSpPr>
        <a:xfrm>
          <a:off x="0" y="0"/>
          <a:ext cx="0" cy="0"/>
          <a:chOff x="0" y="0"/>
          <a:chExt cx="0" cy="0"/>
        </a:xfrm>
      </p:grpSpPr>
      <p:sp>
        <p:nvSpPr>
          <p:cNvPr id="27" name="Google Shape;27;p59"/>
          <p:cNvSpPr/>
          <p:nvPr/>
        </p:nvSpPr>
        <p:spPr>
          <a:xfrm>
            <a:off x="0" y="3"/>
            <a:ext cx="9144000" cy="5220004"/>
          </a:xfrm>
          <a:custGeom>
            <a:avLst/>
            <a:gdLst/>
            <a:ahLst/>
            <a:cxnLst/>
            <a:rect l="l" t="t" r="r" b="b"/>
            <a:pathLst>
              <a:path w="9144000" h="5220004" extrusionOk="0">
                <a:moveTo>
                  <a:pt x="0" y="5220004"/>
                </a:moveTo>
                <a:lnTo>
                  <a:pt x="9144000" y="5220004"/>
                </a:lnTo>
                <a:lnTo>
                  <a:pt x="9144000" y="0"/>
                </a:lnTo>
                <a:lnTo>
                  <a:pt x="0" y="0"/>
                </a:lnTo>
                <a:lnTo>
                  <a:pt x="0" y="5220004"/>
                </a:lnTo>
              </a:path>
            </a:pathLst>
          </a:custGeom>
          <a:solidFill>
            <a:srgbClr val="065793"/>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8" name="Google Shape;28;p59"/>
          <p:cNvSpPr/>
          <p:nvPr/>
        </p:nvSpPr>
        <p:spPr>
          <a:xfrm>
            <a:off x="4172687" y="1036198"/>
            <a:ext cx="1461664" cy="312905"/>
          </a:xfrm>
          <a:prstGeom prst="rect">
            <a:avLst/>
          </a:prstGeom>
          <a:blipFill rotWithShape="1">
            <a:blip r:embed="rId2">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9" name="Google Shape;29;p59"/>
          <p:cNvSpPr/>
          <p:nvPr/>
        </p:nvSpPr>
        <p:spPr>
          <a:xfrm>
            <a:off x="3892606" y="1080625"/>
            <a:ext cx="206921" cy="300278"/>
          </a:xfrm>
          <a:custGeom>
            <a:avLst/>
            <a:gdLst/>
            <a:ahLst/>
            <a:cxnLst/>
            <a:rect l="l" t="t" r="r" b="b"/>
            <a:pathLst>
              <a:path w="206921" h="300278" extrusionOk="0">
                <a:moveTo>
                  <a:pt x="44526" y="0"/>
                </a:moveTo>
                <a:lnTo>
                  <a:pt x="52076" y="42311"/>
                </a:lnTo>
                <a:lnTo>
                  <a:pt x="54990" y="80644"/>
                </a:lnTo>
                <a:lnTo>
                  <a:pt x="55127" y="94588"/>
                </a:lnTo>
                <a:lnTo>
                  <a:pt x="54750" y="109086"/>
                </a:lnTo>
                <a:lnTo>
                  <a:pt x="49950" y="155736"/>
                </a:lnTo>
                <a:lnTo>
                  <a:pt x="38425" y="206763"/>
                </a:lnTo>
                <a:lnTo>
                  <a:pt x="26229" y="242984"/>
                </a:lnTo>
                <a:lnTo>
                  <a:pt x="9878" y="280808"/>
                </a:lnTo>
                <a:lnTo>
                  <a:pt x="0" y="300278"/>
                </a:lnTo>
                <a:lnTo>
                  <a:pt x="206921" y="94015"/>
                </a:lnTo>
                <a:lnTo>
                  <a:pt x="173349" y="68557"/>
                </a:lnTo>
                <a:lnTo>
                  <a:pt x="135973" y="43629"/>
                </a:lnTo>
                <a:lnTo>
                  <a:pt x="91454" y="18781"/>
                </a:lnTo>
                <a:lnTo>
                  <a:pt x="60144" y="5216"/>
                </a:lnTo>
                <a:lnTo>
                  <a:pt x="44526" y="0"/>
                </a:lnTo>
                <a:close/>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0" name="Google Shape;30;p59"/>
          <p:cNvSpPr/>
          <p:nvPr/>
        </p:nvSpPr>
        <p:spPr>
          <a:xfrm>
            <a:off x="3833790" y="1078827"/>
            <a:ext cx="93577" cy="132778"/>
          </a:xfrm>
          <a:custGeom>
            <a:avLst/>
            <a:gdLst/>
            <a:ahLst/>
            <a:cxnLst/>
            <a:rect l="l" t="t" r="r" b="b"/>
            <a:pathLst>
              <a:path w="93577" h="132778" extrusionOk="0">
                <a:moveTo>
                  <a:pt x="73020" y="0"/>
                </a:moveTo>
                <a:lnTo>
                  <a:pt x="33341" y="6780"/>
                </a:lnTo>
                <a:lnTo>
                  <a:pt x="0" y="18063"/>
                </a:lnTo>
                <a:lnTo>
                  <a:pt x="2754" y="19835"/>
                </a:lnTo>
                <a:lnTo>
                  <a:pt x="8658" y="23915"/>
                </a:lnTo>
                <a:lnTo>
                  <a:pt x="41931" y="52891"/>
                </a:lnTo>
                <a:lnTo>
                  <a:pt x="69692" y="87518"/>
                </a:lnTo>
                <a:lnTo>
                  <a:pt x="92003" y="132778"/>
                </a:lnTo>
                <a:lnTo>
                  <a:pt x="93127" y="117624"/>
                </a:lnTo>
                <a:lnTo>
                  <a:pt x="93577" y="103021"/>
                </a:lnTo>
                <a:lnTo>
                  <a:pt x="93389" y="88989"/>
                </a:lnTo>
                <a:lnTo>
                  <a:pt x="92597" y="75551"/>
                </a:lnTo>
                <a:lnTo>
                  <a:pt x="84073" y="28188"/>
                </a:lnTo>
                <a:lnTo>
                  <a:pt x="77079" y="8653"/>
                </a:lnTo>
                <a:lnTo>
                  <a:pt x="73020" y="0"/>
                </a:lnTo>
                <a:close/>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1" name="Google Shape;31;p59"/>
          <p:cNvSpPr/>
          <p:nvPr/>
        </p:nvSpPr>
        <p:spPr>
          <a:xfrm>
            <a:off x="3714619" y="882859"/>
            <a:ext cx="300278" cy="206921"/>
          </a:xfrm>
          <a:custGeom>
            <a:avLst/>
            <a:gdLst/>
            <a:ahLst/>
            <a:cxnLst/>
            <a:rect l="l" t="t" r="r" b="b"/>
            <a:pathLst>
              <a:path w="300278" h="206921" extrusionOk="0">
                <a:moveTo>
                  <a:pt x="245326" y="151793"/>
                </a:moveTo>
                <a:lnTo>
                  <a:pt x="94588" y="151793"/>
                </a:lnTo>
                <a:lnTo>
                  <a:pt x="109086" y="152170"/>
                </a:lnTo>
                <a:lnTo>
                  <a:pt x="124121" y="153120"/>
                </a:lnTo>
                <a:lnTo>
                  <a:pt x="172282" y="159987"/>
                </a:lnTo>
                <a:lnTo>
                  <a:pt x="224664" y="174103"/>
                </a:lnTo>
                <a:lnTo>
                  <a:pt x="261704" y="188318"/>
                </a:lnTo>
                <a:lnTo>
                  <a:pt x="300278" y="206921"/>
                </a:lnTo>
                <a:lnTo>
                  <a:pt x="245326" y="151793"/>
                </a:lnTo>
                <a:close/>
              </a:path>
              <a:path w="300278" h="206921" extrusionOk="0">
                <a:moveTo>
                  <a:pt x="94015" y="0"/>
                </a:moveTo>
                <a:lnTo>
                  <a:pt x="68557" y="33571"/>
                </a:lnTo>
                <a:lnTo>
                  <a:pt x="43629" y="70947"/>
                </a:lnTo>
                <a:lnTo>
                  <a:pt x="18781" y="115466"/>
                </a:lnTo>
                <a:lnTo>
                  <a:pt x="0" y="162394"/>
                </a:lnTo>
                <a:lnTo>
                  <a:pt x="9583" y="160289"/>
                </a:lnTo>
                <a:lnTo>
                  <a:pt x="19841" y="158290"/>
                </a:lnTo>
                <a:lnTo>
                  <a:pt x="67272" y="152523"/>
                </a:lnTo>
                <a:lnTo>
                  <a:pt x="245326" y="151793"/>
                </a:lnTo>
                <a:lnTo>
                  <a:pt x="94015" y="0"/>
                </a:lnTo>
                <a:close/>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2" name="Google Shape;32;p59"/>
          <p:cNvSpPr/>
          <p:nvPr/>
        </p:nvSpPr>
        <p:spPr>
          <a:xfrm>
            <a:off x="3712822" y="1055020"/>
            <a:ext cx="132778" cy="93577"/>
          </a:xfrm>
          <a:custGeom>
            <a:avLst/>
            <a:gdLst/>
            <a:ahLst/>
            <a:cxnLst/>
            <a:rect l="l" t="t" r="r" b="b"/>
            <a:pathLst>
              <a:path w="132778" h="93577" extrusionOk="0">
                <a:moveTo>
                  <a:pt x="103021" y="0"/>
                </a:moveTo>
                <a:lnTo>
                  <a:pt x="62730" y="2342"/>
                </a:lnTo>
                <a:lnTo>
                  <a:pt x="18056" y="12802"/>
                </a:lnTo>
                <a:lnTo>
                  <a:pt x="0" y="20557"/>
                </a:lnTo>
                <a:lnTo>
                  <a:pt x="1659" y="34497"/>
                </a:lnTo>
                <a:lnTo>
                  <a:pt x="10122" y="72046"/>
                </a:lnTo>
                <a:lnTo>
                  <a:pt x="18063" y="93577"/>
                </a:lnTo>
                <a:lnTo>
                  <a:pt x="19835" y="90823"/>
                </a:lnTo>
                <a:lnTo>
                  <a:pt x="23915" y="84919"/>
                </a:lnTo>
                <a:lnTo>
                  <a:pt x="52891" y="51646"/>
                </a:lnTo>
                <a:lnTo>
                  <a:pt x="87518" y="23885"/>
                </a:lnTo>
                <a:lnTo>
                  <a:pt x="132778" y="1574"/>
                </a:lnTo>
                <a:lnTo>
                  <a:pt x="117624" y="450"/>
                </a:lnTo>
                <a:lnTo>
                  <a:pt x="103021" y="0"/>
                </a:lnTo>
                <a:close/>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3" name="Google Shape;33;p59"/>
          <p:cNvSpPr/>
          <p:nvPr/>
        </p:nvSpPr>
        <p:spPr>
          <a:xfrm>
            <a:off x="3516858" y="967480"/>
            <a:ext cx="206921" cy="300278"/>
          </a:xfrm>
          <a:custGeom>
            <a:avLst/>
            <a:gdLst/>
            <a:ahLst/>
            <a:cxnLst/>
            <a:rect l="l" t="t" r="r" b="b"/>
            <a:pathLst>
              <a:path w="206921" h="300278" extrusionOk="0">
                <a:moveTo>
                  <a:pt x="206921" y="0"/>
                </a:moveTo>
                <a:lnTo>
                  <a:pt x="0" y="206263"/>
                </a:lnTo>
                <a:lnTo>
                  <a:pt x="3023" y="208711"/>
                </a:lnTo>
                <a:lnTo>
                  <a:pt x="8068" y="212702"/>
                </a:lnTo>
                <a:lnTo>
                  <a:pt x="44944" y="239669"/>
                </a:lnTo>
                <a:lnTo>
                  <a:pt x="85227" y="265236"/>
                </a:lnTo>
                <a:lnTo>
                  <a:pt x="131075" y="288727"/>
                </a:lnTo>
                <a:lnTo>
                  <a:pt x="162394" y="300278"/>
                </a:lnTo>
                <a:lnTo>
                  <a:pt x="160289" y="290694"/>
                </a:lnTo>
                <a:lnTo>
                  <a:pt x="158290" y="280436"/>
                </a:lnTo>
                <a:lnTo>
                  <a:pt x="152523" y="233006"/>
                </a:lnTo>
                <a:lnTo>
                  <a:pt x="151793" y="205690"/>
                </a:lnTo>
                <a:lnTo>
                  <a:pt x="152170" y="191192"/>
                </a:lnTo>
                <a:lnTo>
                  <a:pt x="156970" y="144541"/>
                </a:lnTo>
                <a:lnTo>
                  <a:pt x="168495" y="93515"/>
                </a:lnTo>
                <a:lnTo>
                  <a:pt x="180691" y="57294"/>
                </a:lnTo>
                <a:lnTo>
                  <a:pt x="197042" y="19470"/>
                </a:lnTo>
                <a:lnTo>
                  <a:pt x="206921" y="0"/>
                </a:lnTo>
                <a:close/>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4" name="Google Shape;34;p59"/>
          <p:cNvSpPr/>
          <p:nvPr/>
        </p:nvSpPr>
        <p:spPr>
          <a:xfrm>
            <a:off x="3689014" y="1136777"/>
            <a:ext cx="93577" cy="132778"/>
          </a:xfrm>
          <a:custGeom>
            <a:avLst/>
            <a:gdLst/>
            <a:ahLst/>
            <a:cxnLst/>
            <a:rect l="l" t="t" r="r" b="b"/>
            <a:pathLst>
              <a:path w="93577" h="132778" extrusionOk="0">
                <a:moveTo>
                  <a:pt x="1574" y="0"/>
                </a:moveTo>
                <a:lnTo>
                  <a:pt x="450" y="15153"/>
                </a:lnTo>
                <a:lnTo>
                  <a:pt x="0" y="29757"/>
                </a:lnTo>
                <a:lnTo>
                  <a:pt x="188" y="43789"/>
                </a:lnTo>
                <a:lnTo>
                  <a:pt x="4240" y="82230"/>
                </a:lnTo>
                <a:lnTo>
                  <a:pt x="16497" y="124125"/>
                </a:lnTo>
                <a:lnTo>
                  <a:pt x="20557" y="132778"/>
                </a:lnTo>
                <a:lnTo>
                  <a:pt x="34497" y="131119"/>
                </a:lnTo>
                <a:lnTo>
                  <a:pt x="72046" y="122655"/>
                </a:lnTo>
                <a:lnTo>
                  <a:pt x="93577" y="114714"/>
                </a:lnTo>
                <a:lnTo>
                  <a:pt x="90823" y="112943"/>
                </a:lnTo>
                <a:lnTo>
                  <a:pt x="84919" y="108862"/>
                </a:lnTo>
                <a:lnTo>
                  <a:pt x="51646" y="79886"/>
                </a:lnTo>
                <a:lnTo>
                  <a:pt x="23885" y="45259"/>
                </a:lnTo>
                <a:lnTo>
                  <a:pt x="7969" y="16244"/>
                </a:lnTo>
                <a:lnTo>
                  <a:pt x="1574" y="0"/>
                </a:lnTo>
                <a:close/>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5" name="Google Shape;35;p59"/>
          <p:cNvSpPr/>
          <p:nvPr/>
        </p:nvSpPr>
        <p:spPr>
          <a:xfrm>
            <a:off x="3601474" y="1258608"/>
            <a:ext cx="300278" cy="206921"/>
          </a:xfrm>
          <a:custGeom>
            <a:avLst/>
            <a:gdLst/>
            <a:ahLst/>
            <a:cxnLst/>
            <a:rect l="l" t="t" r="r" b="b"/>
            <a:pathLst>
              <a:path w="300278" h="206921" extrusionOk="0">
                <a:moveTo>
                  <a:pt x="0" y="0"/>
                </a:moveTo>
                <a:lnTo>
                  <a:pt x="206263" y="206921"/>
                </a:lnTo>
                <a:lnTo>
                  <a:pt x="208711" y="203897"/>
                </a:lnTo>
                <a:lnTo>
                  <a:pt x="212702" y="198852"/>
                </a:lnTo>
                <a:lnTo>
                  <a:pt x="239669" y="161976"/>
                </a:lnTo>
                <a:lnTo>
                  <a:pt x="265236" y="121693"/>
                </a:lnTo>
                <a:lnTo>
                  <a:pt x="288727" y="75845"/>
                </a:lnTo>
                <a:lnTo>
                  <a:pt x="296737" y="55127"/>
                </a:lnTo>
                <a:lnTo>
                  <a:pt x="205690" y="55127"/>
                </a:lnTo>
                <a:lnTo>
                  <a:pt x="191192" y="54750"/>
                </a:lnTo>
                <a:lnTo>
                  <a:pt x="144541" y="49950"/>
                </a:lnTo>
                <a:lnTo>
                  <a:pt x="93515" y="38425"/>
                </a:lnTo>
                <a:lnTo>
                  <a:pt x="57294" y="26229"/>
                </a:lnTo>
                <a:lnTo>
                  <a:pt x="19470" y="9878"/>
                </a:lnTo>
                <a:lnTo>
                  <a:pt x="0" y="0"/>
                </a:lnTo>
                <a:close/>
              </a:path>
              <a:path w="300278" h="206921" extrusionOk="0">
                <a:moveTo>
                  <a:pt x="300278" y="44526"/>
                </a:moveTo>
                <a:lnTo>
                  <a:pt x="257967" y="52076"/>
                </a:lnTo>
                <a:lnTo>
                  <a:pt x="219634" y="54990"/>
                </a:lnTo>
                <a:lnTo>
                  <a:pt x="205690" y="55127"/>
                </a:lnTo>
                <a:lnTo>
                  <a:pt x="296737" y="55127"/>
                </a:lnTo>
                <a:lnTo>
                  <a:pt x="300278" y="44526"/>
                </a:lnTo>
                <a:close/>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6" name="Google Shape;36;p59"/>
          <p:cNvSpPr/>
          <p:nvPr/>
        </p:nvSpPr>
        <p:spPr>
          <a:xfrm>
            <a:off x="3770772" y="1199793"/>
            <a:ext cx="132778" cy="93577"/>
          </a:xfrm>
          <a:custGeom>
            <a:avLst/>
            <a:gdLst/>
            <a:ahLst/>
            <a:cxnLst/>
            <a:rect l="l" t="t" r="r" b="b"/>
            <a:pathLst>
              <a:path w="132778" h="93577" extrusionOk="0">
                <a:moveTo>
                  <a:pt x="114714" y="0"/>
                </a:moveTo>
                <a:lnTo>
                  <a:pt x="89000" y="32688"/>
                </a:lnTo>
                <a:lnTo>
                  <a:pt x="58001" y="60695"/>
                </a:lnTo>
                <a:lnTo>
                  <a:pt x="16244" y="85608"/>
                </a:lnTo>
                <a:lnTo>
                  <a:pt x="0" y="92003"/>
                </a:lnTo>
                <a:lnTo>
                  <a:pt x="15153" y="93127"/>
                </a:lnTo>
                <a:lnTo>
                  <a:pt x="29757" y="93577"/>
                </a:lnTo>
                <a:lnTo>
                  <a:pt x="43789" y="93389"/>
                </a:lnTo>
                <a:lnTo>
                  <a:pt x="57226" y="92597"/>
                </a:lnTo>
                <a:lnTo>
                  <a:pt x="104589" y="84073"/>
                </a:lnTo>
                <a:lnTo>
                  <a:pt x="132778" y="73020"/>
                </a:lnTo>
                <a:lnTo>
                  <a:pt x="131119" y="59079"/>
                </a:lnTo>
                <a:lnTo>
                  <a:pt x="128838" y="45855"/>
                </a:lnTo>
                <a:lnTo>
                  <a:pt x="125997" y="33341"/>
                </a:lnTo>
                <a:lnTo>
                  <a:pt x="122655" y="21531"/>
                </a:lnTo>
                <a:lnTo>
                  <a:pt x="118874" y="10419"/>
                </a:lnTo>
                <a:lnTo>
                  <a:pt x="114714" y="0"/>
                </a:lnTo>
                <a:close/>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7" name="Google Shape;37;p59"/>
          <p:cNvSpPr txBox="1">
            <a:spLocks noGrp="1"/>
          </p:cNvSpPr>
          <p:nvPr>
            <p:ph type="ctrTitle"/>
          </p:nvPr>
        </p:nvSpPr>
        <p:spPr>
          <a:xfrm>
            <a:off x="685800" y="1622045"/>
            <a:ext cx="7772400" cy="1098803"/>
          </a:xfrm>
          <a:prstGeom prst="rect">
            <a:avLst/>
          </a:prstGeom>
          <a:noFill/>
          <a:ln>
            <a:noFill/>
          </a:ln>
        </p:spPr>
        <p:txBody>
          <a:bodyPr spcFirstLastPara="1" wrap="square" lIns="0" tIns="0" rIns="0" bIns="0" anchor="t" anchorCtr="0">
            <a:noAutofit/>
          </a:bodyPr>
          <a:lstStyle>
            <a:lvl1pPr lvl="0">
              <a:spcBef>
                <a:spcPts val="0"/>
              </a:spcBef>
              <a:spcAft>
                <a:spcPts val="0"/>
              </a:spcAft>
              <a:buSzPts val="1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59"/>
          <p:cNvSpPr txBox="1">
            <a:spLocks noGrp="1"/>
          </p:cNvSpPr>
          <p:nvPr>
            <p:ph type="subTitle" idx="1"/>
          </p:nvPr>
        </p:nvSpPr>
        <p:spPr>
          <a:xfrm>
            <a:off x="1371606" y="2930147"/>
            <a:ext cx="6400799" cy="1308100"/>
          </a:xfrm>
          <a:prstGeom prst="rect">
            <a:avLst/>
          </a:prstGeom>
          <a:noFill/>
          <a:ln>
            <a:noFill/>
          </a:ln>
        </p:spPr>
        <p:txBody>
          <a:bodyPr spcFirstLastPara="1" wrap="square" lIns="0" tIns="0" rIns="0" bIns="0" anchor="t" anchorCtr="0">
            <a:noAutofit/>
          </a:bodyPr>
          <a:lstStyle>
            <a:lvl1pPr lvl="0">
              <a:spcBef>
                <a:spcPts val="0"/>
              </a:spcBef>
              <a:spcAft>
                <a:spcPts val="0"/>
              </a:spcAft>
              <a:buSzPts val="1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59"/>
          <p:cNvSpPr txBox="1">
            <a:spLocks noGrp="1"/>
          </p:cNvSpPr>
          <p:nvPr>
            <p:ph type="ftr" idx="11"/>
          </p:nvPr>
        </p:nvSpPr>
        <p:spPr>
          <a:xfrm>
            <a:off x="290300" y="5038745"/>
            <a:ext cx="1969544" cy="10185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59"/>
          <p:cNvSpPr txBox="1">
            <a:spLocks noGrp="1"/>
          </p:cNvSpPr>
          <p:nvPr>
            <p:ph type="dt" idx="10"/>
          </p:nvPr>
        </p:nvSpPr>
        <p:spPr>
          <a:xfrm>
            <a:off x="457200" y="4866135"/>
            <a:ext cx="2103120" cy="261620"/>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59"/>
          <p:cNvSpPr txBox="1">
            <a:spLocks noGrp="1"/>
          </p:cNvSpPr>
          <p:nvPr>
            <p:ph type="sldNum" idx="12"/>
          </p:nvPr>
        </p:nvSpPr>
        <p:spPr>
          <a:xfrm>
            <a:off x="6583680" y="4866135"/>
            <a:ext cx="2103120" cy="261620"/>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marL="0" lvl="0" indent="0" algn="r" rtl="0">
              <a:spcBef>
                <a:spcPts val="0"/>
              </a:spcBef>
              <a:spcAft>
                <a:spcPts val="0"/>
              </a:spcAft>
              <a:buNone/>
            </a:pPr>
            <a:fld id="{00000000-1234-1234-1234-123412341234}" type="slidenum">
              <a:rPr lang="ru-RU"/>
              <a:pPr marL="0" lvl="0" indent="0" algn="r" rtl="0">
                <a:spcBef>
                  <a:spcPts val="0"/>
                </a:spcBef>
                <a:spcAft>
                  <a:spcPts val="0"/>
                </a:spcAft>
                <a:buNone/>
              </a:pPr>
              <a:t>‹#›</a:t>
            </a:fld>
            <a:endParaRPr sz="1800">
              <a:latin typeface="Calibri"/>
              <a:ea typeface="Calibri"/>
              <a:cs typeface="Calibri"/>
              <a:sym typeface="Calibri"/>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7EE79721-EE56-4C06-B272-A3FBE7BE7982}" type="datetimeFigureOut">
              <a:rPr lang="ru-RU" smtClean="0">
                <a:solidFill>
                  <a:prstClr val="black">
                    <a:tint val="75000"/>
                  </a:prstClr>
                </a:solidFill>
              </a:rPr>
              <a:pPr/>
              <a:t>11.05.2025</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9787F06-9369-435C-B144-2C697ED1F3F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83533712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43675" y="278577"/>
            <a:ext cx="1971675" cy="4434217"/>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628650" y="278577"/>
            <a:ext cx="5800725" cy="4434217"/>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7EE79721-EE56-4C06-B272-A3FBE7BE7982}" type="datetimeFigureOut">
              <a:rPr lang="ru-RU" smtClean="0">
                <a:solidFill>
                  <a:prstClr val="black">
                    <a:tint val="75000"/>
                  </a:prstClr>
                </a:solidFill>
              </a:rPr>
              <a:pPr/>
              <a:t>11.05.2025</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9787F06-9369-435C-B144-2C697ED1F3F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39979334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43000" y="856322"/>
            <a:ext cx="6858000" cy="1821650"/>
          </a:xfrm>
        </p:spPr>
        <p:txBody>
          <a:bodyPr anchor="b"/>
          <a:lstStyle>
            <a:lvl1pPr algn="ctr">
              <a:defRPr sz="4500"/>
            </a:lvl1pPr>
          </a:lstStyle>
          <a:p>
            <a:r>
              <a:rPr lang="ru-RU"/>
              <a:t>Образец заголовка</a:t>
            </a:r>
          </a:p>
        </p:txBody>
      </p:sp>
      <p:sp>
        <p:nvSpPr>
          <p:cNvPr id="3" name="Подзаголовок 2"/>
          <p:cNvSpPr>
            <a:spLocks noGrp="1"/>
          </p:cNvSpPr>
          <p:nvPr>
            <p:ph type="subTitle" idx="1"/>
          </p:nvPr>
        </p:nvSpPr>
        <p:spPr>
          <a:xfrm>
            <a:off x="1143000" y="2748222"/>
            <a:ext cx="6858000" cy="126328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ru-RU"/>
              <a:t>Образец подзаголовка</a:t>
            </a:r>
          </a:p>
        </p:txBody>
      </p:sp>
      <p:sp>
        <p:nvSpPr>
          <p:cNvPr id="4" name="Дата 3"/>
          <p:cNvSpPr>
            <a:spLocks noGrp="1"/>
          </p:cNvSpPr>
          <p:nvPr>
            <p:ph type="dt" sz="half" idx="10"/>
          </p:nvPr>
        </p:nvSpPr>
        <p:spPr/>
        <p:txBody>
          <a:bodyPr/>
          <a:lstStyle/>
          <a:p>
            <a:fld id="{7EE79721-EE56-4C06-B272-A3FBE7BE7982}" type="datetimeFigureOut">
              <a:rPr lang="ru-RU" smtClean="0">
                <a:solidFill>
                  <a:prstClr val="black">
                    <a:tint val="75000"/>
                  </a:prstClr>
                </a:solidFill>
              </a:rPr>
              <a:pPr/>
              <a:t>11.05.2025</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9787F06-9369-435C-B144-2C697ED1F3F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04538832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7EE79721-EE56-4C06-B272-A3FBE7BE7982}" type="datetimeFigureOut">
              <a:rPr lang="ru-RU" smtClean="0">
                <a:solidFill>
                  <a:prstClr val="black">
                    <a:tint val="75000"/>
                  </a:prstClr>
                </a:solidFill>
              </a:rPr>
              <a:pPr/>
              <a:t>11.05.2025</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9787F06-9369-435C-B144-2C697ED1F3F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22473798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3888" y="1304467"/>
            <a:ext cx="7886700" cy="2176533"/>
          </a:xfrm>
        </p:spPr>
        <p:txBody>
          <a:bodyPr anchor="b"/>
          <a:lstStyle>
            <a:lvl1pPr>
              <a:defRPr sz="4500"/>
            </a:lvl1pPr>
          </a:lstStyle>
          <a:p>
            <a:r>
              <a:rPr lang="ru-RU"/>
              <a:t>Образец заголовка</a:t>
            </a:r>
          </a:p>
        </p:txBody>
      </p:sp>
      <p:sp>
        <p:nvSpPr>
          <p:cNvPr id="3" name="Текст 2"/>
          <p:cNvSpPr>
            <a:spLocks noGrp="1"/>
          </p:cNvSpPr>
          <p:nvPr>
            <p:ph type="body" idx="1"/>
          </p:nvPr>
        </p:nvSpPr>
        <p:spPr>
          <a:xfrm>
            <a:off x="623888" y="3501591"/>
            <a:ext cx="7886700" cy="11445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7EE79721-EE56-4C06-B272-A3FBE7BE7982}" type="datetimeFigureOut">
              <a:rPr lang="ru-RU" smtClean="0">
                <a:solidFill>
                  <a:prstClr val="black">
                    <a:tint val="75000"/>
                  </a:prstClr>
                </a:solidFill>
              </a:rPr>
              <a:pPr/>
              <a:t>11.05.2025</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9787F06-9369-435C-B144-2C697ED1F3F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88013458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628650" y="1392884"/>
            <a:ext cx="3886200" cy="331991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29150" y="1392884"/>
            <a:ext cx="3886200" cy="331991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7EE79721-EE56-4C06-B272-A3FBE7BE7982}" type="datetimeFigureOut">
              <a:rPr lang="ru-RU" smtClean="0">
                <a:solidFill>
                  <a:prstClr val="black">
                    <a:tint val="75000"/>
                  </a:prstClr>
                </a:solidFill>
              </a:rPr>
              <a:pPr/>
              <a:t>11.05.2025</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9787F06-9369-435C-B144-2C697ED1F3F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61235745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278577"/>
            <a:ext cx="7886700" cy="1011355"/>
          </a:xfrm>
        </p:spPr>
        <p:txBody>
          <a:bodyPr/>
          <a:lstStyle/>
          <a:p>
            <a:r>
              <a:rPr lang="ru-RU"/>
              <a:t>Образец заголовка</a:t>
            </a:r>
          </a:p>
        </p:txBody>
      </p:sp>
      <p:sp>
        <p:nvSpPr>
          <p:cNvPr id="3" name="Текст 2"/>
          <p:cNvSpPr>
            <a:spLocks noGrp="1"/>
          </p:cNvSpPr>
          <p:nvPr>
            <p:ph type="body" idx="1"/>
          </p:nvPr>
        </p:nvSpPr>
        <p:spPr>
          <a:xfrm>
            <a:off x="629842" y="1282665"/>
            <a:ext cx="3868340" cy="62861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a:t>Образец текста</a:t>
            </a:r>
          </a:p>
        </p:txBody>
      </p:sp>
      <p:sp>
        <p:nvSpPr>
          <p:cNvPr id="4" name="Объект 3"/>
          <p:cNvSpPr>
            <a:spLocks noGrp="1"/>
          </p:cNvSpPr>
          <p:nvPr>
            <p:ph sz="half" idx="2"/>
          </p:nvPr>
        </p:nvSpPr>
        <p:spPr>
          <a:xfrm>
            <a:off x="629842" y="1911280"/>
            <a:ext cx="3868340" cy="2811204"/>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29150" y="1282665"/>
            <a:ext cx="3887391" cy="62861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a:t>Образец текста</a:t>
            </a:r>
          </a:p>
        </p:txBody>
      </p:sp>
      <p:sp>
        <p:nvSpPr>
          <p:cNvPr id="6" name="Объект 5"/>
          <p:cNvSpPr>
            <a:spLocks noGrp="1"/>
          </p:cNvSpPr>
          <p:nvPr>
            <p:ph sz="quarter" idx="4"/>
          </p:nvPr>
        </p:nvSpPr>
        <p:spPr>
          <a:xfrm>
            <a:off x="4629150" y="1911280"/>
            <a:ext cx="3887391" cy="2811204"/>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7EE79721-EE56-4C06-B272-A3FBE7BE7982}" type="datetimeFigureOut">
              <a:rPr lang="ru-RU" smtClean="0">
                <a:solidFill>
                  <a:prstClr val="black">
                    <a:tint val="75000"/>
                  </a:prstClr>
                </a:solidFill>
              </a:rPr>
              <a:pPr/>
              <a:t>11.05.2025</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29787F06-9369-435C-B144-2C697ED1F3F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26571151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7EE79721-EE56-4C06-B272-A3FBE7BE7982}" type="datetimeFigureOut">
              <a:rPr lang="ru-RU" smtClean="0">
                <a:solidFill>
                  <a:prstClr val="black">
                    <a:tint val="75000"/>
                  </a:prstClr>
                </a:solidFill>
              </a:rPr>
              <a:pPr/>
              <a:t>11.05.2025</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29787F06-9369-435C-B144-2C697ED1F3F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19810465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EE79721-EE56-4C06-B272-A3FBE7BE7982}" type="datetimeFigureOut">
              <a:rPr lang="ru-RU" smtClean="0">
                <a:solidFill>
                  <a:prstClr val="black">
                    <a:tint val="75000"/>
                  </a:prstClr>
                </a:solidFill>
              </a:rPr>
              <a:pPr/>
              <a:t>11.05.2025</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29787F06-9369-435C-B144-2C697ED1F3F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78197552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348827"/>
            <a:ext cx="2949178" cy="1220893"/>
          </a:xfrm>
        </p:spPr>
        <p:txBody>
          <a:bodyPr anchor="b"/>
          <a:lstStyle>
            <a:lvl1pPr>
              <a:defRPr sz="2400"/>
            </a:lvl1pPr>
          </a:lstStyle>
          <a:p>
            <a:r>
              <a:rPr lang="ru-RU"/>
              <a:t>Образец заголовка</a:t>
            </a:r>
          </a:p>
        </p:txBody>
      </p:sp>
      <p:sp>
        <p:nvSpPr>
          <p:cNvPr id="3" name="Объект 2"/>
          <p:cNvSpPr>
            <a:spLocks noGrp="1"/>
          </p:cNvSpPr>
          <p:nvPr>
            <p:ph idx="1"/>
          </p:nvPr>
        </p:nvSpPr>
        <p:spPr>
          <a:xfrm>
            <a:off x="3887391" y="753369"/>
            <a:ext cx="4629150" cy="371839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629841" y="1569720"/>
            <a:ext cx="2949178" cy="2908100"/>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a:t>Образец текста</a:t>
            </a:r>
          </a:p>
        </p:txBody>
      </p:sp>
      <p:sp>
        <p:nvSpPr>
          <p:cNvPr id="5" name="Дата 4"/>
          <p:cNvSpPr>
            <a:spLocks noGrp="1"/>
          </p:cNvSpPr>
          <p:nvPr>
            <p:ph type="dt" sz="half" idx="10"/>
          </p:nvPr>
        </p:nvSpPr>
        <p:spPr/>
        <p:txBody>
          <a:bodyPr/>
          <a:lstStyle/>
          <a:p>
            <a:fld id="{7EE79721-EE56-4C06-B272-A3FBE7BE7982}" type="datetimeFigureOut">
              <a:rPr lang="ru-RU" smtClean="0">
                <a:solidFill>
                  <a:prstClr val="black">
                    <a:tint val="75000"/>
                  </a:prstClr>
                </a:solidFill>
              </a:rPr>
              <a:pPr/>
              <a:t>11.05.2025</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9787F06-9369-435C-B144-2C697ED1F3F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5852854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42"/>
        <p:cNvGrpSpPr/>
        <p:nvPr/>
      </p:nvGrpSpPr>
      <p:grpSpPr>
        <a:xfrm>
          <a:off x="0" y="0"/>
          <a:ext cx="0" cy="0"/>
          <a:chOff x="0" y="0"/>
          <a:chExt cx="0" cy="0"/>
        </a:xfrm>
      </p:grpSpPr>
      <p:sp>
        <p:nvSpPr>
          <p:cNvPr id="43" name="Google Shape;43;p60"/>
          <p:cNvSpPr txBox="1">
            <a:spLocks noGrp="1"/>
          </p:cNvSpPr>
          <p:nvPr>
            <p:ph type="title"/>
          </p:nvPr>
        </p:nvSpPr>
        <p:spPr>
          <a:xfrm>
            <a:off x="2129299" y="612471"/>
            <a:ext cx="4885400" cy="676960"/>
          </a:xfrm>
          <a:prstGeom prst="rect">
            <a:avLst/>
          </a:prstGeom>
          <a:noFill/>
          <a:ln>
            <a:noFill/>
          </a:ln>
        </p:spPr>
        <p:txBody>
          <a:bodyPr spcFirstLastPara="1" wrap="square" lIns="0" tIns="0" rIns="0" bIns="0" anchor="t" anchorCtr="0">
            <a:noAutofit/>
          </a:bodyPr>
          <a:lstStyle>
            <a:lvl1pPr lvl="0">
              <a:spcBef>
                <a:spcPts val="0"/>
              </a:spcBef>
              <a:spcAft>
                <a:spcPts val="0"/>
              </a:spcAft>
              <a:buSzPts val="1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 name="Google Shape;44;p60"/>
          <p:cNvSpPr txBox="1">
            <a:spLocks noGrp="1"/>
          </p:cNvSpPr>
          <p:nvPr>
            <p:ph type="body" idx="1"/>
          </p:nvPr>
        </p:nvSpPr>
        <p:spPr>
          <a:xfrm>
            <a:off x="944299" y="1120683"/>
            <a:ext cx="3505576" cy="3315808"/>
          </a:xfrm>
          <a:prstGeom prst="rect">
            <a:avLst/>
          </a:prstGeom>
          <a:noFill/>
          <a:ln>
            <a:noFill/>
          </a:ln>
        </p:spPr>
        <p:txBody>
          <a:bodyPr spcFirstLastPara="1" wrap="square" lIns="0" tIns="0" rIns="0" bIns="0" anchor="t" anchorCtr="0">
            <a:noAutofit/>
          </a:bodyPr>
          <a:lstStyle>
            <a:lvl1pPr marL="457200" lvl="0" indent="-228600">
              <a:spcBef>
                <a:spcPts val="0"/>
              </a:spcBef>
              <a:spcAft>
                <a:spcPts val="0"/>
              </a:spcAft>
              <a:buSzPts val="1400"/>
              <a:buNone/>
              <a:defRPr/>
            </a:lvl1pPr>
            <a:lvl2pPr marL="914400" lvl="1" indent="-228600">
              <a:spcBef>
                <a:spcPts val="0"/>
              </a:spcBef>
              <a:spcAft>
                <a:spcPts val="0"/>
              </a:spcAft>
              <a:buSzPts val="1400"/>
              <a:buNone/>
              <a:defRPr/>
            </a:lvl2pPr>
            <a:lvl3pPr marL="1371600" lvl="2" indent="-228600">
              <a:spcBef>
                <a:spcPts val="0"/>
              </a:spcBef>
              <a:spcAft>
                <a:spcPts val="0"/>
              </a:spcAft>
              <a:buSzPts val="1400"/>
              <a:buNone/>
              <a:defRPr/>
            </a:lvl3pPr>
            <a:lvl4pPr marL="1828800" lvl="3" indent="-228600">
              <a:spcBef>
                <a:spcPts val="0"/>
              </a:spcBef>
              <a:spcAft>
                <a:spcPts val="0"/>
              </a:spcAft>
              <a:buSzPts val="1400"/>
              <a:buNone/>
              <a:defRPr/>
            </a:lvl4pPr>
            <a:lvl5pPr marL="2286000" lvl="4" indent="-228600">
              <a:spcBef>
                <a:spcPts val="0"/>
              </a:spcBef>
              <a:spcAft>
                <a:spcPts val="0"/>
              </a:spcAft>
              <a:buSzPts val="1400"/>
              <a:buNone/>
              <a:defRPr/>
            </a:lvl5pPr>
            <a:lvl6pPr marL="2743200" lvl="5" indent="-228600">
              <a:spcBef>
                <a:spcPts val="0"/>
              </a:spcBef>
              <a:spcAft>
                <a:spcPts val="0"/>
              </a:spcAft>
              <a:buSzPts val="1400"/>
              <a:buNone/>
              <a:defRPr/>
            </a:lvl6pPr>
            <a:lvl7pPr marL="3200400" lvl="6" indent="-228600">
              <a:spcBef>
                <a:spcPts val="0"/>
              </a:spcBef>
              <a:spcAft>
                <a:spcPts val="0"/>
              </a:spcAft>
              <a:buSzPts val="1400"/>
              <a:buNone/>
              <a:defRPr/>
            </a:lvl7pPr>
            <a:lvl8pPr marL="3657600" lvl="7" indent="-228600">
              <a:spcBef>
                <a:spcPts val="0"/>
              </a:spcBef>
              <a:spcAft>
                <a:spcPts val="0"/>
              </a:spcAft>
              <a:buSzPts val="1400"/>
              <a:buNone/>
              <a:defRPr/>
            </a:lvl8pPr>
            <a:lvl9pPr marL="4114800" lvl="8" indent="-228600">
              <a:spcBef>
                <a:spcPts val="0"/>
              </a:spcBef>
              <a:spcAft>
                <a:spcPts val="0"/>
              </a:spcAft>
              <a:buSzPts val="1400"/>
              <a:buNone/>
              <a:defRPr/>
            </a:lvl9pPr>
          </a:lstStyle>
          <a:p>
            <a:endParaRPr/>
          </a:p>
        </p:txBody>
      </p:sp>
      <p:sp>
        <p:nvSpPr>
          <p:cNvPr id="45" name="Google Shape;45;p60"/>
          <p:cNvSpPr txBox="1">
            <a:spLocks noGrp="1"/>
          </p:cNvSpPr>
          <p:nvPr>
            <p:ph type="body" idx="2"/>
          </p:nvPr>
        </p:nvSpPr>
        <p:spPr>
          <a:xfrm>
            <a:off x="5435306" y="1120687"/>
            <a:ext cx="3468527" cy="2808927"/>
          </a:xfrm>
          <a:prstGeom prst="rect">
            <a:avLst/>
          </a:prstGeom>
          <a:noFill/>
          <a:ln>
            <a:noFill/>
          </a:ln>
        </p:spPr>
        <p:txBody>
          <a:bodyPr spcFirstLastPara="1" wrap="square" lIns="0" tIns="0" rIns="0" bIns="0" anchor="t" anchorCtr="0">
            <a:noAutofit/>
          </a:bodyPr>
          <a:lstStyle>
            <a:lvl1pPr marL="457200" lvl="0" indent="-228600">
              <a:spcBef>
                <a:spcPts val="0"/>
              </a:spcBef>
              <a:spcAft>
                <a:spcPts val="0"/>
              </a:spcAft>
              <a:buSzPts val="1400"/>
              <a:buNone/>
              <a:defRPr/>
            </a:lvl1pPr>
            <a:lvl2pPr marL="914400" lvl="1" indent="-228600">
              <a:spcBef>
                <a:spcPts val="0"/>
              </a:spcBef>
              <a:spcAft>
                <a:spcPts val="0"/>
              </a:spcAft>
              <a:buSzPts val="1400"/>
              <a:buNone/>
              <a:defRPr/>
            </a:lvl2pPr>
            <a:lvl3pPr marL="1371600" lvl="2" indent="-228600">
              <a:spcBef>
                <a:spcPts val="0"/>
              </a:spcBef>
              <a:spcAft>
                <a:spcPts val="0"/>
              </a:spcAft>
              <a:buSzPts val="1400"/>
              <a:buNone/>
              <a:defRPr/>
            </a:lvl3pPr>
            <a:lvl4pPr marL="1828800" lvl="3" indent="-228600">
              <a:spcBef>
                <a:spcPts val="0"/>
              </a:spcBef>
              <a:spcAft>
                <a:spcPts val="0"/>
              </a:spcAft>
              <a:buSzPts val="1400"/>
              <a:buNone/>
              <a:defRPr/>
            </a:lvl4pPr>
            <a:lvl5pPr marL="2286000" lvl="4" indent="-228600">
              <a:spcBef>
                <a:spcPts val="0"/>
              </a:spcBef>
              <a:spcAft>
                <a:spcPts val="0"/>
              </a:spcAft>
              <a:buSzPts val="1400"/>
              <a:buNone/>
              <a:defRPr/>
            </a:lvl5pPr>
            <a:lvl6pPr marL="2743200" lvl="5" indent="-228600">
              <a:spcBef>
                <a:spcPts val="0"/>
              </a:spcBef>
              <a:spcAft>
                <a:spcPts val="0"/>
              </a:spcAft>
              <a:buSzPts val="1400"/>
              <a:buNone/>
              <a:defRPr/>
            </a:lvl6pPr>
            <a:lvl7pPr marL="3200400" lvl="6" indent="-228600">
              <a:spcBef>
                <a:spcPts val="0"/>
              </a:spcBef>
              <a:spcAft>
                <a:spcPts val="0"/>
              </a:spcAft>
              <a:buSzPts val="1400"/>
              <a:buNone/>
              <a:defRPr/>
            </a:lvl7pPr>
            <a:lvl8pPr marL="3657600" lvl="7" indent="-228600">
              <a:spcBef>
                <a:spcPts val="0"/>
              </a:spcBef>
              <a:spcAft>
                <a:spcPts val="0"/>
              </a:spcAft>
              <a:buSzPts val="1400"/>
              <a:buNone/>
              <a:defRPr/>
            </a:lvl8pPr>
            <a:lvl9pPr marL="4114800" lvl="8" indent="-228600">
              <a:spcBef>
                <a:spcPts val="0"/>
              </a:spcBef>
              <a:spcAft>
                <a:spcPts val="0"/>
              </a:spcAft>
              <a:buSzPts val="1400"/>
              <a:buNone/>
              <a:defRPr/>
            </a:lvl9pPr>
          </a:lstStyle>
          <a:p>
            <a:endParaRPr/>
          </a:p>
        </p:txBody>
      </p:sp>
      <p:sp>
        <p:nvSpPr>
          <p:cNvPr id="46" name="Google Shape;46;p60"/>
          <p:cNvSpPr txBox="1">
            <a:spLocks noGrp="1"/>
          </p:cNvSpPr>
          <p:nvPr>
            <p:ph type="ftr" idx="11"/>
          </p:nvPr>
        </p:nvSpPr>
        <p:spPr>
          <a:xfrm>
            <a:off x="290300" y="5038745"/>
            <a:ext cx="1969544" cy="10185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60"/>
          <p:cNvSpPr txBox="1">
            <a:spLocks noGrp="1"/>
          </p:cNvSpPr>
          <p:nvPr>
            <p:ph type="dt" idx="10"/>
          </p:nvPr>
        </p:nvSpPr>
        <p:spPr>
          <a:xfrm>
            <a:off x="457200" y="4866135"/>
            <a:ext cx="2103120" cy="261620"/>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60"/>
          <p:cNvSpPr txBox="1">
            <a:spLocks noGrp="1"/>
          </p:cNvSpPr>
          <p:nvPr>
            <p:ph type="sldNum" idx="12"/>
          </p:nvPr>
        </p:nvSpPr>
        <p:spPr>
          <a:xfrm>
            <a:off x="6583680" y="4866135"/>
            <a:ext cx="2103120" cy="261620"/>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marL="0" lvl="0" indent="0" algn="r" rtl="0">
              <a:spcBef>
                <a:spcPts val="0"/>
              </a:spcBef>
              <a:spcAft>
                <a:spcPts val="0"/>
              </a:spcAft>
              <a:buNone/>
            </a:pPr>
            <a:fld id="{00000000-1234-1234-1234-123412341234}" type="slidenum">
              <a:rPr lang="ru-RU"/>
              <a:pPr marL="0" lvl="0" indent="0" algn="r" rtl="0">
                <a:spcBef>
                  <a:spcPts val="0"/>
                </a:spcBef>
                <a:spcAft>
                  <a:spcPts val="0"/>
                </a:spcAft>
                <a:buNone/>
              </a:pPr>
              <a:t>‹#›</a:t>
            </a:fld>
            <a:endParaRPr sz="1800">
              <a:latin typeface="Calibri"/>
              <a:ea typeface="Calibri"/>
              <a:cs typeface="Calibri"/>
              <a:sym typeface="Calibri"/>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348827"/>
            <a:ext cx="2949178" cy="1220893"/>
          </a:xfrm>
        </p:spPr>
        <p:txBody>
          <a:bodyPr anchor="b"/>
          <a:lstStyle>
            <a:lvl1pPr>
              <a:defRPr sz="2400"/>
            </a:lvl1pPr>
          </a:lstStyle>
          <a:p>
            <a:r>
              <a:rPr lang="ru-RU"/>
              <a:t>Образец заголовка</a:t>
            </a:r>
          </a:p>
        </p:txBody>
      </p:sp>
      <p:sp>
        <p:nvSpPr>
          <p:cNvPr id="3" name="Рисунок 2"/>
          <p:cNvSpPr>
            <a:spLocks noGrp="1"/>
          </p:cNvSpPr>
          <p:nvPr>
            <p:ph type="pic" idx="1"/>
          </p:nvPr>
        </p:nvSpPr>
        <p:spPr>
          <a:xfrm>
            <a:off x="3887391" y="753369"/>
            <a:ext cx="4629150" cy="371839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ru-RU"/>
          </a:p>
        </p:txBody>
      </p:sp>
      <p:sp>
        <p:nvSpPr>
          <p:cNvPr id="4" name="Текст 3"/>
          <p:cNvSpPr>
            <a:spLocks noGrp="1"/>
          </p:cNvSpPr>
          <p:nvPr>
            <p:ph type="body" sz="half" idx="2"/>
          </p:nvPr>
        </p:nvSpPr>
        <p:spPr>
          <a:xfrm>
            <a:off x="629841" y="1569720"/>
            <a:ext cx="2949178" cy="2908100"/>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a:t>Образец текста</a:t>
            </a:r>
          </a:p>
        </p:txBody>
      </p:sp>
      <p:sp>
        <p:nvSpPr>
          <p:cNvPr id="5" name="Дата 4"/>
          <p:cNvSpPr>
            <a:spLocks noGrp="1"/>
          </p:cNvSpPr>
          <p:nvPr>
            <p:ph type="dt" sz="half" idx="10"/>
          </p:nvPr>
        </p:nvSpPr>
        <p:spPr/>
        <p:txBody>
          <a:bodyPr/>
          <a:lstStyle/>
          <a:p>
            <a:fld id="{7EE79721-EE56-4C06-B272-A3FBE7BE7982}" type="datetimeFigureOut">
              <a:rPr lang="ru-RU" smtClean="0">
                <a:solidFill>
                  <a:prstClr val="black">
                    <a:tint val="75000"/>
                  </a:prstClr>
                </a:solidFill>
              </a:rPr>
              <a:pPr/>
              <a:t>11.05.2025</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9787F06-9369-435C-B144-2C697ED1F3F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80448217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7EE79721-EE56-4C06-B272-A3FBE7BE7982}" type="datetimeFigureOut">
              <a:rPr lang="ru-RU" smtClean="0">
                <a:solidFill>
                  <a:prstClr val="black">
                    <a:tint val="75000"/>
                  </a:prstClr>
                </a:solidFill>
              </a:rPr>
              <a:pPr/>
              <a:t>11.05.2025</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9787F06-9369-435C-B144-2C697ED1F3F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16013166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43675" y="278577"/>
            <a:ext cx="1971675" cy="4434217"/>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628650" y="278577"/>
            <a:ext cx="5800725" cy="4434217"/>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7EE79721-EE56-4C06-B272-A3FBE7BE7982}" type="datetimeFigureOut">
              <a:rPr lang="ru-RU" smtClean="0">
                <a:solidFill>
                  <a:prstClr val="black">
                    <a:tint val="75000"/>
                  </a:prstClr>
                </a:solidFill>
              </a:rPr>
              <a:pPr/>
              <a:t>11.05.2025</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9787F06-9369-435C-B144-2C697ED1F3F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67374271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Пользовательский маке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pPr rtl="0">
              <a:buClrTx/>
              <a:buFontTx/>
              <a:buNone/>
            </a:pPr>
            <a:fld id="{7EE79721-EE56-4C06-B272-A3FBE7BE7982}" type="datetimeFigureOut">
              <a:rPr lang="ru-RU" kern="1200" smtClean="0">
                <a:solidFill>
                  <a:prstClr val="black">
                    <a:tint val="75000"/>
                  </a:prstClr>
                </a:solidFill>
                <a:latin typeface="Calibri" panose="020F0502020204030204"/>
                <a:ea typeface="+mn-ea"/>
              </a:rPr>
              <a:pPr rtl="0">
                <a:buClrTx/>
                <a:buFontTx/>
                <a:buNone/>
              </a:pPr>
              <a:t>11.05.2025</a:t>
            </a:fld>
            <a:endParaRPr lang="ru-RU" kern="1200">
              <a:solidFill>
                <a:prstClr val="black">
                  <a:tint val="75000"/>
                </a:prstClr>
              </a:solidFill>
              <a:latin typeface="Calibri" panose="020F0502020204030204"/>
              <a:ea typeface="+mn-ea"/>
            </a:endParaRPr>
          </a:p>
        </p:txBody>
      </p:sp>
      <p:sp>
        <p:nvSpPr>
          <p:cNvPr id="4" name="Нижний колонтитул 3"/>
          <p:cNvSpPr>
            <a:spLocks noGrp="1"/>
          </p:cNvSpPr>
          <p:nvPr>
            <p:ph type="ftr" sz="quarter" idx="11"/>
          </p:nvPr>
        </p:nvSpPr>
        <p:spPr/>
        <p:txBody>
          <a:bodyPr/>
          <a:lstStyle/>
          <a:p>
            <a:pPr rtl="0">
              <a:buClrTx/>
              <a:buFontTx/>
              <a:buNone/>
            </a:pPr>
            <a:endParaRPr lang="ru-RU" kern="1200">
              <a:solidFill>
                <a:prstClr val="black">
                  <a:tint val="75000"/>
                </a:prstClr>
              </a:solidFill>
              <a:latin typeface="Calibri" panose="020F0502020204030204"/>
              <a:ea typeface="+mn-ea"/>
            </a:endParaRPr>
          </a:p>
        </p:txBody>
      </p:sp>
      <p:sp>
        <p:nvSpPr>
          <p:cNvPr id="5" name="Номер слайда 4"/>
          <p:cNvSpPr>
            <a:spLocks noGrp="1"/>
          </p:cNvSpPr>
          <p:nvPr>
            <p:ph type="sldNum" sz="quarter" idx="12"/>
          </p:nvPr>
        </p:nvSpPr>
        <p:spPr/>
        <p:txBody>
          <a:bodyPr/>
          <a:lstStyle/>
          <a:p>
            <a:pPr rtl="0">
              <a:buClrTx/>
              <a:buFontTx/>
              <a:buNone/>
            </a:pPr>
            <a:fld id="{29787F06-9369-435C-B144-2C697ED1F3F1}" type="slidenum">
              <a:rPr lang="ru-RU" kern="1200" smtClean="0">
                <a:solidFill>
                  <a:prstClr val="black">
                    <a:tint val="75000"/>
                  </a:prstClr>
                </a:solidFill>
                <a:latin typeface="Calibri" panose="020F0502020204030204"/>
                <a:ea typeface="+mn-ea"/>
              </a:rPr>
              <a:pPr rtl="0">
                <a:buClrTx/>
                <a:buFontTx/>
                <a:buNone/>
              </a:pPr>
              <a:t>‹#›</a:t>
            </a:fld>
            <a:endParaRPr lang="ru-RU" kern="1200">
              <a:solidFill>
                <a:prstClr val="black">
                  <a:tint val="75000"/>
                </a:prstClr>
              </a:solidFill>
              <a:latin typeface="Calibri" panose="020F0502020204030204"/>
              <a:ea typeface="+mn-ea"/>
            </a:endParaRPr>
          </a:p>
        </p:txBody>
      </p:sp>
    </p:spTree>
    <p:extLst>
      <p:ext uri="{BB962C8B-B14F-4D97-AF65-F5344CB8AC3E}">
        <p14:creationId xmlns:p14="http://schemas.microsoft.com/office/powerpoint/2010/main" val="350885125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Темный с колонтитулом">
    <p:spTree>
      <p:nvGrpSpPr>
        <p:cNvPr id="1" name=""/>
        <p:cNvGrpSpPr/>
        <p:nvPr/>
      </p:nvGrpSpPr>
      <p:grpSpPr>
        <a:xfrm>
          <a:off x="0" y="0"/>
          <a:ext cx="0" cy="0"/>
          <a:chOff x="0" y="0"/>
          <a:chExt cx="0" cy="0"/>
        </a:xfrm>
      </p:grpSpPr>
      <p:pic>
        <p:nvPicPr>
          <p:cNvPr id="2" name="Рисунок 6"/>
          <p:cNvPicPr>
            <a:picLocks noChangeAspect="1"/>
          </p:cNvPicPr>
          <p:nvPr userDrawn="1"/>
        </p:nvPicPr>
        <p:blipFill>
          <a:blip r:embed="rId2">
            <a:extLst>
              <a:ext uri="{28A0092B-C50C-407E-A947-70E740481C1C}">
                <a14:useLocalDpi xmlns:a14="http://schemas.microsoft.com/office/drawing/2010/main" val="0"/>
              </a:ext>
            </a:extLst>
          </a:blip>
          <a:srcRect r="745"/>
          <a:stretch>
            <a:fillRect/>
          </a:stretch>
        </p:blipFill>
        <p:spPr bwMode="auto">
          <a:xfrm>
            <a:off x="0" y="0"/>
            <a:ext cx="9144000"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Рисунок 7"/>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850188" y="249238"/>
            <a:ext cx="993775" cy="16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0480403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Программа">
    <p:spTree>
      <p:nvGrpSpPr>
        <p:cNvPr id="1" name=""/>
        <p:cNvGrpSpPr/>
        <p:nvPr/>
      </p:nvGrpSpPr>
      <p:grpSpPr>
        <a:xfrm>
          <a:off x="0" y="0"/>
          <a:ext cx="0" cy="0"/>
          <a:chOff x="0" y="0"/>
          <a:chExt cx="0" cy="0"/>
        </a:xfrm>
      </p:grpSpPr>
      <p:sp>
        <p:nvSpPr>
          <p:cNvPr id="2" name="Title 1"/>
          <p:cNvSpPr>
            <a:spLocks noGrp="1"/>
          </p:cNvSpPr>
          <p:nvPr>
            <p:ph type="ctrTitle"/>
          </p:nvPr>
        </p:nvSpPr>
        <p:spPr>
          <a:xfrm>
            <a:off x="753836" y="439613"/>
            <a:ext cx="7670164" cy="427169"/>
          </a:xfrm>
        </p:spPr>
        <p:txBody>
          <a:bodyPr lIns="0" tIns="0" rIns="0" bIns="0">
            <a:noAutofit/>
          </a:bodyPr>
          <a:lstStyle>
            <a:lvl1pPr algn="l">
              <a:lnSpc>
                <a:spcPct val="100000"/>
              </a:lnSpc>
              <a:defRPr sz="2518">
                <a:solidFill>
                  <a:schemeClr val="tx1"/>
                </a:solidFill>
              </a:defRPr>
            </a:lvl1pPr>
          </a:lstStyle>
          <a:p>
            <a:r>
              <a:rPr lang="ru-RU"/>
              <a:t>Образец заголовка</a:t>
            </a:r>
            <a:endParaRPr lang="en-US" dirty="0"/>
          </a:p>
        </p:txBody>
      </p:sp>
      <p:sp>
        <p:nvSpPr>
          <p:cNvPr id="4" name="Текст 4">
            <a:extLst>
              <a:ext uri="{FF2B5EF4-FFF2-40B4-BE49-F238E27FC236}">
                <a16:creationId xmlns:a16="http://schemas.microsoft.com/office/drawing/2014/main" id="{9DCD80D3-E0DA-D34B-BD1F-C6A91446C0C6}"/>
              </a:ext>
            </a:extLst>
          </p:cNvPr>
          <p:cNvSpPr>
            <a:spLocks noGrp="1"/>
          </p:cNvSpPr>
          <p:nvPr>
            <p:ph type="body" sz="quarter" idx="12"/>
          </p:nvPr>
        </p:nvSpPr>
        <p:spPr>
          <a:xfrm>
            <a:off x="753836" y="1141448"/>
            <a:ext cx="7670164" cy="3335161"/>
          </a:xfrm>
        </p:spPr>
        <p:txBody>
          <a:bodyPr lIns="36000"/>
          <a:lstStyle>
            <a:lvl1pPr marL="274680" indent="-274680">
              <a:lnSpc>
                <a:spcPct val="100000"/>
              </a:lnSpc>
              <a:spcBef>
                <a:spcPts val="1145"/>
              </a:spcBef>
              <a:buClr>
                <a:schemeClr val="accent3"/>
              </a:buClr>
              <a:buFont typeface="+mj-lt"/>
              <a:buAutoNum type="arabicPeriod"/>
              <a:defRPr/>
            </a:lvl1pPr>
            <a:lvl2pPr marL="320517" indent="0">
              <a:buNone/>
              <a:defRPr/>
            </a:lvl2pPr>
            <a:lvl3pPr marL="625755" indent="0">
              <a:buNone/>
              <a:defRPr/>
            </a:lvl3pPr>
            <a:lvl4pPr marL="930994" indent="0">
              <a:buNone/>
              <a:defRPr/>
            </a:lvl4pPr>
            <a:lvl5pPr marL="1236232" indent="0">
              <a:buNone/>
              <a:defRPr/>
            </a:lvl5pPr>
          </a:lstStyle>
          <a:p>
            <a:pPr lvl="0"/>
            <a:r>
              <a:rPr lang="ru-RU"/>
              <a:t>Образец текста</a:t>
            </a:r>
          </a:p>
        </p:txBody>
      </p:sp>
    </p:spTree>
    <p:extLst>
      <p:ext uri="{BB962C8B-B14F-4D97-AF65-F5344CB8AC3E}">
        <p14:creationId xmlns:p14="http://schemas.microsoft.com/office/powerpoint/2010/main" val="36711099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Title Only">
  <p:cSld name="Title Only">
    <p:bg>
      <p:bgPr>
        <a:solidFill>
          <a:schemeClr val="lt1"/>
        </a:solidFill>
        <a:effectLst/>
      </p:bgPr>
    </p:bg>
    <p:spTree>
      <p:nvGrpSpPr>
        <p:cNvPr id="1" name="Shape 49"/>
        <p:cNvGrpSpPr/>
        <p:nvPr/>
      </p:nvGrpSpPr>
      <p:grpSpPr>
        <a:xfrm>
          <a:off x="0" y="0"/>
          <a:ext cx="0" cy="0"/>
          <a:chOff x="0" y="0"/>
          <a:chExt cx="0" cy="0"/>
        </a:xfrm>
      </p:grpSpPr>
      <p:sp>
        <p:nvSpPr>
          <p:cNvPr id="50" name="Google Shape;50;p61"/>
          <p:cNvSpPr/>
          <p:nvPr/>
        </p:nvSpPr>
        <p:spPr>
          <a:xfrm>
            <a:off x="6350" y="2519047"/>
            <a:ext cx="0" cy="0"/>
          </a:xfrm>
          <a:custGeom>
            <a:avLst/>
            <a:gdLst/>
            <a:ahLst/>
            <a:cxnLst/>
            <a:rect l="l" t="t" r="r" b="b"/>
            <a:pathLst>
              <a:path w="120000" h="120000" extrusionOk="0">
                <a:moveTo>
                  <a:pt x="0" y="0"/>
                </a:moveTo>
                <a:lnTo>
                  <a:pt x="0" y="0"/>
                </a:lnTo>
              </a:path>
            </a:pathLst>
          </a:custGeom>
          <a:noFill/>
          <a:ln w="12700" cap="flat" cmpd="sng">
            <a:solidFill>
              <a:srgbClr val="9AACB8"/>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1" name="Google Shape;51;p61"/>
          <p:cNvSpPr/>
          <p:nvPr/>
        </p:nvSpPr>
        <p:spPr>
          <a:xfrm>
            <a:off x="2571352" y="1010754"/>
            <a:ext cx="0" cy="0"/>
          </a:xfrm>
          <a:custGeom>
            <a:avLst/>
            <a:gdLst/>
            <a:ahLst/>
            <a:cxnLst/>
            <a:rect l="l" t="t" r="r" b="b"/>
            <a:pathLst>
              <a:path w="120000" h="120000" extrusionOk="0">
                <a:moveTo>
                  <a:pt x="0" y="0"/>
                </a:moveTo>
                <a:lnTo>
                  <a:pt x="0" y="0"/>
                </a:lnTo>
              </a:path>
            </a:pathLst>
          </a:custGeom>
          <a:noFill/>
          <a:ln w="12700" cap="flat" cmpd="sng">
            <a:solidFill>
              <a:srgbClr val="9AACB8"/>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2" name="Google Shape;52;p61"/>
          <p:cNvSpPr/>
          <p:nvPr/>
        </p:nvSpPr>
        <p:spPr>
          <a:xfrm>
            <a:off x="5506852" y="1010754"/>
            <a:ext cx="0" cy="0"/>
          </a:xfrm>
          <a:custGeom>
            <a:avLst/>
            <a:gdLst/>
            <a:ahLst/>
            <a:cxnLst/>
            <a:rect l="l" t="t" r="r" b="b"/>
            <a:pathLst>
              <a:path w="120000" h="120000" extrusionOk="0">
                <a:moveTo>
                  <a:pt x="0" y="0"/>
                </a:moveTo>
                <a:lnTo>
                  <a:pt x="0" y="0"/>
                </a:lnTo>
              </a:path>
            </a:pathLst>
          </a:custGeom>
          <a:noFill/>
          <a:ln w="12700" cap="flat" cmpd="sng">
            <a:solidFill>
              <a:srgbClr val="9AACB8"/>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3" name="Google Shape;53;p61"/>
          <p:cNvSpPr/>
          <p:nvPr/>
        </p:nvSpPr>
        <p:spPr>
          <a:xfrm>
            <a:off x="6350" y="3125657"/>
            <a:ext cx="0" cy="0"/>
          </a:xfrm>
          <a:custGeom>
            <a:avLst/>
            <a:gdLst/>
            <a:ahLst/>
            <a:cxnLst/>
            <a:rect l="l" t="t" r="r" b="b"/>
            <a:pathLst>
              <a:path w="120000" h="120000" extrusionOk="0">
                <a:moveTo>
                  <a:pt x="0" y="0"/>
                </a:moveTo>
                <a:lnTo>
                  <a:pt x="0" y="0"/>
                </a:lnTo>
              </a:path>
            </a:pathLst>
          </a:custGeom>
          <a:noFill/>
          <a:ln w="12700" cap="flat" cmpd="sng">
            <a:solidFill>
              <a:srgbClr val="9AACB8"/>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4" name="Google Shape;54;p61"/>
          <p:cNvSpPr/>
          <p:nvPr/>
        </p:nvSpPr>
        <p:spPr>
          <a:xfrm>
            <a:off x="44396" y="4212004"/>
            <a:ext cx="9074226" cy="0"/>
          </a:xfrm>
          <a:custGeom>
            <a:avLst/>
            <a:gdLst/>
            <a:ahLst/>
            <a:cxnLst/>
            <a:rect l="l" t="t" r="r" b="b"/>
            <a:pathLst>
              <a:path w="9074226" h="120000" extrusionOk="0">
                <a:moveTo>
                  <a:pt x="0" y="0"/>
                </a:moveTo>
                <a:lnTo>
                  <a:pt x="9074226" y="0"/>
                </a:lnTo>
              </a:path>
            </a:pathLst>
          </a:custGeom>
          <a:noFill/>
          <a:ln w="12700" cap="flat" cmpd="sng">
            <a:solidFill>
              <a:srgbClr val="9AACB8"/>
            </a:solidFill>
            <a:prstDash val="dash"/>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5" name="Google Shape;55;p61"/>
          <p:cNvSpPr/>
          <p:nvPr/>
        </p:nvSpPr>
        <p:spPr>
          <a:xfrm>
            <a:off x="6350" y="4212004"/>
            <a:ext cx="0" cy="0"/>
          </a:xfrm>
          <a:custGeom>
            <a:avLst/>
            <a:gdLst/>
            <a:ahLst/>
            <a:cxnLst/>
            <a:rect l="l" t="t" r="r" b="b"/>
            <a:pathLst>
              <a:path w="120000" h="120000" extrusionOk="0">
                <a:moveTo>
                  <a:pt x="0" y="0"/>
                </a:moveTo>
                <a:lnTo>
                  <a:pt x="0" y="0"/>
                </a:lnTo>
              </a:path>
            </a:pathLst>
          </a:custGeom>
          <a:noFill/>
          <a:ln w="12700" cap="flat" cmpd="sng">
            <a:solidFill>
              <a:srgbClr val="9AACB8"/>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6" name="Google Shape;56;p61"/>
          <p:cNvSpPr/>
          <p:nvPr/>
        </p:nvSpPr>
        <p:spPr>
          <a:xfrm>
            <a:off x="9137650" y="4212004"/>
            <a:ext cx="0" cy="0"/>
          </a:xfrm>
          <a:custGeom>
            <a:avLst/>
            <a:gdLst/>
            <a:ahLst/>
            <a:cxnLst/>
            <a:rect l="l" t="t" r="r" b="b"/>
            <a:pathLst>
              <a:path w="120000" h="120000" extrusionOk="0">
                <a:moveTo>
                  <a:pt x="0" y="0"/>
                </a:moveTo>
                <a:lnTo>
                  <a:pt x="0" y="0"/>
                </a:lnTo>
              </a:path>
            </a:pathLst>
          </a:custGeom>
          <a:noFill/>
          <a:ln w="12700" cap="flat" cmpd="sng">
            <a:solidFill>
              <a:srgbClr val="9AACB8"/>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7" name="Google Shape;57;p61"/>
          <p:cNvSpPr txBox="1">
            <a:spLocks noGrp="1"/>
          </p:cNvSpPr>
          <p:nvPr>
            <p:ph type="title"/>
          </p:nvPr>
        </p:nvSpPr>
        <p:spPr>
          <a:xfrm>
            <a:off x="2129299" y="612471"/>
            <a:ext cx="4885400" cy="676960"/>
          </a:xfrm>
          <a:prstGeom prst="rect">
            <a:avLst/>
          </a:prstGeom>
          <a:noFill/>
          <a:ln>
            <a:noFill/>
          </a:ln>
        </p:spPr>
        <p:txBody>
          <a:bodyPr spcFirstLastPara="1" wrap="square" lIns="0" tIns="0" rIns="0" bIns="0" anchor="t" anchorCtr="0">
            <a:noAutofit/>
          </a:bodyPr>
          <a:lstStyle>
            <a:lvl1pPr lvl="0">
              <a:spcBef>
                <a:spcPts val="0"/>
              </a:spcBef>
              <a:spcAft>
                <a:spcPts val="0"/>
              </a:spcAft>
              <a:buSzPts val="1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8" name="Google Shape;58;p61"/>
          <p:cNvSpPr txBox="1">
            <a:spLocks noGrp="1"/>
          </p:cNvSpPr>
          <p:nvPr>
            <p:ph type="ftr" idx="11"/>
          </p:nvPr>
        </p:nvSpPr>
        <p:spPr>
          <a:xfrm>
            <a:off x="290300" y="5038745"/>
            <a:ext cx="1969544" cy="10185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61"/>
          <p:cNvSpPr txBox="1">
            <a:spLocks noGrp="1"/>
          </p:cNvSpPr>
          <p:nvPr>
            <p:ph type="dt" idx="10"/>
          </p:nvPr>
        </p:nvSpPr>
        <p:spPr>
          <a:xfrm>
            <a:off x="457200" y="4866135"/>
            <a:ext cx="2103120" cy="261620"/>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61"/>
          <p:cNvSpPr txBox="1">
            <a:spLocks noGrp="1"/>
          </p:cNvSpPr>
          <p:nvPr>
            <p:ph type="sldNum" idx="12"/>
          </p:nvPr>
        </p:nvSpPr>
        <p:spPr>
          <a:xfrm>
            <a:off x="6583680" y="4866135"/>
            <a:ext cx="2103120" cy="261620"/>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marL="0" lvl="0" indent="0" algn="r" rtl="0">
              <a:spcBef>
                <a:spcPts val="0"/>
              </a:spcBef>
              <a:spcAft>
                <a:spcPts val="0"/>
              </a:spcAft>
              <a:buNone/>
            </a:pPr>
            <a:fld id="{00000000-1234-1234-1234-123412341234}" type="slidenum">
              <a:rPr lang="ru-RU"/>
              <a:pPr marL="0" lvl="0" indent="0" algn="r" rtl="0">
                <a:spcBef>
                  <a:spcPts val="0"/>
                </a:spcBef>
                <a:spcAft>
                  <a:spcPts val="0"/>
                </a:spcAft>
                <a:buNone/>
              </a:pPr>
              <a:t>‹#›</a:t>
            </a:fld>
            <a:endParaRPr sz="1800">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Blank">
  <p:cSld name="Blank">
    <p:bg>
      <p:bgPr>
        <a:solidFill>
          <a:schemeClr val="lt1"/>
        </a:solidFill>
        <a:effectLst/>
      </p:bgPr>
    </p:bg>
    <p:spTree>
      <p:nvGrpSpPr>
        <p:cNvPr id="1" name="Shape 61"/>
        <p:cNvGrpSpPr/>
        <p:nvPr/>
      </p:nvGrpSpPr>
      <p:grpSpPr>
        <a:xfrm>
          <a:off x="0" y="0"/>
          <a:ext cx="0" cy="0"/>
          <a:chOff x="0" y="0"/>
          <a:chExt cx="0" cy="0"/>
        </a:xfrm>
      </p:grpSpPr>
      <p:sp>
        <p:nvSpPr>
          <p:cNvPr id="62" name="Google Shape;62;p62"/>
          <p:cNvSpPr/>
          <p:nvPr/>
        </p:nvSpPr>
        <p:spPr>
          <a:xfrm>
            <a:off x="3772676" y="3515431"/>
            <a:ext cx="1257472" cy="179324"/>
          </a:xfrm>
          <a:prstGeom prst="rect">
            <a:avLst/>
          </a:prstGeom>
          <a:blipFill rotWithShape="1">
            <a:blip r:embed="rId2">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3" name="Google Shape;63;p62"/>
          <p:cNvSpPr/>
          <p:nvPr/>
        </p:nvSpPr>
        <p:spPr>
          <a:xfrm>
            <a:off x="3180175" y="3395209"/>
            <a:ext cx="512840" cy="448310"/>
          </a:xfrm>
          <a:custGeom>
            <a:avLst/>
            <a:gdLst/>
            <a:ahLst/>
            <a:cxnLst/>
            <a:rect l="l" t="t" r="r" b="b"/>
            <a:pathLst>
              <a:path w="512840" h="448310" extrusionOk="0">
                <a:moveTo>
                  <a:pt x="71670" y="113030"/>
                </a:moveTo>
                <a:lnTo>
                  <a:pt x="58367" y="113030"/>
                </a:lnTo>
                <a:lnTo>
                  <a:pt x="43027" y="115570"/>
                </a:lnTo>
                <a:lnTo>
                  <a:pt x="31532" y="121920"/>
                </a:lnTo>
                <a:lnTo>
                  <a:pt x="21985" y="129540"/>
                </a:lnTo>
                <a:lnTo>
                  <a:pt x="20029" y="132080"/>
                </a:lnTo>
                <a:lnTo>
                  <a:pt x="17794" y="134620"/>
                </a:lnTo>
                <a:lnTo>
                  <a:pt x="4164" y="180340"/>
                </a:lnTo>
                <a:lnTo>
                  <a:pt x="0" y="227330"/>
                </a:lnTo>
                <a:lnTo>
                  <a:pt x="686" y="240030"/>
                </a:lnTo>
                <a:lnTo>
                  <a:pt x="10333" y="288290"/>
                </a:lnTo>
                <a:lnTo>
                  <a:pt x="24798" y="325120"/>
                </a:lnTo>
                <a:lnTo>
                  <a:pt x="45156" y="358140"/>
                </a:lnTo>
                <a:lnTo>
                  <a:pt x="70437" y="387350"/>
                </a:lnTo>
                <a:lnTo>
                  <a:pt x="100417" y="411480"/>
                </a:lnTo>
                <a:lnTo>
                  <a:pt x="145434" y="434340"/>
                </a:lnTo>
                <a:lnTo>
                  <a:pt x="195259" y="447040"/>
                </a:lnTo>
                <a:lnTo>
                  <a:pt x="207817" y="448310"/>
                </a:lnTo>
                <a:lnTo>
                  <a:pt x="245691" y="448310"/>
                </a:lnTo>
                <a:lnTo>
                  <a:pt x="258254" y="447040"/>
                </a:lnTo>
                <a:lnTo>
                  <a:pt x="270720" y="444500"/>
                </a:lnTo>
                <a:lnTo>
                  <a:pt x="283051" y="440690"/>
                </a:lnTo>
                <a:lnTo>
                  <a:pt x="293464" y="438150"/>
                </a:lnTo>
                <a:lnTo>
                  <a:pt x="341316" y="415290"/>
                </a:lnTo>
                <a:lnTo>
                  <a:pt x="381793" y="384810"/>
                </a:lnTo>
                <a:lnTo>
                  <a:pt x="309881" y="384810"/>
                </a:lnTo>
                <a:lnTo>
                  <a:pt x="297559" y="383540"/>
                </a:lnTo>
                <a:lnTo>
                  <a:pt x="285174" y="383540"/>
                </a:lnTo>
                <a:lnTo>
                  <a:pt x="247626" y="375920"/>
                </a:lnTo>
                <a:lnTo>
                  <a:pt x="222256" y="368300"/>
                </a:lnTo>
                <a:lnTo>
                  <a:pt x="211141" y="364490"/>
                </a:lnTo>
                <a:lnTo>
                  <a:pt x="200146" y="359410"/>
                </a:lnTo>
                <a:lnTo>
                  <a:pt x="189240" y="353060"/>
                </a:lnTo>
                <a:lnTo>
                  <a:pt x="178390" y="347980"/>
                </a:lnTo>
                <a:lnTo>
                  <a:pt x="145855" y="325120"/>
                </a:lnTo>
                <a:lnTo>
                  <a:pt x="117832" y="298450"/>
                </a:lnTo>
                <a:lnTo>
                  <a:pt x="88761" y="257810"/>
                </a:lnTo>
                <a:lnTo>
                  <a:pt x="72067" y="219710"/>
                </a:lnTo>
                <a:lnTo>
                  <a:pt x="66635" y="180340"/>
                </a:lnTo>
                <a:lnTo>
                  <a:pt x="68397" y="167640"/>
                </a:lnTo>
                <a:lnTo>
                  <a:pt x="71945" y="156210"/>
                </a:lnTo>
                <a:lnTo>
                  <a:pt x="77148" y="143510"/>
                </a:lnTo>
                <a:lnTo>
                  <a:pt x="83872" y="133350"/>
                </a:lnTo>
                <a:lnTo>
                  <a:pt x="87923" y="127000"/>
                </a:lnTo>
                <a:lnTo>
                  <a:pt x="93790" y="123190"/>
                </a:lnTo>
                <a:lnTo>
                  <a:pt x="100496" y="120650"/>
                </a:lnTo>
                <a:lnTo>
                  <a:pt x="93898" y="118110"/>
                </a:lnTo>
                <a:lnTo>
                  <a:pt x="83368" y="114300"/>
                </a:lnTo>
                <a:lnTo>
                  <a:pt x="71670" y="113030"/>
                </a:lnTo>
                <a:close/>
              </a:path>
              <a:path w="512840" h="448310" extrusionOk="0">
                <a:moveTo>
                  <a:pt x="398768" y="365760"/>
                </a:moveTo>
                <a:lnTo>
                  <a:pt x="396254" y="367030"/>
                </a:lnTo>
                <a:lnTo>
                  <a:pt x="393879" y="368300"/>
                </a:lnTo>
                <a:lnTo>
                  <a:pt x="384055" y="372110"/>
                </a:lnTo>
                <a:lnTo>
                  <a:pt x="372173" y="375920"/>
                </a:lnTo>
                <a:lnTo>
                  <a:pt x="334338" y="383540"/>
                </a:lnTo>
                <a:lnTo>
                  <a:pt x="322140" y="383540"/>
                </a:lnTo>
                <a:lnTo>
                  <a:pt x="309881" y="384810"/>
                </a:lnTo>
                <a:lnTo>
                  <a:pt x="381793" y="384810"/>
                </a:lnTo>
                <a:lnTo>
                  <a:pt x="390658" y="375920"/>
                </a:lnTo>
                <a:lnTo>
                  <a:pt x="398768" y="365760"/>
                </a:lnTo>
                <a:close/>
              </a:path>
              <a:path w="512840" h="448310" extrusionOk="0">
                <a:moveTo>
                  <a:pt x="184316" y="325120"/>
                </a:moveTo>
                <a:lnTo>
                  <a:pt x="193955" y="331470"/>
                </a:lnTo>
                <a:lnTo>
                  <a:pt x="199466" y="335280"/>
                </a:lnTo>
                <a:lnTo>
                  <a:pt x="210409" y="341630"/>
                </a:lnTo>
                <a:lnTo>
                  <a:pt x="221551" y="347980"/>
                </a:lnTo>
                <a:lnTo>
                  <a:pt x="233084" y="353060"/>
                </a:lnTo>
                <a:lnTo>
                  <a:pt x="234265" y="351790"/>
                </a:lnTo>
                <a:lnTo>
                  <a:pt x="251245" y="351790"/>
                </a:lnTo>
                <a:lnTo>
                  <a:pt x="254941" y="350520"/>
                </a:lnTo>
                <a:lnTo>
                  <a:pt x="262663" y="350520"/>
                </a:lnTo>
                <a:lnTo>
                  <a:pt x="286238" y="342900"/>
                </a:lnTo>
                <a:lnTo>
                  <a:pt x="297765" y="337820"/>
                </a:lnTo>
                <a:lnTo>
                  <a:pt x="308865" y="331470"/>
                </a:lnTo>
                <a:lnTo>
                  <a:pt x="313475" y="327660"/>
                </a:lnTo>
                <a:lnTo>
                  <a:pt x="196798" y="327660"/>
                </a:lnTo>
                <a:lnTo>
                  <a:pt x="184316" y="325120"/>
                </a:lnTo>
                <a:close/>
              </a:path>
              <a:path w="512840" h="448310" extrusionOk="0">
                <a:moveTo>
                  <a:pt x="251245" y="351790"/>
                </a:moveTo>
                <a:lnTo>
                  <a:pt x="240132" y="351790"/>
                </a:lnTo>
                <a:lnTo>
                  <a:pt x="245797" y="353060"/>
                </a:lnTo>
                <a:lnTo>
                  <a:pt x="251245" y="351790"/>
                </a:lnTo>
                <a:close/>
              </a:path>
              <a:path w="512840" h="448310" extrusionOk="0">
                <a:moveTo>
                  <a:pt x="262663" y="350520"/>
                </a:moveTo>
                <a:lnTo>
                  <a:pt x="254941" y="350520"/>
                </a:lnTo>
                <a:lnTo>
                  <a:pt x="258789" y="351790"/>
                </a:lnTo>
                <a:lnTo>
                  <a:pt x="262663" y="350520"/>
                </a:lnTo>
                <a:close/>
              </a:path>
              <a:path w="512840" h="448310" extrusionOk="0">
                <a:moveTo>
                  <a:pt x="484001" y="148590"/>
                </a:moveTo>
                <a:lnTo>
                  <a:pt x="445197" y="148590"/>
                </a:lnTo>
                <a:lnTo>
                  <a:pt x="434703" y="151130"/>
                </a:lnTo>
                <a:lnTo>
                  <a:pt x="423655" y="153670"/>
                </a:lnTo>
                <a:lnTo>
                  <a:pt x="411700" y="160020"/>
                </a:lnTo>
                <a:lnTo>
                  <a:pt x="398489" y="168910"/>
                </a:lnTo>
                <a:lnTo>
                  <a:pt x="390096" y="177800"/>
                </a:lnTo>
                <a:lnTo>
                  <a:pt x="381944" y="185420"/>
                </a:lnTo>
                <a:lnTo>
                  <a:pt x="373864" y="194310"/>
                </a:lnTo>
                <a:lnTo>
                  <a:pt x="365685" y="204470"/>
                </a:lnTo>
                <a:lnTo>
                  <a:pt x="357240" y="214630"/>
                </a:lnTo>
                <a:lnTo>
                  <a:pt x="348359" y="226060"/>
                </a:lnTo>
                <a:lnTo>
                  <a:pt x="338873" y="237490"/>
                </a:lnTo>
                <a:lnTo>
                  <a:pt x="330720" y="246380"/>
                </a:lnTo>
                <a:lnTo>
                  <a:pt x="306631" y="274320"/>
                </a:lnTo>
                <a:lnTo>
                  <a:pt x="298865" y="283210"/>
                </a:lnTo>
                <a:lnTo>
                  <a:pt x="290173" y="293370"/>
                </a:lnTo>
                <a:lnTo>
                  <a:pt x="280043" y="303530"/>
                </a:lnTo>
                <a:lnTo>
                  <a:pt x="247005" y="323850"/>
                </a:lnTo>
                <a:lnTo>
                  <a:pt x="222067" y="327660"/>
                </a:lnTo>
                <a:lnTo>
                  <a:pt x="313475" y="327660"/>
                </a:lnTo>
                <a:lnTo>
                  <a:pt x="318860" y="325120"/>
                </a:lnTo>
                <a:lnTo>
                  <a:pt x="323114" y="321310"/>
                </a:lnTo>
                <a:lnTo>
                  <a:pt x="326746" y="318770"/>
                </a:lnTo>
                <a:lnTo>
                  <a:pt x="329833" y="314960"/>
                </a:lnTo>
                <a:lnTo>
                  <a:pt x="333185" y="312420"/>
                </a:lnTo>
                <a:lnTo>
                  <a:pt x="338557" y="307340"/>
                </a:lnTo>
                <a:lnTo>
                  <a:pt x="344565" y="303530"/>
                </a:lnTo>
                <a:lnTo>
                  <a:pt x="349810" y="298450"/>
                </a:lnTo>
                <a:lnTo>
                  <a:pt x="353162" y="294640"/>
                </a:lnTo>
                <a:lnTo>
                  <a:pt x="357417" y="292100"/>
                </a:lnTo>
                <a:lnTo>
                  <a:pt x="360770" y="289560"/>
                </a:lnTo>
                <a:lnTo>
                  <a:pt x="364897" y="285750"/>
                </a:lnTo>
                <a:lnTo>
                  <a:pt x="369012" y="280670"/>
                </a:lnTo>
                <a:lnTo>
                  <a:pt x="373279" y="276860"/>
                </a:lnTo>
                <a:lnTo>
                  <a:pt x="378651" y="273050"/>
                </a:lnTo>
                <a:lnTo>
                  <a:pt x="383261" y="267970"/>
                </a:lnTo>
                <a:lnTo>
                  <a:pt x="389065" y="265430"/>
                </a:lnTo>
                <a:lnTo>
                  <a:pt x="394653" y="260350"/>
                </a:lnTo>
                <a:lnTo>
                  <a:pt x="401003" y="257810"/>
                </a:lnTo>
                <a:lnTo>
                  <a:pt x="406668" y="252730"/>
                </a:lnTo>
                <a:lnTo>
                  <a:pt x="408547" y="252730"/>
                </a:lnTo>
                <a:lnTo>
                  <a:pt x="411900" y="248920"/>
                </a:lnTo>
                <a:lnTo>
                  <a:pt x="415392" y="248920"/>
                </a:lnTo>
                <a:lnTo>
                  <a:pt x="421400" y="243840"/>
                </a:lnTo>
                <a:lnTo>
                  <a:pt x="433266" y="240030"/>
                </a:lnTo>
                <a:lnTo>
                  <a:pt x="445860" y="237490"/>
                </a:lnTo>
                <a:lnTo>
                  <a:pt x="448717" y="233680"/>
                </a:lnTo>
                <a:lnTo>
                  <a:pt x="451854" y="229870"/>
                </a:lnTo>
                <a:lnTo>
                  <a:pt x="463034" y="214630"/>
                </a:lnTo>
                <a:lnTo>
                  <a:pt x="478355" y="194310"/>
                </a:lnTo>
                <a:lnTo>
                  <a:pt x="493494" y="173990"/>
                </a:lnTo>
                <a:lnTo>
                  <a:pt x="508509" y="153670"/>
                </a:lnTo>
                <a:lnTo>
                  <a:pt x="508649" y="153670"/>
                </a:lnTo>
                <a:lnTo>
                  <a:pt x="508864" y="152400"/>
                </a:lnTo>
                <a:lnTo>
                  <a:pt x="496588" y="151130"/>
                </a:lnTo>
                <a:lnTo>
                  <a:pt x="484001" y="148590"/>
                </a:lnTo>
                <a:close/>
              </a:path>
              <a:path w="512840" h="448310" extrusionOk="0">
                <a:moveTo>
                  <a:pt x="304967" y="16510"/>
                </a:moveTo>
                <a:lnTo>
                  <a:pt x="256562" y="16510"/>
                </a:lnTo>
                <a:lnTo>
                  <a:pt x="283018" y="19050"/>
                </a:lnTo>
                <a:lnTo>
                  <a:pt x="295559" y="21590"/>
                </a:lnTo>
                <a:lnTo>
                  <a:pt x="331925" y="34290"/>
                </a:lnTo>
                <a:lnTo>
                  <a:pt x="365456" y="53340"/>
                </a:lnTo>
                <a:lnTo>
                  <a:pt x="366574" y="53340"/>
                </a:lnTo>
                <a:lnTo>
                  <a:pt x="363210" y="59690"/>
                </a:lnTo>
                <a:lnTo>
                  <a:pt x="356801" y="69850"/>
                </a:lnTo>
                <a:lnTo>
                  <a:pt x="350570" y="81280"/>
                </a:lnTo>
                <a:lnTo>
                  <a:pt x="344469" y="92710"/>
                </a:lnTo>
                <a:lnTo>
                  <a:pt x="338447" y="102870"/>
                </a:lnTo>
                <a:lnTo>
                  <a:pt x="326446" y="125730"/>
                </a:lnTo>
                <a:lnTo>
                  <a:pt x="320368" y="137160"/>
                </a:lnTo>
                <a:lnTo>
                  <a:pt x="314923" y="147320"/>
                </a:lnTo>
                <a:lnTo>
                  <a:pt x="309389" y="157480"/>
                </a:lnTo>
                <a:lnTo>
                  <a:pt x="303702" y="168910"/>
                </a:lnTo>
                <a:lnTo>
                  <a:pt x="297799" y="179070"/>
                </a:lnTo>
                <a:lnTo>
                  <a:pt x="291614" y="190500"/>
                </a:lnTo>
                <a:lnTo>
                  <a:pt x="285084" y="201930"/>
                </a:lnTo>
                <a:lnTo>
                  <a:pt x="278144" y="213360"/>
                </a:lnTo>
                <a:lnTo>
                  <a:pt x="270729" y="226060"/>
                </a:lnTo>
                <a:lnTo>
                  <a:pt x="264611" y="236220"/>
                </a:lnTo>
                <a:lnTo>
                  <a:pt x="257821" y="246380"/>
                </a:lnTo>
                <a:lnTo>
                  <a:pt x="250084" y="256540"/>
                </a:lnTo>
                <a:lnTo>
                  <a:pt x="241126" y="269240"/>
                </a:lnTo>
                <a:lnTo>
                  <a:pt x="213710" y="297180"/>
                </a:lnTo>
                <a:lnTo>
                  <a:pt x="190399" y="307340"/>
                </a:lnTo>
                <a:lnTo>
                  <a:pt x="191793" y="307340"/>
                </a:lnTo>
                <a:lnTo>
                  <a:pt x="234353" y="285750"/>
                </a:lnTo>
                <a:lnTo>
                  <a:pt x="261707" y="256540"/>
                </a:lnTo>
                <a:lnTo>
                  <a:pt x="275736" y="236220"/>
                </a:lnTo>
                <a:lnTo>
                  <a:pt x="282825" y="226060"/>
                </a:lnTo>
                <a:lnTo>
                  <a:pt x="290104" y="214630"/>
                </a:lnTo>
                <a:lnTo>
                  <a:pt x="297677" y="203200"/>
                </a:lnTo>
                <a:lnTo>
                  <a:pt x="305650" y="190500"/>
                </a:lnTo>
                <a:lnTo>
                  <a:pt x="312198" y="180340"/>
                </a:lnTo>
                <a:lnTo>
                  <a:pt x="318692" y="168910"/>
                </a:lnTo>
                <a:lnTo>
                  <a:pt x="325159" y="158750"/>
                </a:lnTo>
                <a:lnTo>
                  <a:pt x="344650" y="125730"/>
                </a:lnTo>
                <a:lnTo>
                  <a:pt x="357169" y="104140"/>
                </a:lnTo>
                <a:lnTo>
                  <a:pt x="363489" y="93980"/>
                </a:lnTo>
                <a:lnTo>
                  <a:pt x="370532" y="83820"/>
                </a:lnTo>
                <a:lnTo>
                  <a:pt x="378609" y="71120"/>
                </a:lnTo>
                <a:lnTo>
                  <a:pt x="385662" y="62230"/>
                </a:lnTo>
                <a:lnTo>
                  <a:pt x="394331" y="53340"/>
                </a:lnTo>
                <a:lnTo>
                  <a:pt x="398592" y="49530"/>
                </a:lnTo>
                <a:lnTo>
                  <a:pt x="363487" y="49530"/>
                </a:lnTo>
                <a:lnTo>
                  <a:pt x="320902" y="22860"/>
                </a:lnTo>
                <a:lnTo>
                  <a:pt x="309071" y="17780"/>
                </a:lnTo>
                <a:lnTo>
                  <a:pt x="304967" y="16510"/>
                </a:lnTo>
                <a:close/>
              </a:path>
              <a:path w="512840" h="448310" extrusionOk="0">
                <a:moveTo>
                  <a:pt x="236120" y="1270"/>
                </a:moveTo>
                <a:lnTo>
                  <a:pt x="223775" y="1270"/>
                </a:lnTo>
                <a:lnTo>
                  <a:pt x="185957" y="5080"/>
                </a:lnTo>
                <a:lnTo>
                  <a:pt x="147151" y="15240"/>
                </a:lnTo>
                <a:lnTo>
                  <a:pt x="111814" y="31750"/>
                </a:lnTo>
                <a:lnTo>
                  <a:pt x="80026" y="54610"/>
                </a:lnTo>
                <a:lnTo>
                  <a:pt x="70406" y="62230"/>
                </a:lnTo>
                <a:lnTo>
                  <a:pt x="61342" y="72390"/>
                </a:lnTo>
                <a:lnTo>
                  <a:pt x="52873" y="81280"/>
                </a:lnTo>
                <a:lnTo>
                  <a:pt x="45041" y="91440"/>
                </a:lnTo>
                <a:lnTo>
                  <a:pt x="37884" y="102870"/>
                </a:lnTo>
                <a:lnTo>
                  <a:pt x="48401" y="99060"/>
                </a:lnTo>
                <a:lnTo>
                  <a:pt x="59904" y="95250"/>
                </a:lnTo>
                <a:lnTo>
                  <a:pt x="72744" y="92710"/>
                </a:lnTo>
                <a:lnTo>
                  <a:pt x="87274" y="90170"/>
                </a:lnTo>
                <a:lnTo>
                  <a:pt x="95014" y="81280"/>
                </a:lnTo>
                <a:lnTo>
                  <a:pt x="103487" y="73660"/>
                </a:lnTo>
                <a:lnTo>
                  <a:pt x="112849" y="64770"/>
                </a:lnTo>
                <a:lnTo>
                  <a:pt x="123255" y="57150"/>
                </a:lnTo>
                <a:lnTo>
                  <a:pt x="134861" y="49530"/>
                </a:lnTo>
                <a:lnTo>
                  <a:pt x="147821" y="40640"/>
                </a:lnTo>
                <a:lnTo>
                  <a:pt x="158756" y="35560"/>
                </a:lnTo>
                <a:lnTo>
                  <a:pt x="170033" y="30480"/>
                </a:lnTo>
                <a:lnTo>
                  <a:pt x="193518" y="22860"/>
                </a:lnTo>
                <a:lnTo>
                  <a:pt x="218087" y="17780"/>
                </a:lnTo>
                <a:lnTo>
                  <a:pt x="230720" y="16510"/>
                </a:lnTo>
                <a:lnTo>
                  <a:pt x="304967" y="16510"/>
                </a:lnTo>
                <a:lnTo>
                  <a:pt x="296760" y="13970"/>
                </a:lnTo>
                <a:lnTo>
                  <a:pt x="283963" y="8890"/>
                </a:lnTo>
                <a:lnTo>
                  <a:pt x="260367" y="3810"/>
                </a:lnTo>
                <a:lnTo>
                  <a:pt x="236120" y="1270"/>
                </a:lnTo>
                <a:close/>
              </a:path>
              <a:path w="512840" h="448310" extrusionOk="0">
                <a:moveTo>
                  <a:pt x="458666" y="89564"/>
                </a:moveTo>
                <a:lnTo>
                  <a:pt x="456960" y="91440"/>
                </a:lnTo>
                <a:lnTo>
                  <a:pt x="458433" y="90170"/>
                </a:lnTo>
                <a:lnTo>
                  <a:pt x="458666" y="89564"/>
                </a:lnTo>
                <a:close/>
              </a:path>
              <a:path w="512840" h="448310" extrusionOk="0">
                <a:moveTo>
                  <a:pt x="500754" y="25400"/>
                </a:moveTo>
                <a:lnTo>
                  <a:pt x="467829" y="25400"/>
                </a:lnTo>
                <a:lnTo>
                  <a:pt x="479912" y="27940"/>
                </a:lnTo>
                <a:lnTo>
                  <a:pt x="490767" y="33020"/>
                </a:lnTo>
                <a:lnTo>
                  <a:pt x="484525" y="44450"/>
                </a:lnTo>
                <a:lnTo>
                  <a:pt x="465675" y="77470"/>
                </a:lnTo>
                <a:lnTo>
                  <a:pt x="459411" y="87630"/>
                </a:lnTo>
                <a:lnTo>
                  <a:pt x="458666" y="89564"/>
                </a:lnTo>
                <a:lnTo>
                  <a:pt x="459270" y="88900"/>
                </a:lnTo>
                <a:lnTo>
                  <a:pt x="500754" y="25400"/>
                </a:lnTo>
                <a:close/>
              </a:path>
              <a:path w="512840" h="448310" extrusionOk="0">
                <a:moveTo>
                  <a:pt x="481344" y="0"/>
                </a:moveTo>
                <a:lnTo>
                  <a:pt x="458014" y="0"/>
                </a:lnTo>
                <a:lnTo>
                  <a:pt x="452247" y="1270"/>
                </a:lnTo>
                <a:lnTo>
                  <a:pt x="427840" y="6350"/>
                </a:lnTo>
                <a:lnTo>
                  <a:pt x="393131" y="24130"/>
                </a:lnTo>
                <a:lnTo>
                  <a:pt x="373722" y="41910"/>
                </a:lnTo>
                <a:lnTo>
                  <a:pt x="363487" y="49530"/>
                </a:lnTo>
                <a:lnTo>
                  <a:pt x="398592" y="49530"/>
                </a:lnTo>
                <a:lnTo>
                  <a:pt x="405694" y="43180"/>
                </a:lnTo>
                <a:lnTo>
                  <a:pt x="414908" y="38100"/>
                </a:lnTo>
                <a:lnTo>
                  <a:pt x="425745" y="34290"/>
                </a:lnTo>
                <a:lnTo>
                  <a:pt x="438889" y="30480"/>
                </a:lnTo>
                <a:lnTo>
                  <a:pt x="455028" y="26670"/>
                </a:lnTo>
                <a:lnTo>
                  <a:pt x="467829" y="25400"/>
                </a:lnTo>
                <a:lnTo>
                  <a:pt x="500754" y="25400"/>
                </a:lnTo>
                <a:lnTo>
                  <a:pt x="507391" y="15240"/>
                </a:lnTo>
                <a:lnTo>
                  <a:pt x="509207" y="11430"/>
                </a:lnTo>
                <a:lnTo>
                  <a:pt x="510820" y="8890"/>
                </a:lnTo>
                <a:lnTo>
                  <a:pt x="512840" y="6350"/>
                </a:lnTo>
                <a:lnTo>
                  <a:pt x="511100" y="5080"/>
                </a:lnTo>
                <a:lnTo>
                  <a:pt x="506440" y="5080"/>
                </a:lnTo>
                <a:lnTo>
                  <a:pt x="481344" y="0"/>
                </a:lnTo>
                <a:close/>
              </a:path>
            </a:pathLst>
          </a:custGeom>
          <a:solidFill>
            <a:srgbClr val="0E4B82"/>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4" name="Google Shape;64;p62"/>
          <p:cNvSpPr/>
          <p:nvPr/>
        </p:nvSpPr>
        <p:spPr>
          <a:xfrm>
            <a:off x="3413254" y="3631412"/>
            <a:ext cx="274366" cy="137306"/>
          </a:xfrm>
          <a:custGeom>
            <a:avLst/>
            <a:gdLst/>
            <a:ahLst/>
            <a:cxnLst/>
            <a:rect l="l" t="t" r="r" b="b"/>
            <a:pathLst>
              <a:path w="274366" h="137306" extrusionOk="0">
                <a:moveTo>
                  <a:pt x="7061" y="114766"/>
                </a:moveTo>
                <a:lnTo>
                  <a:pt x="1612" y="115185"/>
                </a:lnTo>
                <a:lnTo>
                  <a:pt x="1193" y="115388"/>
                </a:lnTo>
                <a:lnTo>
                  <a:pt x="0" y="116023"/>
                </a:lnTo>
                <a:lnTo>
                  <a:pt x="2095" y="117623"/>
                </a:lnTo>
                <a:lnTo>
                  <a:pt x="4749" y="118182"/>
                </a:lnTo>
                <a:lnTo>
                  <a:pt x="9325" y="120165"/>
                </a:lnTo>
                <a:lnTo>
                  <a:pt x="46631" y="131514"/>
                </a:lnTo>
                <a:lnTo>
                  <a:pt x="95700" y="137306"/>
                </a:lnTo>
                <a:lnTo>
                  <a:pt x="108314" y="136990"/>
                </a:lnTo>
                <a:lnTo>
                  <a:pt x="146799" y="130983"/>
                </a:lnTo>
                <a:lnTo>
                  <a:pt x="179968" y="115743"/>
                </a:lnTo>
                <a:lnTo>
                  <a:pt x="12712" y="115743"/>
                </a:lnTo>
                <a:lnTo>
                  <a:pt x="7061" y="114766"/>
                </a:lnTo>
                <a:close/>
              </a:path>
              <a:path w="274366" h="137306" extrusionOk="0">
                <a:moveTo>
                  <a:pt x="21869" y="113851"/>
                </a:moveTo>
                <a:lnTo>
                  <a:pt x="18161" y="114550"/>
                </a:lnTo>
                <a:lnTo>
                  <a:pt x="12712" y="115743"/>
                </a:lnTo>
                <a:lnTo>
                  <a:pt x="179968" y="115743"/>
                </a:lnTo>
                <a:lnTo>
                  <a:pt x="180891" y="115185"/>
                </a:lnTo>
                <a:lnTo>
                  <a:pt x="181523" y="114689"/>
                </a:lnTo>
                <a:lnTo>
                  <a:pt x="25704" y="114689"/>
                </a:lnTo>
                <a:lnTo>
                  <a:pt x="21869" y="113851"/>
                </a:lnTo>
                <a:close/>
              </a:path>
              <a:path w="274366" h="137306" extrusionOk="0">
                <a:moveTo>
                  <a:pt x="225416" y="0"/>
                </a:moveTo>
                <a:lnTo>
                  <a:pt x="185178" y="9483"/>
                </a:lnTo>
                <a:lnTo>
                  <a:pt x="182321" y="11502"/>
                </a:lnTo>
                <a:lnTo>
                  <a:pt x="178828" y="12480"/>
                </a:lnTo>
                <a:lnTo>
                  <a:pt x="175475" y="15490"/>
                </a:lnTo>
                <a:lnTo>
                  <a:pt x="174421" y="15693"/>
                </a:lnTo>
                <a:lnTo>
                  <a:pt x="173583" y="16048"/>
                </a:lnTo>
                <a:lnTo>
                  <a:pt x="167932" y="20379"/>
                </a:lnTo>
                <a:lnTo>
                  <a:pt x="161569" y="23732"/>
                </a:lnTo>
                <a:lnTo>
                  <a:pt x="155981" y="28266"/>
                </a:lnTo>
                <a:lnTo>
                  <a:pt x="150190" y="31555"/>
                </a:lnTo>
                <a:lnTo>
                  <a:pt x="145580" y="36508"/>
                </a:lnTo>
                <a:lnTo>
                  <a:pt x="140195" y="40356"/>
                </a:lnTo>
                <a:lnTo>
                  <a:pt x="135940" y="44268"/>
                </a:lnTo>
                <a:lnTo>
                  <a:pt x="131813" y="48319"/>
                </a:lnTo>
                <a:lnTo>
                  <a:pt x="127698" y="52307"/>
                </a:lnTo>
                <a:lnTo>
                  <a:pt x="124345" y="55799"/>
                </a:lnTo>
                <a:lnTo>
                  <a:pt x="120078" y="58378"/>
                </a:lnTo>
                <a:lnTo>
                  <a:pt x="116725" y="61870"/>
                </a:lnTo>
                <a:lnTo>
                  <a:pt x="111493" y="66975"/>
                </a:lnTo>
                <a:lnTo>
                  <a:pt x="105486" y="71090"/>
                </a:lnTo>
                <a:lnTo>
                  <a:pt x="100101" y="75992"/>
                </a:lnTo>
                <a:lnTo>
                  <a:pt x="96748" y="78710"/>
                </a:lnTo>
                <a:lnTo>
                  <a:pt x="93675" y="81720"/>
                </a:lnTo>
                <a:lnTo>
                  <a:pt x="88056" y="85674"/>
                </a:lnTo>
                <a:lnTo>
                  <a:pt x="53574" y="105783"/>
                </a:lnTo>
                <a:lnTo>
                  <a:pt x="29273" y="113369"/>
                </a:lnTo>
                <a:lnTo>
                  <a:pt x="25704" y="114689"/>
                </a:lnTo>
                <a:lnTo>
                  <a:pt x="181523" y="114689"/>
                </a:lnTo>
                <a:lnTo>
                  <a:pt x="191698" y="106714"/>
                </a:lnTo>
                <a:lnTo>
                  <a:pt x="227491" y="73422"/>
                </a:lnTo>
                <a:lnTo>
                  <a:pt x="255947" y="44999"/>
                </a:lnTo>
                <a:lnTo>
                  <a:pt x="274366" y="11747"/>
                </a:lnTo>
                <a:lnTo>
                  <a:pt x="262556" y="7120"/>
                </a:lnTo>
                <a:lnTo>
                  <a:pt x="250399" y="3503"/>
                </a:lnTo>
                <a:lnTo>
                  <a:pt x="237988" y="1070"/>
                </a:lnTo>
                <a:lnTo>
                  <a:pt x="225416" y="0"/>
                </a:lnTo>
                <a:close/>
              </a:path>
            </a:pathLst>
          </a:custGeom>
          <a:solidFill>
            <a:srgbClr val="D92727"/>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5" name="Google Shape;65;p62"/>
          <p:cNvSpPr/>
          <p:nvPr/>
        </p:nvSpPr>
        <p:spPr>
          <a:xfrm>
            <a:off x="6246323" y="3398482"/>
            <a:ext cx="169765" cy="354495"/>
          </a:xfrm>
          <a:custGeom>
            <a:avLst/>
            <a:gdLst/>
            <a:ahLst/>
            <a:cxnLst/>
            <a:rect l="l" t="t" r="r" b="b"/>
            <a:pathLst>
              <a:path w="169765" h="354495" extrusionOk="0">
                <a:moveTo>
                  <a:pt x="77284" y="0"/>
                </a:moveTo>
                <a:lnTo>
                  <a:pt x="60977" y="0"/>
                </a:lnTo>
                <a:lnTo>
                  <a:pt x="49117" y="22413"/>
                </a:lnTo>
                <a:lnTo>
                  <a:pt x="29808" y="64795"/>
                </a:lnTo>
                <a:lnTo>
                  <a:pt x="15862" y="103980"/>
                </a:lnTo>
                <a:lnTo>
                  <a:pt x="3643" y="156931"/>
                </a:lnTo>
                <a:lnTo>
                  <a:pt x="0" y="203118"/>
                </a:lnTo>
                <a:lnTo>
                  <a:pt x="329" y="217055"/>
                </a:lnTo>
                <a:lnTo>
                  <a:pt x="7295" y="265765"/>
                </a:lnTo>
                <a:lnTo>
                  <a:pt x="19575" y="303669"/>
                </a:lnTo>
                <a:lnTo>
                  <a:pt x="42956" y="354495"/>
                </a:lnTo>
                <a:lnTo>
                  <a:pt x="169765" y="354495"/>
                </a:lnTo>
                <a:lnTo>
                  <a:pt x="77284" y="0"/>
                </a:lnTo>
                <a:close/>
              </a:path>
            </a:pathLst>
          </a:custGeom>
          <a:solidFill>
            <a:srgbClr val="133D8D"/>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6" name="Google Shape;66;p62"/>
          <p:cNvSpPr/>
          <p:nvPr/>
        </p:nvSpPr>
        <p:spPr>
          <a:xfrm>
            <a:off x="5885000" y="3612889"/>
            <a:ext cx="343877" cy="140088"/>
          </a:xfrm>
          <a:custGeom>
            <a:avLst/>
            <a:gdLst/>
            <a:ahLst/>
            <a:cxnLst/>
            <a:rect l="l" t="t" r="r" b="b"/>
            <a:pathLst>
              <a:path w="343877" h="140088" extrusionOk="0">
                <a:moveTo>
                  <a:pt x="202876" y="0"/>
                </a:moveTo>
                <a:lnTo>
                  <a:pt x="161117" y="4083"/>
                </a:lnTo>
                <a:lnTo>
                  <a:pt x="118333" y="14879"/>
                </a:lnTo>
                <a:lnTo>
                  <a:pt x="0" y="140088"/>
                </a:lnTo>
                <a:lnTo>
                  <a:pt x="147129" y="140088"/>
                </a:lnTo>
                <a:lnTo>
                  <a:pt x="187629" y="89263"/>
                </a:lnTo>
                <a:lnTo>
                  <a:pt x="343877" y="89263"/>
                </a:lnTo>
                <a:lnTo>
                  <a:pt x="326127" y="55020"/>
                </a:lnTo>
                <a:lnTo>
                  <a:pt x="290234" y="21095"/>
                </a:lnTo>
                <a:lnTo>
                  <a:pt x="247532" y="4213"/>
                </a:lnTo>
                <a:lnTo>
                  <a:pt x="217679" y="266"/>
                </a:lnTo>
                <a:lnTo>
                  <a:pt x="202876" y="0"/>
                </a:lnTo>
                <a:close/>
              </a:path>
            </a:pathLst>
          </a:custGeom>
          <a:solidFill>
            <a:srgbClr val="6A737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7" name="Google Shape;67;p62"/>
          <p:cNvSpPr/>
          <p:nvPr/>
        </p:nvSpPr>
        <p:spPr>
          <a:xfrm>
            <a:off x="6246323" y="3398482"/>
            <a:ext cx="169765" cy="354495"/>
          </a:xfrm>
          <a:custGeom>
            <a:avLst/>
            <a:gdLst/>
            <a:ahLst/>
            <a:cxnLst/>
            <a:rect l="l" t="t" r="r" b="b"/>
            <a:pathLst>
              <a:path w="169765" h="354495" extrusionOk="0">
                <a:moveTo>
                  <a:pt x="77284" y="0"/>
                </a:moveTo>
                <a:lnTo>
                  <a:pt x="60977" y="0"/>
                </a:lnTo>
                <a:lnTo>
                  <a:pt x="49117" y="22413"/>
                </a:lnTo>
                <a:lnTo>
                  <a:pt x="29808" y="64795"/>
                </a:lnTo>
                <a:lnTo>
                  <a:pt x="15862" y="103980"/>
                </a:lnTo>
                <a:lnTo>
                  <a:pt x="3643" y="156931"/>
                </a:lnTo>
                <a:lnTo>
                  <a:pt x="0" y="203118"/>
                </a:lnTo>
                <a:lnTo>
                  <a:pt x="329" y="217055"/>
                </a:lnTo>
                <a:lnTo>
                  <a:pt x="7295" y="265765"/>
                </a:lnTo>
                <a:lnTo>
                  <a:pt x="19575" y="303669"/>
                </a:lnTo>
                <a:lnTo>
                  <a:pt x="42956" y="354495"/>
                </a:lnTo>
                <a:lnTo>
                  <a:pt x="169765" y="354495"/>
                </a:lnTo>
                <a:lnTo>
                  <a:pt x="77284" y="0"/>
                </a:lnTo>
                <a:close/>
              </a:path>
            </a:pathLst>
          </a:custGeom>
          <a:solidFill>
            <a:srgbClr val="133D8D"/>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8" name="Google Shape;68;p62"/>
          <p:cNvSpPr/>
          <p:nvPr/>
        </p:nvSpPr>
        <p:spPr>
          <a:xfrm>
            <a:off x="6029215" y="3398675"/>
            <a:ext cx="251206" cy="192786"/>
          </a:xfrm>
          <a:custGeom>
            <a:avLst/>
            <a:gdLst/>
            <a:ahLst/>
            <a:cxnLst/>
            <a:rect l="l" t="t" r="r" b="b"/>
            <a:pathLst>
              <a:path w="251206" h="192786" extrusionOk="0">
                <a:moveTo>
                  <a:pt x="251206" y="0"/>
                </a:moveTo>
                <a:lnTo>
                  <a:pt x="175831" y="0"/>
                </a:lnTo>
                <a:lnTo>
                  <a:pt x="0" y="192786"/>
                </a:lnTo>
                <a:lnTo>
                  <a:pt x="51150" y="176566"/>
                </a:lnTo>
                <a:lnTo>
                  <a:pt x="97346" y="153641"/>
                </a:lnTo>
                <a:lnTo>
                  <a:pt x="138718" y="125440"/>
                </a:lnTo>
                <a:lnTo>
                  <a:pt x="175392" y="93392"/>
                </a:lnTo>
                <a:lnTo>
                  <a:pt x="207499" y="58928"/>
                </a:lnTo>
                <a:lnTo>
                  <a:pt x="235165" y="23476"/>
                </a:lnTo>
                <a:lnTo>
                  <a:pt x="251206" y="0"/>
                </a:lnTo>
                <a:close/>
              </a:path>
            </a:pathLst>
          </a:custGeom>
          <a:solidFill>
            <a:srgbClr val="EE3124"/>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9" name="Google Shape;69;p62"/>
          <p:cNvSpPr/>
          <p:nvPr/>
        </p:nvSpPr>
        <p:spPr>
          <a:xfrm>
            <a:off x="5536948" y="3395191"/>
            <a:ext cx="450466" cy="361086"/>
          </a:xfrm>
          <a:custGeom>
            <a:avLst/>
            <a:gdLst/>
            <a:ahLst/>
            <a:cxnLst/>
            <a:rect l="l" t="t" r="r" b="b"/>
            <a:pathLst>
              <a:path w="450466" h="361086" extrusionOk="0">
                <a:moveTo>
                  <a:pt x="281753" y="0"/>
                </a:moveTo>
                <a:lnTo>
                  <a:pt x="230146" y="4666"/>
                </a:lnTo>
                <a:lnTo>
                  <a:pt x="178982" y="18300"/>
                </a:lnTo>
                <a:lnTo>
                  <a:pt x="130329" y="40349"/>
                </a:lnTo>
                <a:lnTo>
                  <a:pt x="86257" y="70264"/>
                </a:lnTo>
                <a:lnTo>
                  <a:pt x="48835" y="107493"/>
                </a:lnTo>
                <a:lnTo>
                  <a:pt x="20131" y="151487"/>
                </a:lnTo>
                <a:lnTo>
                  <a:pt x="3183" y="198153"/>
                </a:lnTo>
                <a:lnTo>
                  <a:pt x="0" y="224531"/>
                </a:lnTo>
                <a:lnTo>
                  <a:pt x="329" y="237414"/>
                </a:lnTo>
                <a:lnTo>
                  <a:pt x="14142" y="285423"/>
                </a:lnTo>
                <a:lnTo>
                  <a:pt x="37252" y="315953"/>
                </a:lnTo>
                <a:lnTo>
                  <a:pt x="70892" y="339884"/>
                </a:lnTo>
                <a:lnTo>
                  <a:pt x="114704" y="355500"/>
                </a:lnTo>
                <a:lnTo>
                  <a:pt x="168329" y="361086"/>
                </a:lnTo>
                <a:lnTo>
                  <a:pt x="187453" y="360467"/>
                </a:lnTo>
                <a:lnTo>
                  <a:pt x="243213" y="351608"/>
                </a:lnTo>
                <a:lnTo>
                  <a:pt x="295382" y="333355"/>
                </a:lnTo>
                <a:lnTo>
                  <a:pt x="342453" y="307136"/>
                </a:lnTo>
                <a:lnTo>
                  <a:pt x="382919" y="274378"/>
                </a:lnTo>
                <a:lnTo>
                  <a:pt x="384893" y="272343"/>
                </a:lnTo>
                <a:lnTo>
                  <a:pt x="204497" y="272343"/>
                </a:lnTo>
                <a:lnTo>
                  <a:pt x="189422" y="272272"/>
                </a:lnTo>
                <a:lnTo>
                  <a:pt x="148242" y="260288"/>
                </a:lnTo>
                <a:lnTo>
                  <a:pt x="120642" y="224498"/>
                </a:lnTo>
                <a:lnTo>
                  <a:pt x="118133" y="201688"/>
                </a:lnTo>
                <a:lnTo>
                  <a:pt x="119611" y="189637"/>
                </a:lnTo>
                <a:lnTo>
                  <a:pt x="139453" y="145993"/>
                </a:lnTo>
                <a:lnTo>
                  <a:pt x="173664" y="113258"/>
                </a:lnTo>
                <a:lnTo>
                  <a:pt x="207980" y="95939"/>
                </a:lnTo>
                <a:lnTo>
                  <a:pt x="248191" y="88150"/>
                </a:lnTo>
                <a:lnTo>
                  <a:pt x="441975" y="88150"/>
                </a:lnTo>
                <a:lnTo>
                  <a:pt x="441473" y="86700"/>
                </a:lnTo>
                <a:lnTo>
                  <a:pt x="421458" y="53946"/>
                </a:lnTo>
                <a:lnTo>
                  <a:pt x="390826" y="27729"/>
                </a:lnTo>
                <a:lnTo>
                  <a:pt x="350233" y="9477"/>
                </a:lnTo>
                <a:lnTo>
                  <a:pt x="300338" y="618"/>
                </a:lnTo>
                <a:lnTo>
                  <a:pt x="281753" y="0"/>
                </a:lnTo>
                <a:close/>
              </a:path>
              <a:path w="450466" h="361086" extrusionOk="0">
                <a:moveTo>
                  <a:pt x="441975" y="88150"/>
                </a:moveTo>
                <a:lnTo>
                  <a:pt x="248191" y="88150"/>
                </a:lnTo>
                <a:lnTo>
                  <a:pt x="262666" y="88190"/>
                </a:lnTo>
                <a:lnTo>
                  <a:pt x="277593" y="89732"/>
                </a:lnTo>
                <a:lnTo>
                  <a:pt x="315720" y="108277"/>
                </a:lnTo>
                <a:lnTo>
                  <a:pt x="334533" y="150433"/>
                </a:lnTo>
                <a:lnTo>
                  <a:pt x="334397" y="162433"/>
                </a:lnTo>
                <a:lnTo>
                  <a:pt x="319620" y="206511"/>
                </a:lnTo>
                <a:lnTo>
                  <a:pt x="289926" y="239541"/>
                </a:lnTo>
                <a:lnTo>
                  <a:pt x="245718" y="264339"/>
                </a:lnTo>
                <a:lnTo>
                  <a:pt x="204497" y="272343"/>
                </a:lnTo>
                <a:lnTo>
                  <a:pt x="384893" y="272343"/>
                </a:lnTo>
                <a:lnTo>
                  <a:pt x="415275" y="236508"/>
                </a:lnTo>
                <a:lnTo>
                  <a:pt x="438013" y="194954"/>
                </a:lnTo>
                <a:lnTo>
                  <a:pt x="449453" y="151941"/>
                </a:lnTo>
                <a:lnTo>
                  <a:pt x="450466" y="136105"/>
                </a:lnTo>
                <a:lnTo>
                  <a:pt x="450214" y="124564"/>
                </a:lnTo>
                <a:lnTo>
                  <a:pt x="448593" y="111463"/>
                </a:lnTo>
                <a:lnTo>
                  <a:pt x="445672" y="98824"/>
                </a:lnTo>
                <a:lnTo>
                  <a:pt x="441975" y="88150"/>
                </a:lnTo>
                <a:close/>
              </a:path>
            </a:pathLst>
          </a:custGeom>
          <a:solidFill>
            <a:srgbClr val="6A737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0" name="Google Shape;70;p62"/>
          <p:cNvSpPr/>
          <p:nvPr/>
        </p:nvSpPr>
        <p:spPr>
          <a:xfrm>
            <a:off x="6431232" y="3398377"/>
            <a:ext cx="545553" cy="354698"/>
          </a:xfrm>
          <a:custGeom>
            <a:avLst/>
            <a:gdLst/>
            <a:ahLst/>
            <a:cxnLst/>
            <a:rect l="l" t="t" r="r" b="b"/>
            <a:pathLst>
              <a:path w="545553" h="354698" extrusionOk="0">
                <a:moveTo>
                  <a:pt x="253098" y="0"/>
                </a:moveTo>
                <a:lnTo>
                  <a:pt x="108102" y="0"/>
                </a:lnTo>
                <a:lnTo>
                  <a:pt x="0" y="354698"/>
                </a:lnTo>
                <a:lnTo>
                  <a:pt x="144945" y="354698"/>
                </a:lnTo>
                <a:lnTo>
                  <a:pt x="191668" y="204177"/>
                </a:lnTo>
                <a:lnTo>
                  <a:pt x="333155" y="204177"/>
                </a:lnTo>
                <a:lnTo>
                  <a:pt x="313220" y="179692"/>
                </a:lnTo>
                <a:lnTo>
                  <a:pt x="334468" y="163258"/>
                </a:lnTo>
                <a:lnTo>
                  <a:pt x="204343" y="163258"/>
                </a:lnTo>
                <a:lnTo>
                  <a:pt x="253098" y="0"/>
                </a:lnTo>
                <a:close/>
              </a:path>
              <a:path w="545553" h="354698" extrusionOk="0">
                <a:moveTo>
                  <a:pt x="333155" y="204177"/>
                </a:moveTo>
                <a:lnTo>
                  <a:pt x="191668" y="204177"/>
                </a:lnTo>
                <a:lnTo>
                  <a:pt x="287502" y="354698"/>
                </a:lnTo>
                <a:lnTo>
                  <a:pt x="455701" y="354698"/>
                </a:lnTo>
                <a:lnTo>
                  <a:pt x="333155" y="204177"/>
                </a:lnTo>
                <a:close/>
              </a:path>
              <a:path w="545553" h="354698" extrusionOk="0">
                <a:moveTo>
                  <a:pt x="545553" y="0"/>
                </a:moveTo>
                <a:lnTo>
                  <a:pt x="400710" y="0"/>
                </a:lnTo>
                <a:lnTo>
                  <a:pt x="204343" y="163258"/>
                </a:lnTo>
                <a:lnTo>
                  <a:pt x="334468" y="163258"/>
                </a:lnTo>
                <a:lnTo>
                  <a:pt x="545553" y="0"/>
                </a:lnTo>
                <a:close/>
              </a:path>
            </a:pathLst>
          </a:custGeom>
          <a:solidFill>
            <a:srgbClr val="133D8D"/>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1" name="Google Shape;71;p62"/>
          <p:cNvSpPr/>
          <p:nvPr/>
        </p:nvSpPr>
        <p:spPr>
          <a:xfrm>
            <a:off x="7079477" y="3507012"/>
            <a:ext cx="871959" cy="263347"/>
          </a:xfrm>
          <a:prstGeom prst="rect">
            <a:avLst/>
          </a:prstGeom>
          <a:blipFill rotWithShape="1">
            <a:blip r:embed="rId3">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2" name="Google Shape;72;p62"/>
          <p:cNvSpPr/>
          <p:nvPr/>
        </p:nvSpPr>
        <p:spPr>
          <a:xfrm>
            <a:off x="7039133" y="3507909"/>
            <a:ext cx="12" cy="252120"/>
          </a:xfrm>
          <a:custGeom>
            <a:avLst/>
            <a:gdLst/>
            <a:ahLst/>
            <a:cxnLst/>
            <a:rect l="l" t="t" r="r" b="b"/>
            <a:pathLst>
              <a:path w="12" h="252120" extrusionOk="0">
                <a:moveTo>
                  <a:pt x="12" y="0"/>
                </a:moveTo>
                <a:lnTo>
                  <a:pt x="0" y="252120"/>
                </a:lnTo>
              </a:path>
            </a:pathLst>
          </a:custGeom>
          <a:noFill/>
          <a:ln w="9525" cap="flat" cmpd="sng">
            <a:solidFill>
              <a:srgbClr val="6A737B"/>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3" name="Google Shape;73;p62"/>
          <p:cNvSpPr/>
          <p:nvPr/>
        </p:nvSpPr>
        <p:spPr>
          <a:xfrm>
            <a:off x="5726441" y="4163680"/>
            <a:ext cx="63936" cy="88912"/>
          </a:xfrm>
          <a:custGeom>
            <a:avLst/>
            <a:gdLst/>
            <a:ahLst/>
            <a:cxnLst/>
            <a:rect l="l" t="t" r="r" b="b"/>
            <a:pathLst>
              <a:path w="63936" h="88912" extrusionOk="0">
                <a:moveTo>
                  <a:pt x="56883" y="0"/>
                </a:moveTo>
                <a:lnTo>
                  <a:pt x="0" y="0"/>
                </a:lnTo>
                <a:lnTo>
                  <a:pt x="0" y="88912"/>
                </a:lnTo>
                <a:lnTo>
                  <a:pt x="41263" y="88158"/>
                </a:lnTo>
                <a:lnTo>
                  <a:pt x="55237" y="81703"/>
                </a:lnTo>
                <a:lnTo>
                  <a:pt x="59632" y="74942"/>
                </a:lnTo>
                <a:lnTo>
                  <a:pt x="18021" y="74942"/>
                </a:lnTo>
                <a:lnTo>
                  <a:pt x="18021" y="48272"/>
                </a:lnTo>
                <a:lnTo>
                  <a:pt x="60601" y="48272"/>
                </a:lnTo>
                <a:lnTo>
                  <a:pt x="60437" y="47737"/>
                </a:lnTo>
                <a:lnTo>
                  <a:pt x="50763" y="38249"/>
                </a:lnTo>
                <a:lnTo>
                  <a:pt x="32511" y="34277"/>
                </a:lnTo>
                <a:lnTo>
                  <a:pt x="18021" y="34277"/>
                </a:lnTo>
                <a:lnTo>
                  <a:pt x="18021" y="15760"/>
                </a:lnTo>
                <a:lnTo>
                  <a:pt x="56883" y="15760"/>
                </a:lnTo>
                <a:lnTo>
                  <a:pt x="56883" y="0"/>
                </a:lnTo>
                <a:close/>
              </a:path>
              <a:path w="63936" h="88912" extrusionOk="0">
                <a:moveTo>
                  <a:pt x="60601" y="48272"/>
                </a:moveTo>
                <a:lnTo>
                  <a:pt x="39242" y="48272"/>
                </a:lnTo>
                <a:lnTo>
                  <a:pt x="45084" y="52565"/>
                </a:lnTo>
                <a:lnTo>
                  <a:pt x="45084" y="70611"/>
                </a:lnTo>
                <a:lnTo>
                  <a:pt x="39242" y="74942"/>
                </a:lnTo>
                <a:lnTo>
                  <a:pt x="59632" y="74942"/>
                </a:lnTo>
                <a:lnTo>
                  <a:pt x="62167" y="71042"/>
                </a:lnTo>
                <a:lnTo>
                  <a:pt x="63936" y="59101"/>
                </a:lnTo>
                <a:lnTo>
                  <a:pt x="60601" y="48272"/>
                </a:lnTo>
                <a:close/>
              </a:path>
            </a:pathLst>
          </a:custGeom>
          <a:solidFill>
            <a:srgbClr val="008FD5"/>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4" name="Google Shape;74;p62"/>
          <p:cNvSpPr/>
          <p:nvPr/>
        </p:nvSpPr>
        <p:spPr>
          <a:xfrm>
            <a:off x="5795691" y="4163680"/>
            <a:ext cx="91300" cy="88912"/>
          </a:xfrm>
          <a:custGeom>
            <a:avLst/>
            <a:gdLst/>
            <a:ahLst/>
            <a:cxnLst/>
            <a:rect l="l" t="t" r="r" b="b"/>
            <a:pathLst>
              <a:path w="91300" h="88912" extrusionOk="0">
                <a:moveTo>
                  <a:pt x="55981" y="0"/>
                </a:moveTo>
                <a:lnTo>
                  <a:pt x="35420" y="0"/>
                </a:lnTo>
                <a:lnTo>
                  <a:pt x="0" y="88912"/>
                </a:lnTo>
                <a:lnTo>
                  <a:pt x="19291" y="88912"/>
                </a:lnTo>
                <a:lnTo>
                  <a:pt x="26771" y="68833"/>
                </a:lnTo>
                <a:lnTo>
                  <a:pt x="83324" y="68833"/>
                </a:lnTo>
                <a:lnTo>
                  <a:pt x="77527" y="54241"/>
                </a:lnTo>
                <a:lnTo>
                  <a:pt x="32512" y="54241"/>
                </a:lnTo>
                <a:lnTo>
                  <a:pt x="44818" y="17906"/>
                </a:lnTo>
                <a:lnTo>
                  <a:pt x="63094" y="17906"/>
                </a:lnTo>
                <a:lnTo>
                  <a:pt x="55981" y="0"/>
                </a:lnTo>
                <a:close/>
              </a:path>
              <a:path w="91300" h="88912" extrusionOk="0">
                <a:moveTo>
                  <a:pt x="83324" y="68833"/>
                </a:moveTo>
                <a:lnTo>
                  <a:pt x="63487" y="68833"/>
                </a:lnTo>
                <a:lnTo>
                  <a:pt x="70993" y="88912"/>
                </a:lnTo>
                <a:lnTo>
                  <a:pt x="91300" y="88912"/>
                </a:lnTo>
                <a:lnTo>
                  <a:pt x="83324" y="68833"/>
                </a:lnTo>
                <a:close/>
              </a:path>
              <a:path w="91300" h="88912" extrusionOk="0">
                <a:moveTo>
                  <a:pt x="63094" y="17906"/>
                </a:moveTo>
                <a:lnTo>
                  <a:pt x="45059" y="17906"/>
                </a:lnTo>
                <a:lnTo>
                  <a:pt x="58153" y="54241"/>
                </a:lnTo>
                <a:lnTo>
                  <a:pt x="77527" y="54241"/>
                </a:lnTo>
                <a:lnTo>
                  <a:pt x="63094" y="17906"/>
                </a:lnTo>
                <a:close/>
              </a:path>
            </a:pathLst>
          </a:custGeom>
          <a:solidFill>
            <a:srgbClr val="008FD5"/>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5" name="Google Shape;75;p62"/>
          <p:cNvSpPr/>
          <p:nvPr/>
        </p:nvSpPr>
        <p:spPr>
          <a:xfrm>
            <a:off x="5897828" y="4163680"/>
            <a:ext cx="72123" cy="88912"/>
          </a:xfrm>
          <a:custGeom>
            <a:avLst/>
            <a:gdLst/>
            <a:ahLst/>
            <a:cxnLst/>
            <a:rect l="l" t="t" r="r" b="b"/>
            <a:pathLst>
              <a:path w="72123" h="88912" extrusionOk="0">
                <a:moveTo>
                  <a:pt x="18034" y="0"/>
                </a:moveTo>
                <a:lnTo>
                  <a:pt x="0" y="0"/>
                </a:lnTo>
                <a:lnTo>
                  <a:pt x="0" y="88912"/>
                </a:lnTo>
                <a:lnTo>
                  <a:pt x="18034" y="88912"/>
                </a:lnTo>
                <a:lnTo>
                  <a:pt x="18034" y="50406"/>
                </a:lnTo>
                <a:lnTo>
                  <a:pt x="72123" y="50406"/>
                </a:lnTo>
                <a:lnTo>
                  <a:pt x="72123" y="35801"/>
                </a:lnTo>
                <a:lnTo>
                  <a:pt x="18034" y="35801"/>
                </a:lnTo>
                <a:lnTo>
                  <a:pt x="18034" y="0"/>
                </a:lnTo>
                <a:close/>
              </a:path>
              <a:path w="72123" h="88912" extrusionOk="0">
                <a:moveTo>
                  <a:pt x="72123" y="50406"/>
                </a:moveTo>
                <a:lnTo>
                  <a:pt x="54076" y="50406"/>
                </a:lnTo>
                <a:lnTo>
                  <a:pt x="54076" y="88912"/>
                </a:lnTo>
                <a:lnTo>
                  <a:pt x="72123" y="88912"/>
                </a:lnTo>
                <a:lnTo>
                  <a:pt x="72123" y="50406"/>
                </a:lnTo>
                <a:close/>
              </a:path>
              <a:path w="72123" h="88912" extrusionOk="0">
                <a:moveTo>
                  <a:pt x="72123" y="0"/>
                </a:moveTo>
                <a:lnTo>
                  <a:pt x="54076" y="0"/>
                </a:lnTo>
                <a:lnTo>
                  <a:pt x="54076" y="35801"/>
                </a:lnTo>
                <a:lnTo>
                  <a:pt x="72123" y="35801"/>
                </a:lnTo>
                <a:lnTo>
                  <a:pt x="72123" y="0"/>
                </a:lnTo>
                <a:close/>
              </a:path>
            </a:pathLst>
          </a:custGeom>
          <a:solidFill>
            <a:srgbClr val="008FD5"/>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6" name="Google Shape;76;p62"/>
          <p:cNvSpPr/>
          <p:nvPr/>
        </p:nvSpPr>
        <p:spPr>
          <a:xfrm>
            <a:off x="5987752" y="4163680"/>
            <a:ext cx="74295" cy="88912"/>
          </a:xfrm>
          <a:custGeom>
            <a:avLst/>
            <a:gdLst/>
            <a:ahLst/>
            <a:cxnLst/>
            <a:rect l="l" t="t" r="r" b="b"/>
            <a:pathLst>
              <a:path w="74295" h="88912" extrusionOk="0">
                <a:moveTo>
                  <a:pt x="18034" y="0"/>
                </a:moveTo>
                <a:lnTo>
                  <a:pt x="0" y="0"/>
                </a:lnTo>
                <a:lnTo>
                  <a:pt x="0" y="88912"/>
                </a:lnTo>
                <a:lnTo>
                  <a:pt x="18034" y="88912"/>
                </a:lnTo>
                <a:lnTo>
                  <a:pt x="18034" y="44691"/>
                </a:lnTo>
                <a:lnTo>
                  <a:pt x="38500" y="44691"/>
                </a:lnTo>
                <a:lnTo>
                  <a:pt x="34912" y="40258"/>
                </a:lnTo>
                <a:lnTo>
                  <a:pt x="37018" y="37972"/>
                </a:lnTo>
                <a:lnTo>
                  <a:pt x="18034" y="37972"/>
                </a:lnTo>
                <a:lnTo>
                  <a:pt x="18034" y="0"/>
                </a:lnTo>
                <a:close/>
              </a:path>
              <a:path w="74295" h="88912" extrusionOk="0">
                <a:moveTo>
                  <a:pt x="38500" y="44691"/>
                </a:moveTo>
                <a:lnTo>
                  <a:pt x="18402" y="44691"/>
                </a:lnTo>
                <a:lnTo>
                  <a:pt x="51422" y="88912"/>
                </a:lnTo>
                <a:lnTo>
                  <a:pt x="74295" y="88912"/>
                </a:lnTo>
                <a:lnTo>
                  <a:pt x="38500" y="44691"/>
                </a:lnTo>
                <a:close/>
              </a:path>
              <a:path w="74295" h="88912" extrusionOk="0">
                <a:moveTo>
                  <a:pt x="72009" y="0"/>
                </a:moveTo>
                <a:lnTo>
                  <a:pt x="50571" y="0"/>
                </a:lnTo>
                <a:lnTo>
                  <a:pt x="18402" y="37972"/>
                </a:lnTo>
                <a:lnTo>
                  <a:pt x="37018" y="37972"/>
                </a:lnTo>
                <a:lnTo>
                  <a:pt x="72009" y="0"/>
                </a:lnTo>
                <a:close/>
              </a:path>
            </a:pathLst>
          </a:custGeom>
          <a:solidFill>
            <a:srgbClr val="008FD5"/>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7" name="Google Shape;77;p62"/>
          <p:cNvSpPr/>
          <p:nvPr/>
        </p:nvSpPr>
        <p:spPr>
          <a:xfrm>
            <a:off x="5726438" y="4305736"/>
            <a:ext cx="60288" cy="88912"/>
          </a:xfrm>
          <a:custGeom>
            <a:avLst/>
            <a:gdLst/>
            <a:ahLst/>
            <a:cxnLst/>
            <a:rect l="l" t="t" r="r" b="b"/>
            <a:pathLst>
              <a:path w="60288" h="88912" extrusionOk="0">
                <a:moveTo>
                  <a:pt x="26301" y="0"/>
                </a:moveTo>
                <a:lnTo>
                  <a:pt x="0" y="0"/>
                </a:lnTo>
                <a:lnTo>
                  <a:pt x="0" y="88912"/>
                </a:lnTo>
                <a:lnTo>
                  <a:pt x="18021" y="88912"/>
                </a:lnTo>
                <a:lnTo>
                  <a:pt x="18021" y="55498"/>
                </a:lnTo>
                <a:lnTo>
                  <a:pt x="37633" y="54748"/>
                </a:lnTo>
                <a:lnTo>
                  <a:pt x="50940" y="48352"/>
                </a:lnTo>
                <a:lnTo>
                  <a:pt x="55496" y="41528"/>
                </a:lnTo>
                <a:lnTo>
                  <a:pt x="18021" y="41528"/>
                </a:lnTo>
                <a:lnTo>
                  <a:pt x="18021" y="13944"/>
                </a:lnTo>
                <a:lnTo>
                  <a:pt x="56505" y="13944"/>
                </a:lnTo>
                <a:lnTo>
                  <a:pt x="47300" y="4611"/>
                </a:lnTo>
                <a:lnTo>
                  <a:pt x="26301" y="0"/>
                </a:lnTo>
                <a:close/>
              </a:path>
              <a:path w="60288" h="88912" extrusionOk="0">
                <a:moveTo>
                  <a:pt x="56505" y="13944"/>
                </a:moveTo>
                <a:lnTo>
                  <a:pt x="36715" y="13944"/>
                </a:lnTo>
                <a:lnTo>
                  <a:pt x="41427" y="19951"/>
                </a:lnTo>
                <a:lnTo>
                  <a:pt x="41427" y="34035"/>
                </a:lnTo>
                <a:lnTo>
                  <a:pt x="37223" y="41528"/>
                </a:lnTo>
                <a:lnTo>
                  <a:pt x="55496" y="41528"/>
                </a:lnTo>
                <a:lnTo>
                  <a:pt x="58183" y="37504"/>
                </a:lnTo>
                <a:lnTo>
                  <a:pt x="60288" y="24739"/>
                </a:lnTo>
                <a:lnTo>
                  <a:pt x="57270" y="14720"/>
                </a:lnTo>
                <a:lnTo>
                  <a:pt x="56505" y="13944"/>
                </a:lnTo>
                <a:close/>
              </a:path>
            </a:pathLst>
          </a:custGeom>
          <a:solidFill>
            <a:srgbClr val="008FD5"/>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8" name="Google Shape;78;p62"/>
          <p:cNvSpPr/>
          <p:nvPr/>
        </p:nvSpPr>
        <p:spPr>
          <a:xfrm>
            <a:off x="5782986" y="4305748"/>
            <a:ext cx="91312" cy="88912"/>
          </a:xfrm>
          <a:custGeom>
            <a:avLst/>
            <a:gdLst/>
            <a:ahLst/>
            <a:cxnLst/>
            <a:rect l="l" t="t" r="r" b="b"/>
            <a:pathLst>
              <a:path w="91312" h="88912" extrusionOk="0">
                <a:moveTo>
                  <a:pt x="56006" y="0"/>
                </a:moveTo>
                <a:lnTo>
                  <a:pt x="35420" y="0"/>
                </a:lnTo>
                <a:lnTo>
                  <a:pt x="0" y="88912"/>
                </a:lnTo>
                <a:lnTo>
                  <a:pt x="19278" y="88912"/>
                </a:lnTo>
                <a:lnTo>
                  <a:pt x="26784" y="68808"/>
                </a:lnTo>
                <a:lnTo>
                  <a:pt x="83329" y="68808"/>
                </a:lnTo>
                <a:lnTo>
                  <a:pt x="77530" y="54203"/>
                </a:lnTo>
                <a:lnTo>
                  <a:pt x="32499" y="54203"/>
                </a:lnTo>
                <a:lnTo>
                  <a:pt x="44818" y="17881"/>
                </a:lnTo>
                <a:lnTo>
                  <a:pt x="63107" y="17881"/>
                </a:lnTo>
                <a:lnTo>
                  <a:pt x="56006" y="0"/>
                </a:lnTo>
                <a:close/>
              </a:path>
              <a:path w="91312" h="88912" extrusionOk="0">
                <a:moveTo>
                  <a:pt x="83329" y="68808"/>
                </a:moveTo>
                <a:lnTo>
                  <a:pt x="63499" y="68808"/>
                </a:lnTo>
                <a:lnTo>
                  <a:pt x="70967" y="88912"/>
                </a:lnTo>
                <a:lnTo>
                  <a:pt x="91312" y="88912"/>
                </a:lnTo>
                <a:lnTo>
                  <a:pt x="83329" y="68808"/>
                </a:lnTo>
                <a:close/>
              </a:path>
              <a:path w="91312" h="88912" extrusionOk="0">
                <a:moveTo>
                  <a:pt x="63107" y="17881"/>
                </a:moveTo>
                <a:lnTo>
                  <a:pt x="45072" y="17881"/>
                </a:lnTo>
                <a:lnTo>
                  <a:pt x="58140" y="54203"/>
                </a:lnTo>
                <a:lnTo>
                  <a:pt x="77530" y="54203"/>
                </a:lnTo>
                <a:lnTo>
                  <a:pt x="63107" y="17881"/>
                </a:lnTo>
                <a:close/>
              </a:path>
            </a:pathLst>
          </a:custGeom>
          <a:solidFill>
            <a:srgbClr val="008FD5"/>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9" name="Google Shape;79;p62"/>
          <p:cNvSpPr/>
          <p:nvPr/>
        </p:nvSpPr>
        <p:spPr>
          <a:xfrm>
            <a:off x="5878120" y="4304717"/>
            <a:ext cx="60805" cy="90567"/>
          </a:xfrm>
          <a:custGeom>
            <a:avLst/>
            <a:gdLst/>
            <a:ahLst/>
            <a:cxnLst/>
            <a:rect l="l" t="t" r="r" b="b"/>
            <a:pathLst>
              <a:path w="60805" h="90567" extrusionOk="0">
                <a:moveTo>
                  <a:pt x="0" y="70389"/>
                </a:moveTo>
                <a:lnTo>
                  <a:pt x="4924" y="87543"/>
                </a:lnTo>
                <a:lnTo>
                  <a:pt x="15785" y="89898"/>
                </a:lnTo>
                <a:lnTo>
                  <a:pt x="31623" y="90567"/>
                </a:lnTo>
                <a:lnTo>
                  <a:pt x="44379" y="87429"/>
                </a:lnTo>
                <a:lnTo>
                  <a:pt x="55882" y="78531"/>
                </a:lnTo>
                <a:lnTo>
                  <a:pt x="56504" y="76307"/>
                </a:lnTo>
                <a:lnTo>
                  <a:pt x="20193" y="76307"/>
                </a:lnTo>
                <a:lnTo>
                  <a:pt x="12065" y="75684"/>
                </a:lnTo>
                <a:lnTo>
                  <a:pt x="0" y="70389"/>
                </a:lnTo>
                <a:close/>
              </a:path>
              <a:path w="60805" h="90567" extrusionOk="0">
                <a:moveTo>
                  <a:pt x="55657" y="14610"/>
                </a:moveTo>
                <a:lnTo>
                  <a:pt x="34937" y="14610"/>
                </a:lnTo>
                <a:lnTo>
                  <a:pt x="38227" y="20071"/>
                </a:lnTo>
                <a:lnTo>
                  <a:pt x="38227" y="31869"/>
                </a:lnTo>
                <a:lnTo>
                  <a:pt x="33134" y="36314"/>
                </a:lnTo>
                <a:lnTo>
                  <a:pt x="13208" y="36314"/>
                </a:lnTo>
                <a:lnTo>
                  <a:pt x="13208" y="50932"/>
                </a:lnTo>
                <a:lnTo>
                  <a:pt x="27419" y="50932"/>
                </a:lnTo>
                <a:lnTo>
                  <a:pt x="41262" y="51072"/>
                </a:lnTo>
                <a:lnTo>
                  <a:pt x="41262" y="69207"/>
                </a:lnTo>
                <a:lnTo>
                  <a:pt x="37452" y="76307"/>
                </a:lnTo>
                <a:lnTo>
                  <a:pt x="56504" y="76307"/>
                </a:lnTo>
                <a:lnTo>
                  <a:pt x="60805" y="60911"/>
                </a:lnTo>
                <a:lnTo>
                  <a:pt x="54746" y="48315"/>
                </a:lnTo>
                <a:lnTo>
                  <a:pt x="43192" y="42791"/>
                </a:lnTo>
                <a:lnTo>
                  <a:pt x="43192" y="42423"/>
                </a:lnTo>
                <a:lnTo>
                  <a:pt x="53086" y="39743"/>
                </a:lnTo>
                <a:lnTo>
                  <a:pt x="57899" y="31488"/>
                </a:lnTo>
                <a:lnTo>
                  <a:pt x="57895" y="21898"/>
                </a:lnTo>
                <a:lnTo>
                  <a:pt x="55657" y="14610"/>
                </a:lnTo>
                <a:close/>
              </a:path>
              <a:path w="60805" h="90567" extrusionOk="0">
                <a:moveTo>
                  <a:pt x="26502" y="0"/>
                </a:moveTo>
                <a:lnTo>
                  <a:pt x="13674" y="1220"/>
                </a:lnTo>
                <a:lnTo>
                  <a:pt x="1638" y="4450"/>
                </a:lnTo>
                <a:lnTo>
                  <a:pt x="3429" y="19436"/>
                </a:lnTo>
                <a:lnTo>
                  <a:pt x="10680" y="16007"/>
                </a:lnTo>
                <a:lnTo>
                  <a:pt x="16764" y="14610"/>
                </a:lnTo>
                <a:lnTo>
                  <a:pt x="55657" y="14610"/>
                </a:lnTo>
                <a:lnTo>
                  <a:pt x="54414" y="10564"/>
                </a:lnTo>
                <a:lnTo>
                  <a:pt x="44105" y="2846"/>
                </a:lnTo>
                <a:lnTo>
                  <a:pt x="26502" y="0"/>
                </a:lnTo>
                <a:close/>
              </a:path>
            </a:pathLst>
          </a:custGeom>
          <a:solidFill>
            <a:srgbClr val="008FD5"/>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0" name="Google Shape;80;p62"/>
          <p:cNvSpPr/>
          <p:nvPr/>
        </p:nvSpPr>
        <p:spPr>
          <a:xfrm>
            <a:off x="5953060" y="4305745"/>
            <a:ext cx="62772" cy="88912"/>
          </a:xfrm>
          <a:custGeom>
            <a:avLst/>
            <a:gdLst/>
            <a:ahLst/>
            <a:cxnLst/>
            <a:rect l="l" t="t" r="r" b="b"/>
            <a:pathLst>
              <a:path w="62772" h="88912" extrusionOk="0">
                <a:moveTo>
                  <a:pt x="29210" y="0"/>
                </a:moveTo>
                <a:lnTo>
                  <a:pt x="0" y="0"/>
                </a:lnTo>
                <a:lnTo>
                  <a:pt x="0" y="88912"/>
                </a:lnTo>
                <a:lnTo>
                  <a:pt x="39833" y="87946"/>
                </a:lnTo>
                <a:lnTo>
                  <a:pt x="54064" y="82030"/>
                </a:lnTo>
                <a:lnTo>
                  <a:pt x="59154" y="74917"/>
                </a:lnTo>
                <a:lnTo>
                  <a:pt x="18034" y="74917"/>
                </a:lnTo>
                <a:lnTo>
                  <a:pt x="18034" y="50038"/>
                </a:lnTo>
                <a:lnTo>
                  <a:pt x="57591" y="50038"/>
                </a:lnTo>
                <a:lnTo>
                  <a:pt x="56915" y="48661"/>
                </a:lnTo>
                <a:lnTo>
                  <a:pt x="44323" y="42659"/>
                </a:lnTo>
                <a:lnTo>
                  <a:pt x="50334" y="39212"/>
                </a:lnTo>
                <a:lnTo>
                  <a:pt x="52014" y="36068"/>
                </a:lnTo>
                <a:lnTo>
                  <a:pt x="18034" y="36068"/>
                </a:lnTo>
                <a:lnTo>
                  <a:pt x="18034" y="13931"/>
                </a:lnTo>
                <a:lnTo>
                  <a:pt x="55440" y="13931"/>
                </a:lnTo>
                <a:lnTo>
                  <a:pt x="55457" y="10268"/>
                </a:lnTo>
                <a:lnTo>
                  <a:pt x="44999" y="2522"/>
                </a:lnTo>
                <a:lnTo>
                  <a:pt x="29210" y="0"/>
                </a:lnTo>
                <a:close/>
              </a:path>
              <a:path w="62772" h="88912" extrusionOk="0">
                <a:moveTo>
                  <a:pt x="57591" y="50038"/>
                </a:moveTo>
                <a:lnTo>
                  <a:pt x="40525" y="50038"/>
                </a:lnTo>
                <a:lnTo>
                  <a:pt x="43954" y="56121"/>
                </a:lnTo>
                <a:lnTo>
                  <a:pt x="43954" y="68808"/>
                </a:lnTo>
                <a:lnTo>
                  <a:pt x="39370" y="74917"/>
                </a:lnTo>
                <a:lnTo>
                  <a:pt x="59154" y="74917"/>
                </a:lnTo>
                <a:lnTo>
                  <a:pt x="61028" y="72298"/>
                </a:lnTo>
                <a:lnTo>
                  <a:pt x="62772" y="60576"/>
                </a:lnTo>
                <a:lnTo>
                  <a:pt x="57591" y="50038"/>
                </a:lnTo>
                <a:close/>
              </a:path>
              <a:path w="62772" h="88912" extrusionOk="0">
                <a:moveTo>
                  <a:pt x="55440" y="13931"/>
                </a:moveTo>
                <a:lnTo>
                  <a:pt x="40005" y="13931"/>
                </a:lnTo>
                <a:lnTo>
                  <a:pt x="40652" y="22453"/>
                </a:lnTo>
                <a:lnTo>
                  <a:pt x="40652" y="28956"/>
                </a:lnTo>
                <a:lnTo>
                  <a:pt x="38493" y="36068"/>
                </a:lnTo>
                <a:lnTo>
                  <a:pt x="52014" y="36068"/>
                </a:lnTo>
                <a:lnTo>
                  <a:pt x="55368" y="29789"/>
                </a:lnTo>
                <a:lnTo>
                  <a:pt x="55440" y="13931"/>
                </a:lnTo>
                <a:close/>
              </a:path>
            </a:pathLst>
          </a:custGeom>
          <a:solidFill>
            <a:srgbClr val="008FD5"/>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1" name="Google Shape;81;p62"/>
          <p:cNvSpPr/>
          <p:nvPr/>
        </p:nvSpPr>
        <p:spPr>
          <a:xfrm>
            <a:off x="6030934" y="4305741"/>
            <a:ext cx="77076" cy="88912"/>
          </a:xfrm>
          <a:custGeom>
            <a:avLst/>
            <a:gdLst/>
            <a:ahLst/>
            <a:cxnLst/>
            <a:rect l="l" t="t" r="r" b="b"/>
            <a:pathLst>
              <a:path w="77076" h="88912" extrusionOk="0">
                <a:moveTo>
                  <a:pt x="18021" y="0"/>
                </a:moveTo>
                <a:lnTo>
                  <a:pt x="0" y="0"/>
                </a:lnTo>
                <a:lnTo>
                  <a:pt x="0" y="88912"/>
                </a:lnTo>
                <a:lnTo>
                  <a:pt x="21577" y="88912"/>
                </a:lnTo>
                <a:lnTo>
                  <a:pt x="34160" y="67297"/>
                </a:lnTo>
                <a:lnTo>
                  <a:pt x="17652" y="67297"/>
                </a:lnTo>
                <a:lnTo>
                  <a:pt x="18021" y="45719"/>
                </a:lnTo>
                <a:lnTo>
                  <a:pt x="18021" y="0"/>
                </a:lnTo>
                <a:close/>
              </a:path>
              <a:path w="77076" h="88912" extrusionOk="0">
                <a:moveTo>
                  <a:pt x="77076" y="21577"/>
                </a:moveTo>
                <a:lnTo>
                  <a:pt x="59448" y="21577"/>
                </a:lnTo>
                <a:lnTo>
                  <a:pt x="59042" y="43040"/>
                </a:lnTo>
                <a:lnTo>
                  <a:pt x="59042" y="88912"/>
                </a:lnTo>
                <a:lnTo>
                  <a:pt x="77076" y="88912"/>
                </a:lnTo>
                <a:lnTo>
                  <a:pt x="77076" y="21577"/>
                </a:lnTo>
                <a:close/>
              </a:path>
              <a:path w="77076" h="88912" extrusionOk="0">
                <a:moveTo>
                  <a:pt x="77076" y="0"/>
                </a:moveTo>
                <a:lnTo>
                  <a:pt x="55498" y="0"/>
                </a:lnTo>
                <a:lnTo>
                  <a:pt x="24371" y="54355"/>
                </a:lnTo>
                <a:lnTo>
                  <a:pt x="18021" y="67297"/>
                </a:lnTo>
                <a:lnTo>
                  <a:pt x="34160" y="67297"/>
                </a:lnTo>
                <a:lnTo>
                  <a:pt x="52946" y="35026"/>
                </a:lnTo>
                <a:lnTo>
                  <a:pt x="59042" y="21577"/>
                </a:lnTo>
                <a:lnTo>
                  <a:pt x="77076" y="21577"/>
                </a:lnTo>
                <a:lnTo>
                  <a:pt x="77076" y="0"/>
                </a:lnTo>
                <a:close/>
              </a:path>
            </a:pathLst>
          </a:custGeom>
          <a:solidFill>
            <a:srgbClr val="008FD5"/>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2" name="Google Shape;82;p62"/>
          <p:cNvSpPr/>
          <p:nvPr/>
        </p:nvSpPr>
        <p:spPr>
          <a:xfrm>
            <a:off x="6153519" y="4321476"/>
            <a:ext cx="0" cy="73177"/>
          </a:xfrm>
          <a:custGeom>
            <a:avLst/>
            <a:gdLst/>
            <a:ahLst/>
            <a:cxnLst/>
            <a:rect l="l" t="t" r="r" b="b"/>
            <a:pathLst>
              <a:path w="120000" h="73177" extrusionOk="0">
                <a:moveTo>
                  <a:pt x="0" y="0"/>
                </a:moveTo>
                <a:lnTo>
                  <a:pt x="0" y="73177"/>
                </a:lnTo>
              </a:path>
            </a:pathLst>
          </a:custGeom>
          <a:noFill/>
          <a:ln w="19275" cap="flat" cmpd="sng">
            <a:solidFill>
              <a:srgbClr val="008FD5"/>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3" name="Google Shape;83;p62"/>
          <p:cNvSpPr/>
          <p:nvPr/>
        </p:nvSpPr>
        <p:spPr>
          <a:xfrm>
            <a:off x="6118835" y="4313609"/>
            <a:ext cx="69354" cy="0"/>
          </a:xfrm>
          <a:custGeom>
            <a:avLst/>
            <a:gdLst/>
            <a:ahLst/>
            <a:cxnLst/>
            <a:rect l="l" t="t" r="r" b="b"/>
            <a:pathLst>
              <a:path w="69354" h="120000" extrusionOk="0">
                <a:moveTo>
                  <a:pt x="0" y="0"/>
                </a:moveTo>
                <a:lnTo>
                  <a:pt x="69354" y="0"/>
                </a:lnTo>
              </a:path>
            </a:pathLst>
          </a:custGeom>
          <a:noFill/>
          <a:ln w="17000" cap="flat" cmpd="sng">
            <a:solidFill>
              <a:srgbClr val="008FD5"/>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4" name="Google Shape;84;p62"/>
          <p:cNvSpPr/>
          <p:nvPr/>
        </p:nvSpPr>
        <p:spPr>
          <a:xfrm>
            <a:off x="6198999" y="4305741"/>
            <a:ext cx="77088" cy="88912"/>
          </a:xfrm>
          <a:custGeom>
            <a:avLst/>
            <a:gdLst/>
            <a:ahLst/>
            <a:cxnLst/>
            <a:rect l="l" t="t" r="r" b="b"/>
            <a:pathLst>
              <a:path w="77088" h="88912" extrusionOk="0">
                <a:moveTo>
                  <a:pt x="18034" y="0"/>
                </a:moveTo>
                <a:lnTo>
                  <a:pt x="0" y="0"/>
                </a:lnTo>
                <a:lnTo>
                  <a:pt x="0" y="88912"/>
                </a:lnTo>
                <a:lnTo>
                  <a:pt x="21577" y="88912"/>
                </a:lnTo>
                <a:lnTo>
                  <a:pt x="34160" y="67297"/>
                </a:lnTo>
                <a:lnTo>
                  <a:pt x="17665" y="67297"/>
                </a:lnTo>
                <a:lnTo>
                  <a:pt x="18034" y="45719"/>
                </a:lnTo>
                <a:lnTo>
                  <a:pt x="18034" y="0"/>
                </a:lnTo>
                <a:close/>
              </a:path>
              <a:path w="77088" h="88912" extrusionOk="0">
                <a:moveTo>
                  <a:pt x="77089" y="21577"/>
                </a:moveTo>
                <a:lnTo>
                  <a:pt x="59410" y="21577"/>
                </a:lnTo>
                <a:lnTo>
                  <a:pt x="59042" y="43040"/>
                </a:lnTo>
                <a:lnTo>
                  <a:pt x="59042" y="88912"/>
                </a:lnTo>
                <a:lnTo>
                  <a:pt x="77089" y="88912"/>
                </a:lnTo>
                <a:lnTo>
                  <a:pt x="77089" y="21577"/>
                </a:lnTo>
                <a:close/>
              </a:path>
              <a:path w="77088" h="88912" extrusionOk="0">
                <a:moveTo>
                  <a:pt x="77089" y="0"/>
                </a:moveTo>
                <a:lnTo>
                  <a:pt x="55499" y="0"/>
                </a:lnTo>
                <a:lnTo>
                  <a:pt x="24384" y="54355"/>
                </a:lnTo>
                <a:lnTo>
                  <a:pt x="18034" y="67297"/>
                </a:lnTo>
                <a:lnTo>
                  <a:pt x="34160" y="67297"/>
                </a:lnTo>
                <a:lnTo>
                  <a:pt x="52946" y="35026"/>
                </a:lnTo>
                <a:lnTo>
                  <a:pt x="59042" y="21577"/>
                </a:lnTo>
                <a:lnTo>
                  <a:pt x="77089" y="21577"/>
                </a:lnTo>
                <a:lnTo>
                  <a:pt x="77089" y="0"/>
                </a:lnTo>
                <a:close/>
              </a:path>
            </a:pathLst>
          </a:custGeom>
          <a:solidFill>
            <a:srgbClr val="008FD5"/>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5" name="Google Shape;85;p62"/>
          <p:cNvSpPr/>
          <p:nvPr/>
        </p:nvSpPr>
        <p:spPr>
          <a:xfrm>
            <a:off x="6289438" y="4305737"/>
            <a:ext cx="67690" cy="88925"/>
          </a:xfrm>
          <a:custGeom>
            <a:avLst/>
            <a:gdLst/>
            <a:ahLst/>
            <a:cxnLst/>
            <a:rect l="l" t="t" r="r" b="b"/>
            <a:pathLst>
              <a:path w="67690" h="88925" extrusionOk="0">
                <a:moveTo>
                  <a:pt x="67690" y="0"/>
                </a:moveTo>
                <a:lnTo>
                  <a:pt x="30852" y="474"/>
                </a:lnTo>
                <a:lnTo>
                  <a:pt x="19107" y="4165"/>
                </a:lnTo>
                <a:lnTo>
                  <a:pt x="8658" y="14481"/>
                </a:lnTo>
                <a:lnTo>
                  <a:pt x="4476" y="34829"/>
                </a:lnTo>
                <a:lnTo>
                  <a:pt x="11631" y="47048"/>
                </a:lnTo>
                <a:lnTo>
                  <a:pt x="21208" y="52323"/>
                </a:lnTo>
                <a:lnTo>
                  <a:pt x="0" y="88925"/>
                </a:lnTo>
                <a:lnTo>
                  <a:pt x="21577" y="88925"/>
                </a:lnTo>
                <a:lnTo>
                  <a:pt x="38861" y="55879"/>
                </a:lnTo>
                <a:lnTo>
                  <a:pt x="67690" y="55879"/>
                </a:lnTo>
                <a:lnTo>
                  <a:pt x="67690" y="41909"/>
                </a:lnTo>
                <a:lnTo>
                  <a:pt x="49644" y="41909"/>
                </a:lnTo>
                <a:lnTo>
                  <a:pt x="22745" y="41782"/>
                </a:lnTo>
                <a:lnTo>
                  <a:pt x="22745" y="23113"/>
                </a:lnTo>
                <a:lnTo>
                  <a:pt x="24637" y="13944"/>
                </a:lnTo>
                <a:lnTo>
                  <a:pt x="67690" y="13944"/>
                </a:lnTo>
                <a:lnTo>
                  <a:pt x="67690" y="0"/>
                </a:lnTo>
                <a:close/>
              </a:path>
              <a:path w="67690" h="88925" extrusionOk="0">
                <a:moveTo>
                  <a:pt x="67690" y="55879"/>
                </a:moveTo>
                <a:lnTo>
                  <a:pt x="49644" y="55879"/>
                </a:lnTo>
                <a:lnTo>
                  <a:pt x="49644" y="88925"/>
                </a:lnTo>
                <a:lnTo>
                  <a:pt x="67690" y="88925"/>
                </a:lnTo>
                <a:lnTo>
                  <a:pt x="67690" y="55879"/>
                </a:lnTo>
                <a:close/>
              </a:path>
              <a:path w="67690" h="88925" extrusionOk="0">
                <a:moveTo>
                  <a:pt x="67690" y="13944"/>
                </a:moveTo>
                <a:lnTo>
                  <a:pt x="49644" y="13944"/>
                </a:lnTo>
                <a:lnTo>
                  <a:pt x="49644" y="41909"/>
                </a:lnTo>
                <a:lnTo>
                  <a:pt x="67690" y="41909"/>
                </a:lnTo>
                <a:lnTo>
                  <a:pt x="67690" y="13944"/>
                </a:lnTo>
                <a:close/>
              </a:path>
            </a:pathLst>
          </a:custGeom>
          <a:solidFill>
            <a:srgbClr val="008FD5"/>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6" name="Google Shape;86;p62"/>
          <p:cNvSpPr/>
          <p:nvPr/>
        </p:nvSpPr>
        <p:spPr>
          <a:xfrm>
            <a:off x="5020707" y="4440763"/>
            <a:ext cx="84257" cy="34213"/>
          </a:xfrm>
          <a:custGeom>
            <a:avLst/>
            <a:gdLst/>
            <a:ahLst/>
            <a:cxnLst/>
            <a:rect l="l" t="t" r="r" b="b"/>
            <a:pathLst>
              <a:path w="84257" h="34213" extrusionOk="0">
                <a:moveTo>
                  <a:pt x="64376" y="0"/>
                </a:moveTo>
                <a:lnTo>
                  <a:pt x="0" y="0"/>
                </a:lnTo>
                <a:lnTo>
                  <a:pt x="0" y="34213"/>
                </a:lnTo>
                <a:lnTo>
                  <a:pt x="64376" y="34213"/>
                </a:lnTo>
                <a:lnTo>
                  <a:pt x="79445" y="29403"/>
                </a:lnTo>
                <a:lnTo>
                  <a:pt x="84257" y="17960"/>
                </a:lnTo>
                <a:lnTo>
                  <a:pt x="80263" y="5691"/>
                </a:lnTo>
                <a:lnTo>
                  <a:pt x="66611" y="64"/>
                </a:lnTo>
                <a:lnTo>
                  <a:pt x="64376" y="0"/>
                </a:lnTo>
                <a:close/>
              </a:path>
            </a:pathLst>
          </a:custGeom>
          <a:solidFill>
            <a:srgbClr val="008FD5"/>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7" name="Google Shape;87;p62"/>
          <p:cNvSpPr/>
          <p:nvPr/>
        </p:nvSpPr>
        <p:spPr>
          <a:xfrm>
            <a:off x="5341470" y="4439855"/>
            <a:ext cx="77294" cy="34963"/>
          </a:xfrm>
          <a:custGeom>
            <a:avLst/>
            <a:gdLst/>
            <a:ahLst/>
            <a:cxnLst/>
            <a:rect l="l" t="t" r="r" b="b"/>
            <a:pathLst>
              <a:path w="77294" h="34963" extrusionOk="0">
                <a:moveTo>
                  <a:pt x="57467" y="0"/>
                </a:moveTo>
                <a:lnTo>
                  <a:pt x="0" y="0"/>
                </a:lnTo>
                <a:lnTo>
                  <a:pt x="0" y="34963"/>
                </a:lnTo>
                <a:lnTo>
                  <a:pt x="57467" y="34963"/>
                </a:lnTo>
                <a:lnTo>
                  <a:pt x="72418" y="30148"/>
                </a:lnTo>
                <a:lnTo>
                  <a:pt x="77294" y="18629"/>
                </a:lnTo>
                <a:lnTo>
                  <a:pt x="73392" y="6082"/>
                </a:lnTo>
                <a:lnTo>
                  <a:pt x="60257" y="109"/>
                </a:lnTo>
                <a:lnTo>
                  <a:pt x="57467" y="0"/>
                </a:lnTo>
                <a:close/>
              </a:path>
            </a:pathLst>
          </a:custGeom>
          <a:solidFill>
            <a:srgbClr val="008FD5"/>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8" name="Google Shape;88;p62"/>
          <p:cNvSpPr/>
          <p:nvPr/>
        </p:nvSpPr>
        <p:spPr>
          <a:xfrm>
            <a:off x="5020712" y="4385589"/>
            <a:ext cx="78917" cy="33528"/>
          </a:xfrm>
          <a:custGeom>
            <a:avLst/>
            <a:gdLst/>
            <a:ahLst/>
            <a:cxnLst/>
            <a:rect l="l" t="t" r="r" b="b"/>
            <a:pathLst>
              <a:path w="78917" h="33527" extrusionOk="0">
                <a:moveTo>
                  <a:pt x="0" y="0"/>
                </a:moveTo>
                <a:lnTo>
                  <a:pt x="0" y="33528"/>
                </a:lnTo>
                <a:lnTo>
                  <a:pt x="59054" y="33528"/>
                </a:lnTo>
                <a:lnTo>
                  <a:pt x="74338" y="28908"/>
                </a:lnTo>
                <a:lnTo>
                  <a:pt x="78917" y="17646"/>
                </a:lnTo>
                <a:lnTo>
                  <a:pt x="74701" y="5798"/>
                </a:lnTo>
                <a:lnTo>
                  <a:pt x="60788" y="43"/>
                </a:lnTo>
                <a:lnTo>
                  <a:pt x="0" y="0"/>
                </a:lnTo>
                <a:close/>
              </a:path>
            </a:pathLst>
          </a:custGeom>
          <a:solidFill>
            <a:srgbClr val="008FD5"/>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9" name="Google Shape;89;p62"/>
          <p:cNvSpPr/>
          <p:nvPr/>
        </p:nvSpPr>
        <p:spPr>
          <a:xfrm>
            <a:off x="4900736" y="4163876"/>
            <a:ext cx="736942" cy="426224"/>
          </a:xfrm>
          <a:custGeom>
            <a:avLst/>
            <a:gdLst/>
            <a:ahLst/>
            <a:cxnLst/>
            <a:rect l="l" t="t" r="r" b="b"/>
            <a:pathLst>
              <a:path w="736942" h="426224" extrusionOk="0">
                <a:moveTo>
                  <a:pt x="736942" y="0"/>
                </a:moveTo>
                <a:lnTo>
                  <a:pt x="195325" y="0"/>
                </a:lnTo>
                <a:lnTo>
                  <a:pt x="12" y="195275"/>
                </a:lnTo>
                <a:lnTo>
                  <a:pt x="0" y="426224"/>
                </a:lnTo>
                <a:lnTo>
                  <a:pt x="541680" y="426224"/>
                </a:lnTo>
                <a:lnTo>
                  <a:pt x="630523" y="337375"/>
                </a:lnTo>
                <a:lnTo>
                  <a:pt x="252869" y="337375"/>
                </a:lnTo>
                <a:lnTo>
                  <a:pt x="88912" y="337362"/>
                </a:lnTo>
                <a:lnTo>
                  <a:pt x="88912" y="195275"/>
                </a:lnTo>
                <a:lnTo>
                  <a:pt x="736942" y="195275"/>
                </a:lnTo>
                <a:lnTo>
                  <a:pt x="736942" y="0"/>
                </a:lnTo>
                <a:close/>
              </a:path>
              <a:path w="736942" h="426224" extrusionOk="0">
                <a:moveTo>
                  <a:pt x="409663" y="195275"/>
                </a:moveTo>
                <a:lnTo>
                  <a:pt x="323151" y="195275"/>
                </a:lnTo>
                <a:lnTo>
                  <a:pt x="338378" y="196644"/>
                </a:lnTo>
                <a:lnTo>
                  <a:pt x="352125" y="200627"/>
                </a:lnTo>
                <a:lnTo>
                  <a:pt x="382625" y="226348"/>
                </a:lnTo>
                <a:lnTo>
                  <a:pt x="392136" y="253070"/>
                </a:lnTo>
                <a:lnTo>
                  <a:pt x="391331" y="271191"/>
                </a:lnTo>
                <a:lnTo>
                  <a:pt x="376363" y="312596"/>
                </a:lnTo>
                <a:lnTo>
                  <a:pt x="332628" y="336849"/>
                </a:lnTo>
                <a:lnTo>
                  <a:pt x="323151" y="337375"/>
                </a:lnTo>
                <a:lnTo>
                  <a:pt x="630536" y="337362"/>
                </a:lnTo>
                <a:lnTo>
                  <a:pt x="409663" y="337362"/>
                </a:lnTo>
                <a:lnTo>
                  <a:pt x="409663" y="195275"/>
                </a:lnTo>
                <a:close/>
              </a:path>
              <a:path w="736942" h="426224" extrusionOk="0">
                <a:moveTo>
                  <a:pt x="252869" y="195275"/>
                </a:moveTo>
                <a:lnTo>
                  <a:pt x="177939" y="195275"/>
                </a:lnTo>
                <a:lnTo>
                  <a:pt x="197224" y="196962"/>
                </a:lnTo>
                <a:lnTo>
                  <a:pt x="211893" y="201797"/>
                </a:lnTo>
                <a:lnTo>
                  <a:pt x="222218" y="209443"/>
                </a:lnTo>
                <a:lnTo>
                  <a:pt x="228472" y="219561"/>
                </a:lnTo>
                <a:lnTo>
                  <a:pt x="230927" y="231815"/>
                </a:lnTo>
                <a:lnTo>
                  <a:pt x="228926" y="246429"/>
                </a:lnTo>
                <a:lnTo>
                  <a:pt x="222590" y="257122"/>
                </a:lnTo>
                <a:lnTo>
                  <a:pt x="228736" y="268198"/>
                </a:lnTo>
                <a:lnTo>
                  <a:pt x="233631" y="279736"/>
                </a:lnTo>
                <a:lnTo>
                  <a:pt x="236170" y="292538"/>
                </a:lnTo>
                <a:lnTo>
                  <a:pt x="234643" y="306607"/>
                </a:lnTo>
                <a:lnTo>
                  <a:pt x="192533" y="336993"/>
                </a:lnTo>
                <a:lnTo>
                  <a:pt x="183464" y="337362"/>
                </a:lnTo>
                <a:lnTo>
                  <a:pt x="252869" y="337362"/>
                </a:lnTo>
                <a:lnTo>
                  <a:pt x="252869" y="310921"/>
                </a:lnTo>
                <a:lnTo>
                  <a:pt x="320268" y="310921"/>
                </a:lnTo>
                <a:lnTo>
                  <a:pt x="334269" y="308628"/>
                </a:lnTo>
                <a:lnTo>
                  <a:pt x="345768" y="302110"/>
                </a:lnTo>
                <a:lnTo>
                  <a:pt x="354291" y="291903"/>
                </a:lnTo>
                <a:lnTo>
                  <a:pt x="268084" y="279209"/>
                </a:lnTo>
                <a:lnTo>
                  <a:pt x="268084" y="253479"/>
                </a:lnTo>
                <a:lnTo>
                  <a:pt x="359194" y="253479"/>
                </a:lnTo>
                <a:lnTo>
                  <a:pt x="353941" y="240249"/>
                </a:lnTo>
                <a:lnTo>
                  <a:pt x="345267" y="230198"/>
                </a:lnTo>
                <a:lnTo>
                  <a:pt x="333646" y="223865"/>
                </a:lnTo>
                <a:lnTo>
                  <a:pt x="320268" y="221716"/>
                </a:lnTo>
                <a:lnTo>
                  <a:pt x="252869" y="221716"/>
                </a:lnTo>
                <a:lnTo>
                  <a:pt x="252869" y="195275"/>
                </a:lnTo>
                <a:close/>
              </a:path>
              <a:path w="736942" h="426224" extrusionOk="0">
                <a:moveTo>
                  <a:pt x="736942" y="195275"/>
                </a:moveTo>
                <a:lnTo>
                  <a:pt x="541680" y="195275"/>
                </a:lnTo>
                <a:lnTo>
                  <a:pt x="541680" y="221716"/>
                </a:lnTo>
                <a:lnTo>
                  <a:pt x="440728" y="221716"/>
                </a:lnTo>
                <a:lnTo>
                  <a:pt x="440728" y="249745"/>
                </a:lnTo>
                <a:lnTo>
                  <a:pt x="498195" y="249745"/>
                </a:lnTo>
                <a:lnTo>
                  <a:pt x="516956" y="251610"/>
                </a:lnTo>
                <a:lnTo>
                  <a:pt x="531162" y="256894"/>
                </a:lnTo>
                <a:lnTo>
                  <a:pt x="541165" y="265130"/>
                </a:lnTo>
                <a:lnTo>
                  <a:pt x="547320" y="275852"/>
                </a:lnTo>
                <a:lnTo>
                  <a:pt x="549980" y="288591"/>
                </a:lnTo>
                <a:lnTo>
                  <a:pt x="548581" y="303353"/>
                </a:lnTo>
                <a:lnTo>
                  <a:pt x="509693" y="336584"/>
                </a:lnTo>
                <a:lnTo>
                  <a:pt x="497319" y="337362"/>
                </a:lnTo>
                <a:lnTo>
                  <a:pt x="630536" y="337362"/>
                </a:lnTo>
                <a:lnTo>
                  <a:pt x="736942" y="230949"/>
                </a:lnTo>
                <a:lnTo>
                  <a:pt x="736942" y="195275"/>
                </a:lnTo>
                <a:close/>
              </a:path>
            </a:pathLst>
          </a:custGeom>
          <a:solidFill>
            <a:srgbClr val="008FD5"/>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0" name="Google Shape;90;p62"/>
          <p:cNvSpPr/>
          <p:nvPr/>
        </p:nvSpPr>
        <p:spPr>
          <a:xfrm>
            <a:off x="3202929" y="756110"/>
            <a:ext cx="262829" cy="414682"/>
          </a:xfrm>
          <a:custGeom>
            <a:avLst/>
            <a:gdLst/>
            <a:ahLst/>
            <a:cxnLst/>
            <a:rect l="l" t="t" r="r" b="b"/>
            <a:pathLst>
              <a:path w="262829" h="414682" extrusionOk="0">
                <a:moveTo>
                  <a:pt x="98637" y="8308"/>
                </a:moveTo>
                <a:lnTo>
                  <a:pt x="57419" y="33044"/>
                </a:lnTo>
                <a:lnTo>
                  <a:pt x="28861" y="64413"/>
                </a:lnTo>
                <a:lnTo>
                  <a:pt x="10732" y="100923"/>
                </a:lnTo>
                <a:lnTo>
                  <a:pt x="1601" y="141081"/>
                </a:lnTo>
                <a:lnTo>
                  <a:pt x="0" y="161997"/>
                </a:lnTo>
                <a:lnTo>
                  <a:pt x="149" y="183198"/>
                </a:lnTo>
                <a:lnTo>
                  <a:pt x="5031" y="225631"/>
                </a:lnTo>
                <a:lnTo>
                  <a:pt x="14900" y="266739"/>
                </a:lnTo>
                <a:lnTo>
                  <a:pt x="28409" y="304882"/>
                </a:lnTo>
                <a:lnTo>
                  <a:pt x="52554" y="352944"/>
                </a:lnTo>
                <a:lnTo>
                  <a:pt x="75981" y="383946"/>
                </a:lnTo>
                <a:lnTo>
                  <a:pt x="114189" y="409301"/>
                </a:lnTo>
                <a:lnTo>
                  <a:pt x="149264" y="414682"/>
                </a:lnTo>
                <a:lnTo>
                  <a:pt x="160413" y="412907"/>
                </a:lnTo>
                <a:lnTo>
                  <a:pt x="195638" y="387897"/>
                </a:lnTo>
                <a:lnTo>
                  <a:pt x="203467" y="357082"/>
                </a:lnTo>
                <a:lnTo>
                  <a:pt x="202528" y="345615"/>
                </a:lnTo>
                <a:lnTo>
                  <a:pt x="181164" y="298372"/>
                </a:lnTo>
                <a:lnTo>
                  <a:pt x="153155" y="269815"/>
                </a:lnTo>
                <a:lnTo>
                  <a:pt x="125128" y="246274"/>
                </a:lnTo>
                <a:lnTo>
                  <a:pt x="115814" y="238325"/>
                </a:lnTo>
                <a:lnTo>
                  <a:pt x="88608" y="211615"/>
                </a:lnTo>
                <a:lnTo>
                  <a:pt x="64584" y="178938"/>
                </a:lnTo>
                <a:lnTo>
                  <a:pt x="48798" y="143377"/>
                </a:lnTo>
                <a:lnTo>
                  <a:pt x="42063" y="100923"/>
                </a:lnTo>
                <a:lnTo>
                  <a:pt x="42072" y="98704"/>
                </a:lnTo>
                <a:lnTo>
                  <a:pt x="51658" y="54536"/>
                </a:lnTo>
                <a:lnTo>
                  <a:pt x="74425" y="22163"/>
                </a:lnTo>
                <a:lnTo>
                  <a:pt x="85659" y="14560"/>
                </a:lnTo>
                <a:lnTo>
                  <a:pt x="98637" y="8308"/>
                </a:lnTo>
                <a:close/>
              </a:path>
              <a:path w="262829" h="414682" extrusionOk="0">
                <a:moveTo>
                  <a:pt x="138808" y="0"/>
                </a:moveTo>
                <a:lnTo>
                  <a:pt x="136750" y="50"/>
                </a:lnTo>
                <a:lnTo>
                  <a:pt x="134668" y="190"/>
                </a:lnTo>
                <a:lnTo>
                  <a:pt x="132598" y="355"/>
                </a:lnTo>
                <a:lnTo>
                  <a:pt x="146660" y="962"/>
                </a:lnTo>
                <a:lnTo>
                  <a:pt x="157979" y="4354"/>
                </a:lnTo>
                <a:lnTo>
                  <a:pt x="183513" y="45559"/>
                </a:lnTo>
                <a:lnTo>
                  <a:pt x="183688" y="54536"/>
                </a:lnTo>
                <a:lnTo>
                  <a:pt x="182941" y="64413"/>
                </a:lnTo>
                <a:lnTo>
                  <a:pt x="164076" y="112049"/>
                </a:lnTo>
                <a:lnTo>
                  <a:pt x="151076" y="128587"/>
                </a:lnTo>
                <a:lnTo>
                  <a:pt x="149362" y="130568"/>
                </a:lnTo>
                <a:lnTo>
                  <a:pt x="133624" y="170880"/>
                </a:lnTo>
                <a:lnTo>
                  <a:pt x="134143" y="182914"/>
                </a:lnTo>
                <a:lnTo>
                  <a:pt x="160702" y="220742"/>
                </a:lnTo>
                <a:lnTo>
                  <a:pt x="184019" y="227007"/>
                </a:lnTo>
                <a:lnTo>
                  <a:pt x="195432" y="226621"/>
                </a:lnTo>
                <a:lnTo>
                  <a:pt x="234599" y="204455"/>
                </a:lnTo>
                <a:lnTo>
                  <a:pt x="255198" y="167134"/>
                </a:lnTo>
                <a:lnTo>
                  <a:pt x="262829" y="127368"/>
                </a:lnTo>
                <a:lnTo>
                  <a:pt x="262777" y="120655"/>
                </a:lnTo>
                <a:lnTo>
                  <a:pt x="252607" y="73579"/>
                </a:lnTo>
                <a:lnTo>
                  <a:pt x="231905" y="40727"/>
                </a:lnTo>
                <a:lnTo>
                  <a:pt x="202255" y="15963"/>
                </a:lnTo>
                <a:lnTo>
                  <a:pt x="165914" y="2042"/>
                </a:lnTo>
                <a:lnTo>
                  <a:pt x="152594" y="229"/>
                </a:lnTo>
                <a:lnTo>
                  <a:pt x="138808" y="0"/>
                </a:lnTo>
                <a:close/>
              </a:path>
            </a:pathLst>
          </a:custGeom>
          <a:solidFill>
            <a:srgbClr val="00AAE7"/>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1" name="Google Shape;91;p62"/>
          <p:cNvSpPr/>
          <p:nvPr/>
        </p:nvSpPr>
        <p:spPr>
          <a:xfrm>
            <a:off x="3244951" y="756399"/>
            <a:ext cx="141757" cy="237139"/>
          </a:xfrm>
          <a:custGeom>
            <a:avLst/>
            <a:gdLst/>
            <a:ahLst/>
            <a:cxnLst/>
            <a:rect l="l" t="t" r="r" b="b"/>
            <a:pathLst>
              <a:path w="141757" h="237139" extrusionOk="0">
                <a:moveTo>
                  <a:pt x="97463" y="0"/>
                </a:moveTo>
                <a:lnTo>
                  <a:pt x="53850" y="9953"/>
                </a:lnTo>
                <a:lnTo>
                  <a:pt x="15427" y="42783"/>
                </a:lnTo>
                <a:lnTo>
                  <a:pt x="1910" y="78501"/>
                </a:lnTo>
                <a:lnTo>
                  <a:pt x="0" y="101399"/>
                </a:lnTo>
                <a:lnTo>
                  <a:pt x="181" y="105720"/>
                </a:lnTo>
                <a:lnTo>
                  <a:pt x="11036" y="155108"/>
                </a:lnTo>
                <a:lnTo>
                  <a:pt x="32134" y="192296"/>
                </a:lnTo>
                <a:lnTo>
                  <a:pt x="57450" y="222663"/>
                </a:lnTo>
                <a:lnTo>
                  <a:pt x="72754" y="237139"/>
                </a:lnTo>
                <a:lnTo>
                  <a:pt x="65704" y="229564"/>
                </a:lnTo>
                <a:lnTo>
                  <a:pt x="59503" y="219980"/>
                </a:lnTo>
                <a:lnTo>
                  <a:pt x="54365" y="208669"/>
                </a:lnTo>
                <a:lnTo>
                  <a:pt x="50500" y="195913"/>
                </a:lnTo>
                <a:lnTo>
                  <a:pt x="48122" y="181994"/>
                </a:lnTo>
                <a:lnTo>
                  <a:pt x="47441" y="167194"/>
                </a:lnTo>
                <a:lnTo>
                  <a:pt x="47637" y="161966"/>
                </a:lnTo>
                <a:lnTo>
                  <a:pt x="59452" y="117644"/>
                </a:lnTo>
                <a:lnTo>
                  <a:pt x="85301" y="87661"/>
                </a:lnTo>
                <a:lnTo>
                  <a:pt x="107530" y="78998"/>
                </a:lnTo>
                <a:lnTo>
                  <a:pt x="135575" y="78998"/>
                </a:lnTo>
                <a:lnTo>
                  <a:pt x="139247" y="70701"/>
                </a:lnTo>
                <a:lnTo>
                  <a:pt x="141522" y="58277"/>
                </a:lnTo>
                <a:lnTo>
                  <a:pt x="141676" y="54616"/>
                </a:lnTo>
                <a:lnTo>
                  <a:pt x="141757" y="51857"/>
                </a:lnTo>
                <a:lnTo>
                  <a:pt x="140508" y="38470"/>
                </a:lnTo>
                <a:lnTo>
                  <a:pt x="121183" y="7191"/>
                </a:lnTo>
                <a:lnTo>
                  <a:pt x="120078" y="6403"/>
                </a:lnTo>
                <a:lnTo>
                  <a:pt x="118935" y="5718"/>
                </a:lnTo>
                <a:lnTo>
                  <a:pt x="117779" y="5057"/>
                </a:lnTo>
                <a:lnTo>
                  <a:pt x="108757" y="1506"/>
                </a:lnTo>
                <a:lnTo>
                  <a:pt x="97463" y="0"/>
                </a:lnTo>
                <a:close/>
              </a:path>
              <a:path w="141757" h="237139" extrusionOk="0">
                <a:moveTo>
                  <a:pt x="135575" y="78998"/>
                </a:moveTo>
                <a:lnTo>
                  <a:pt x="107530" y="78998"/>
                </a:lnTo>
                <a:lnTo>
                  <a:pt x="123976" y="80080"/>
                </a:lnTo>
                <a:lnTo>
                  <a:pt x="133857" y="82881"/>
                </a:lnTo>
                <a:lnTo>
                  <a:pt x="135575" y="78998"/>
                </a:lnTo>
                <a:close/>
              </a:path>
            </a:pathLst>
          </a:custGeom>
          <a:solidFill>
            <a:srgbClr val="F47B2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2" name="Google Shape;92;p62"/>
          <p:cNvSpPr/>
          <p:nvPr/>
        </p:nvSpPr>
        <p:spPr>
          <a:xfrm>
            <a:off x="3601033" y="879208"/>
            <a:ext cx="1434807" cy="168423"/>
          </a:xfrm>
          <a:custGeom>
            <a:avLst/>
            <a:gdLst/>
            <a:ahLst/>
            <a:cxnLst/>
            <a:rect l="l" t="t" r="r" b="b"/>
            <a:pathLst>
              <a:path w="1434807" h="168423" extrusionOk="0">
                <a:moveTo>
                  <a:pt x="199301" y="41452"/>
                </a:moveTo>
                <a:lnTo>
                  <a:pt x="158925" y="52522"/>
                </a:lnTo>
                <a:lnTo>
                  <a:pt x="136442" y="84768"/>
                </a:lnTo>
                <a:lnTo>
                  <a:pt x="132331" y="119574"/>
                </a:lnTo>
                <a:lnTo>
                  <a:pt x="136246" y="132406"/>
                </a:lnTo>
                <a:lnTo>
                  <a:pt x="176213" y="164552"/>
                </a:lnTo>
                <a:lnTo>
                  <a:pt x="209428" y="168423"/>
                </a:lnTo>
                <a:lnTo>
                  <a:pt x="223353" y="165712"/>
                </a:lnTo>
                <a:lnTo>
                  <a:pt x="235805" y="160666"/>
                </a:lnTo>
                <a:lnTo>
                  <a:pt x="246535" y="153259"/>
                </a:lnTo>
                <a:lnTo>
                  <a:pt x="253447" y="145529"/>
                </a:lnTo>
                <a:lnTo>
                  <a:pt x="199301" y="145529"/>
                </a:lnTo>
                <a:lnTo>
                  <a:pt x="197105" y="145449"/>
                </a:lnTo>
                <a:lnTo>
                  <a:pt x="186233" y="142490"/>
                </a:lnTo>
                <a:lnTo>
                  <a:pt x="176700" y="134813"/>
                </a:lnTo>
                <a:lnTo>
                  <a:pt x="169939" y="121809"/>
                </a:lnTo>
                <a:lnTo>
                  <a:pt x="167385" y="102866"/>
                </a:lnTo>
                <a:lnTo>
                  <a:pt x="170661" y="85567"/>
                </a:lnTo>
                <a:lnTo>
                  <a:pt x="178221" y="73776"/>
                </a:lnTo>
                <a:lnTo>
                  <a:pt x="188651" y="67041"/>
                </a:lnTo>
                <a:lnTo>
                  <a:pt x="200537" y="64909"/>
                </a:lnTo>
                <a:lnTo>
                  <a:pt x="254263" y="64909"/>
                </a:lnTo>
                <a:lnTo>
                  <a:pt x="251219" y="60848"/>
                </a:lnTo>
                <a:lnTo>
                  <a:pt x="240948" y="52448"/>
                </a:lnTo>
                <a:lnTo>
                  <a:pt x="228686" y="46377"/>
                </a:lnTo>
                <a:lnTo>
                  <a:pt x="214710" y="42693"/>
                </a:lnTo>
                <a:lnTo>
                  <a:pt x="199301" y="41452"/>
                </a:lnTo>
                <a:close/>
              </a:path>
              <a:path w="1434807" h="168423" extrusionOk="0">
                <a:moveTo>
                  <a:pt x="254263" y="64909"/>
                </a:moveTo>
                <a:lnTo>
                  <a:pt x="200537" y="64909"/>
                </a:lnTo>
                <a:lnTo>
                  <a:pt x="211622" y="67566"/>
                </a:lnTo>
                <a:lnTo>
                  <a:pt x="221459" y="74974"/>
                </a:lnTo>
                <a:lnTo>
                  <a:pt x="228496" y="87675"/>
                </a:lnTo>
                <a:lnTo>
                  <a:pt x="231184" y="106212"/>
                </a:lnTo>
                <a:lnTo>
                  <a:pt x="228165" y="124116"/>
                </a:lnTo>
                <a:lnTo>
                  <a:pt x="220762" y="136325"/>
                </a:lnTo>
                <a:lnTo>
                  <a:pt x="210599" y="143306"/>
                </a:lnTo>
                <a:lnTo>
                  <a:pt x="199301" y="145529"/>
                </a:lnTo>
                <a:lnTo>
                  <a:pt x="253447" y="145529"/>
                </a:lnTo>
                <a:lnTo>
                  <a:pt x="255296" y="143461"/>
                </a:lnTo>
                <a:lnTo>
                  <a:pt x="261839" y="131246"/>
                </a:lnTo>
                <a:lnTo>
                  <a:pt x="265916" y="116585"/>
                </a:lnTo>
                <a:lnTo>
                  <a:pt x="267279" y="99451"/>
                </a:lnTo>
                <a:lnTo>
                  <a:pt x="264664" y="84406"/>
                </a:lnTo>
                <a:lnTo>
                  <a:pt x="259217" y="71520"/>
                </a:lnTo>
                <a:lnTo>
                  <a:pt x="254263" y="64909"/>
                </a:lnTo>
                <a:close/>
              </a:path>
              <a:path w="1434807" h="168423" extrusionOk="0">
                <a:moveTo>
                  <a:pt x="486371" y="67284"/>
                </a:moveTo>
                <a:lnTo>
                  <a:pt x="451561" y="67284"/>
                </a:lnTo>
                <a:lnTo>
                  <a:pt x="451561" y="165849"/>
                </a:lnTo>
                <a:lnTo>
                  <a:pt x="452831" y="167017"/>
                </a:lnTo>
                <a:lnTo>
                  <a:pt x="485139" y="167017"/>
                </a:lnTo>
                <a:lnTo>
                  <a:pt x="486371" y="165849"/>
                </a:lnTo>
                <a:lnTo>
                  <a:pt x="486371" y="67284"/>
                </a:lnTo>
                <a:close/>
              </a:path>
              <a:path w="1434807" h="168423" extrusionOk="0">
                <a:moveTo>
                  <a:pt x="526491" y="43421"/>
                </a:moveTo>
                <a:lnTo>
                  <a:pt x="411467" y="43421"/>
                </a:lnTo>
                <a:lnTo>
                  <a:pt x="410197" y="44602"/>
                </a:lnTo>
                <a:lnTo>
                  <a:pt x="410209" y="66116"/>
                </a:lnTo>
                <a:lnTo>
                  <a:pt x="411467" y="67284"/>
                </a:lnTo>
                <a:lnTo>
                  <a:pt x="526491" y="67284"/>
                </a:lnTo>
                <a:lnTo>
                  <a:pt x="527761" y="66116"/>
                </a:lnTo>
                <a:lnTo>
                  <a:pt x="527761" y="44602"/>
                </a:lnTo>
                <a:lnTo>
                  <a:pt x="526491" y="43421"/>
                </a:lnTo>
                <a:close/>
              </a:path>
              <a:path w="1434807" h="168423" extrusionOk="0">
                <a:moveTo>
                  <a:pt x="390715" y="43421"/>
                </a:moveTo>
                <a:lnTo>
                  <a:pt x="359448" y="43421"/>
                </a:lnTo>
                <a:lnTo>
                  <a:pt x="341568" y="44886"/>
                </a:lnTo>
                <a:lnTo>
                  <a:pt x="303121" y="64205"/>
                </a:lnTo>
                <a:lnTo>
                  <a:pt x="288058" y="98914"/>
                </a:lnTo>
                <a:lnTo>
                  <a:pt x="289171" y="113114"/>
                </a:lnTo>
                <a:lnTo>
                  <a:pt x="306767" y="148287"/>
                </a:lnTo>
                <a:lnTo>
                  <a:pt x="345678" y="166165"/>
                </a:lnTo>
                <a:lnTo>
                  <a:pt x="391439" y="167005"/>
                </a:lnTo>
                <a:lnTo>
                  <a:pt x="392950" y="167005"/>
                </a:lnTo>
                <a:lnTo>
                  <a:pt x="394233" y="165836"/>
                </a:lnTo>
                <a:lnTo>
                  <a:pt x="394068" y="144246"/>
                </a:lnTo>
                <a:lnTo>
                  <a:pt x="392836" y="143078"/>
                </a:lnTo>
                <a:lnTo>
                  <a:pt x="365482" y="143015"/>
                </a:lnTo>
                <a:lnTo>
                  <a:pt x="349849" y="140782"/>
                </a:lnTo>
                <a:lnTo>
                  <a:pt x="337439" y="134430"/>
                </a:lnTo>
                <a:lnTo>
                  <a:pt x="328810" y="124474"/>
                </a:lnTo>
                <a:lnTo>
                  <a:pt x="324519" y="111430"/>
                </a:lnTo>
                <a:lnTo>
                  <a:pt x="326568" y="94442"/>
                </a:lnTo>
                <a:lnTo>
                  <a:pt x="332717" y="81722"/>
                </a:lnTo>
                <a:lnTo>
                  <a:pt x="342255" y="73092"/>
                </a:lnTo>
                <a:lnTo>
                  <a:pt x="354473" y="68370"/>
                </a:lnTo>
                <a:lnTo>
                  <a:pt x="389166" y="67284"/>
                </a:lnTo>
                <a:lnTo>
                  <a:pt x="390626" y="67284"/>
                </a:lnTo>
                <a:lnTo>
                  <a:pt x="391858" y="66179"/>
                </a:lnTo>
                <a:lnTo>
                  <a:pt x="391985" y="44602"/>
                </a:lnTo>
                <a:lnTo>
                  <a:pt x="390715" y="43421"/>
                </a:lnTo>
                <a:close/>
              </a:path>
              <a:path w="1434807" h="168423" extrusionOk="0">
                <a:moveTo>
                  <a:pt x="986967" y="43421"/>
                </a:moveTo>
                <a:lnTo>
                  <a:pt x="985672" y="44602"/>
                </a:lnTo>
                <a:lnTo>
                  <a:pt x="985672" y="165849"/>
                </a:lnTo>
                <a:lnTo>
                  <a:pt x="986929" y="167017"/>
                </a:lnTo>
                <a:lnTo>
                  <a:pt x="1019174" y="167017"/>
                </a:lnTo>
                <a:lnTo>
                  <a:pt x="1020432" y="165849"/>
                </a:lnTo>
                <a:lnTo>
                  <a:pt x="1020432" y="107835"/>
                </a:lnTo>
                <a:lnTo>
                  <a:pt x="1059029" y="107835"/>
                </a:lnTo>
                <a:lnTo>
                  <a:pt x="1053884" y="101854"/>
                </a:lnTo>
                <a:lnTo>
                  <a:pt x="1055859" y="99504"/>
                </a:lnTo>
                <a:lnTo>
                  <a:pt x="1020432" y="99504"/>
                </a:lnTo>
                <a:lnTo>
                  <a:pt x="1020432" y="44602"/>
                </a:lnTo>
                <a:lnTo>
                  <a:pt x="1019301" y="43484"/>
                </a:lnTo>
                <a:lnTo>
                  <a:pt x="986967" y="43421"/>
                </a:lnTo>
                <a:close/>
              </a:path>
              <a:path w="1434807" h="168423" extrusionOk="0">
                <a:moveTo>
                  <a:pt x="1059029" y="107835"/>
                </a:moveTo>
                <a:lnTo>
                  <a:pt x="1021714" y="107835"/>
                </a:lnTo>
                <a:lnTo>
                  <a:pt x="1064691" y="164998"/>
                </a:lnTo>
                <a:lnTo>
                  <a:pt x="1065733" y="166458"/>
                </a:lnTo>
                <a:lnTo>
                  <a:pt x="1067180" y="167017"/>
                </a:lnTo>
                <a:lnTo>
                  <a:pt x="1108100" y="167017"/>
                </a:lnTo>
                <a:lnTo>
                  <a:pt x="1108697" y="165671"/>
                </a:lnTo>
                <a:lnTo>
                  <a:pt x="1107630" y="164338"/>
                </a:lnTo>
                <a:lnTo>
                  <a:pt x="1059029" y="107835"/>
                </a:lnTo>
                <a:close/>
              </a:path>
              <a:path w="1434807" h="168423" extrusionOk="0">
                <a:moveTo>
                  <a:pt x="1101153" y="43421"/>
                </a:moveTo>
                <a:lnTo>
                  <a:pt x="1065339" y="43421"/>
                </a:lnTo>
                <a:lnTo>
                  <a:pt x="1064005" y="43929"/>
                </a:lnTo>
                <a:lnTo>
                  <a:pt x="1062977" y="44932"/>
                </a:lnTo>
                <a:lnTo>
                  <a:pt x="1021714" y="99504"/>
                </a:lnTo>
                <a:lnTo>
                  <a:pt x="1055859" y="99504"/>
                </a:lnTo>
                <a:lnTo>
                  <a:pt x="1095768" y="52031"/>
                </a:lnTo>
                <a:lnTo>
                  <a:pt x="1100937" y="45859"/>
                </a:lnTo>
                <a:lnTo>
                  <a:pt x="1101801" y="44602"/>
                </a:lnTo>
                <a:lnTo>
                  <a:pt x="1101153" y="43421"/>
                </a:lnTo>
                <a:close/>
              </a:path>
              <a:path w="1434807" h="168423" extrusionOk="0">
                <a:moveTo>
                  <a:pt x="52895" y="0"/>
                </a:moveTo>
                <a:lnTo>
                  <a:pt x="12649" y="0"/>
                </a:lnTo>
                <a:lnTo>
                  <a:pt x="6032" y="965"/>
                </a:lnTo>
                <a:lnTo>
                  <a:pt x="787" y="5969"/>
                </a:lnTo>
                <a:lnTo>
                  <a:pt x="0" y="12192"/>
                </a:lnTo>
                <a:lnTo>
                  <a:pt x="0" y="165849"/>
                </a:lnTo>
                <a:lnTo>
                  <a:pt x="1206" y="167017"/>
                </a:lnTo>
                <a:lnTo>
                  <a:pt x="35026" y="167017"/>
                </a:lnTo>
                <a:lnTo>
                  <a:pt x="36283" y="165849"/>
                </a:lnTo>
                <a:lnTo>
                  <a:pt x="36283" y="104254"/>
                </a:lnTo>
                <a:lnTo>
                  <a:pt x="59499" y="104254"/>
                </a:lnTo>
                <a:lnTo>
                  <a:pt x="105921" y="88281"/>
                </a:lnTo>
                <a:lnTo>
                  <a:pt x="114209" y="78016"/>
                </a:lnTo>
                <a:lnTo>
                  <a:pt x="36283" y="78016"/>
                </a:lnTo>
                <a:lnTo>
                  <a:pt x="36283" y="26225"/>
                </a:lnTo>
                <a:lnTo>
                  <a:pt x="113618" y="26225"/>
                </a:lnTo>
                <a:lnTo>
                  <a:pt x="107169" y="17578"/>
                </a:lnTo>
                <a:lnTo>
                  <a:pt x="94902" y="8622"/>
                </a:lnTo>
                <a:lnTo>
                  <a:pt x="77161" y="2361"/>
                </a:lnTo>
                <a:lnTo>
                  <a:pt x="52895" y="0"/>
                </a:lnTo>
                <a:close/>
              </a:path>
              <a:path w="1434807" h="168423" extrusionOk="0">
                <a:moveTo>
                  <a:pt x="113618" y="26225"/>
                </a:moveTo>
                <a:lnTo>
                  <a:pt x="52895" y="26225"/>
                </a:lnTo>
                <a:lnTo>
                  <a:pt x="69616" y="29437"/>
                </a:lnTo>
                <a:lnTo>
                  <a:pt x="79607" y="37917"/>
                </a:lnTo>
                <a:lnTo>
                  <a:pt x="83255" y="49937"/>
                </a:lnTo>
                <a:lnTo>
                  <a:pt x="80741" y="62449"/>
                </a:lnTo>
                <a:lnTo>
                  <a:pt x="72569" y="72533"/>
                </a:lnTo>
                <a:lnTo>
                  <a:pt x="57882" y="77755"/>
                </a:lnTo>
                <a:lnTo>
                  <a:pt x="52895" y="78016"/>
                </a:lnTo>
                <a:lnTo>
                  <a:pt x="114209" y="78016"/>
                </a:lnTo>
                <a:lnTo>
                  <a:pt x="119187" y="67236"/>
                </a:lnTo>
                <a:lnTo>
                  <a:pt x="121428" y="56241"/>
                </a:lnTo>
                <a:lnTo>
                  <a:pt x="121091" y="48559"/>
                </a:lnTo>
                <a:lnTo>
                  <a:pt x="119267" y="38752"/>
                </a:lnTo>
                <a:lnTo>
                  <a:pt x="114958" y="28023"/>
                </a:lnTo>
                <a:lnTo>
                  <a:pt x="113618" y="26225"/>
                </a:lnTo>
                <a:close/>
              </a:path>
              <a:path w="1434807" h="168423" extrusionOk="0">
                <a:moveTo>
                  <a:pt x="806843" y="67284"/>
                </a:moveTo>
                <a:lnTo>
                  <a:pt x="772121" y="67284"/>
                </a:lnTo>
                <a:lnTo>
                  <a:pt x="772121" y="165849"/>
                </a:lnTo>
                <a:lnTo>
                  <a:pt x="773366" y="167017"/>
                </a:lnTo>
                <a:lnTo>
                  <a:pt x="805599" y="167017"/>
                </a:lnTo>
                <a:lnTo>
                  <a:pt x="806843" y="165849"/>
                </a:lnTo>
                <a:lnTo>
                  <a:pt x="806843" y="67284"/>
                </a:lnTo>
                <a:close/>
              </a:path>
              <a:path w="1434807" h="168423" extrusionOk="0">
                <a:moveTo>
                  <a:pt x="804176" y="43421"/>
                </a:moveTo>
                <a:lnTo>
                  <a:pt x="707072" y="43421"/>
                </a:lnTo>
                <a:lnTo>
                  <a:pt x="700303" y="49771"/>
                </a:lnTo>
                <a:lnTo>
                  <a:pt x="700303" y="104876"/>
                </a:lnTo>
                <a:lnTo>
                  <a:pt x="698143" y="122228"/>
                </a:lnTo>
                <a:lnTo>
                  <a:pt x="691880" y="134546"/>
                </a:lnTo>
                <a:lnTo>
                  <a:pt x="681841" y="141433"/>
                </a:lnTo>
                <a:lnTo>
                  <a:pt x="672147" y="142811"/>
                </a:lnTo>
                <a:lnTo>
                  <a:pt x="670674" y="142862"/>
                </a:lnTo>
                <a:lnTo>
                  <a:pt x="669480" y="143903"/>
                </a:lnTo>
                <a:lnTo>
                  <a:pt x="669496" y="165849"/>
                </a:lnTo>
                <a:lnTo>
                  <a:pt x="670559" y="166865"/>
                </a:lnTo>
                <a:lnTo>
                  <a:pt x="671995" y="167005"/>
                </a:lnTo>
                <a:lnTo>
                  <a:pt x="679576" y="166941"/>
                </a:lnTo>
                <a:lnTo>
                  <a:pt x="719920" y="147769"/>
                </a:lnTo>
                <a:lnTo>
                  <a:pt x="731278" y="67284"/>
                </a:lnTo>
                <a:lnTo>
                  <a:pt x="806843" y="67284"/>
                </a:lnTo>
                <a:lnTo>
                  <a:pt x="806843" y="44602"/>
                </a:lnTo>
                <a:lnTo>
                  <a:pt x="805675" y="43484"/>
                </a:lnTo>
                <a:lnTo>
                  <a:pt x="804176" y="43421"/>
                </a:lnTo>
                <a:close/>
              </a:path>
              <a:path w="1434807" h="168423" extrusionOk="0">
                <a:moveTo>
                  <a:pt x="1310462" y="43421"/>
                </a:moveTo>
                <a:lnTo>
                  <a:pt x="1272730" y="43421"/>
                </a:lnTo>
                <a:lnTo>
                  <a:pt x="1265961" y="49771"/>
                </a:lnTo>
                <a:lnTo>
                  <a:pt x="1266012" y="165900"/>
                </a:lnTo>
                <a:lnTo>
                  <a:pt x="1267231" y="167017"/>
                </a:lnTo>
                <a:lnTo>
                  <a:pt x="1299400" y="167017"/>
                </a:lnTo>
                <a:lnTo>
                  <a:pt x="1300627" y="165900"/>
                </a:lnTo>
                <a:lnTo>
                  <a:pt x="1300721" y="96621"/>
                </a:lnTo>
                <a:lnTo>
                  <a:pt x="1299959" y="71450"/>
                </a:lnTo>
                <a:lnTo>
                  <a:pt x="1329612" y="71450"/>
                </a:lnTo>
                <a:lnTo>
                  <a:pt x="1312151" y="45808"/>
                </a:lnTo>
                <a:lnTo>
                  <a:pt x="1310462" y="43421"/>
                </a:lnTo>
                <a:close/>
              </a:path>
              <a:path w="1434807" h="168423" extrusionOk="0">
                <a:moveTo>
                  <a:pt x="1434807" y="71450"/>
                </a:moveTo>
                <a:lnTo>
                  <a:pt x="1400911" y="71450"/>
                </a:lnTo>
                <a:lnTo>
                  <a:pt x="1400136" y="96621"/>
                </a:lnTo>
                <a:lnTo>
                  <a:pt x="1400189" y="165900"/>
                </a:lnTo>
                <a:lnTo>
                  <a:pt x="1401356" y="167017"/>
                </a:lnTo>
                <a:lnTo>
                  <a:pt x="1433601" y="167017"/>
                </a:lnTo>
                <a:lnTo>
                  <a:pt x="1434755" y="165900"/>
                </a:lnTo>
                <a:lnTo>
                  <a:pt x="1434807" y="71450"/>
                </a:lnTo>
                <a:close/>
              </a:path>
              <a:path w="1434807" h="168423" extrusionOk="0">
                <a:moveTo>
                  <a:pt x="1329612" y="71450"/>
                </a:moveTo>
                <a:lnTo>
                  <a:pt x="1301229" y="71450"/>
                </a:lnTo>
                <a:lnTo>
                  <a:pt x="1346098" y="138506"/>
                </a:lnTo>
                <a:lnTo>
                  <a:pt x="1348447" y="141846"/>
                </a:lnTo>
                <a:lnTo>
                  <a:pt x="1352638" y="141782"/>
                </a:lnTo>
                <a:lnTo>
                  <a:pt x="1354810" y="138468"/>
                </a:lnTo>
                <a:lnTo>
                  <a:pt x="1379333" y="101777"/>
                </a:lnTo>
                <a:lnTo>
                  <a:pt x="1350263" y="101777"/>
                </a:lnTo>
                <a:lnTo>
                  <a:pt x="1329612" y="71450"/>
                </a:lnTo>
                <a:close/>
              </a:path>
              <a:path w="1434807" h="168423" extrusionOk="0">
                <a:moveTo>
                  <a:pt x="1428013" y="43484"/>
                </a:moveTo>
                <a:lnTo>
                  <a:pt x="1392364" y="43484"/>
                </a:lnTo>
                <a:lnTo>
                  <a:pt x="1391069" y="43700"/>
                </a:lnTo>
                <a:lnTo>
                  <a:pt x="1389849" y="44183"/>
                </a:lnTo>
                <a:lnTo>
                  <a:pt x="1388706" y="45808"/>
                </a:lnTo>
                <a:lnTo>
                  <a:pt x="1350263" y="101777"/>
                </a:lnTo>
                <a:lnTo>
                  <a:pt x="1379333" y="101777"/>
                </a:lnTo>
                <a:lnTo>
                  <a:pt x="1399603" y="71450"/>
                </a:lnTo>
                <a:lnTo>
                  <a:pt x="1434807" y="71450"/>
                </a:lnTo>
                <a:lnTo>
                  <a:pt x="1434713" y="49771"/>
                </a:lnTo>
                <a:lnTo>
                  <a:pt x="1428013" y="43484"/>
                </a:lnTo>
                <a:close/>
              </a:path>
              <a:path w="1434807" h="168423" extrusionOk="0">
                <a:moveTo>
                  <a:pt x="1175702" y="41452"/>
                </a:moveTo>
                <a:lnTo>
                  <a:pt x="1135375" y="52521"/>
                </a:lnTo>
                <a:lnTo>
                  <a:pt x="1112917" y="84784"/>
                </a:lnTo>
                <a:lnTo>
                  <a:pt x="1108815" y="119619"/>
                </a:lnTo>
                <a:lnTo>
                  <a:pt x="1112734" y="132439"/>
                </a:lnTo>
                <a:lnTo>
                  <a:pt x="1152709" y="164551"/>
                </a:lnTo>
                <a:lnTo>
                  <a:pt x="1185957" y="168411"/>
                </a:lnTo>
                <a:lnTo>
                  <a:pt x="1199880" y="165686"/>
                </a:lnTo>
                <a:lnTo>
                  <a:pt x="1212324" y="160630"/>
                </a:lnTo>
                <a:lnTo>
                  <a:pt x="1223044" y="153214"/>
                </a:lnTo>
                <a:lnTo>
                  <a:pt x="1229902" y="145529"/>
                </a:lnTo>
                <a:lnTo>
                  <a:pt x="1175702" y="145529"/>
                </a:lnTo>
                <a:lnTo>
                  <a:pt x="1173541" y="145451"/>
                </a:lnTo>
                <a:lnTo>
                  <a:pt x="1162680" y="142501"/>
                </a:lnTo>
                <a:lnTo>
                  <a:pt x="1153147" y="134829"/>
                </a:lnTo>
                <a:lnTo>
                  <a:pt x="1146382" y="121826"/>
                </a:lnTo>
                <a:lnTo>
                  <a:pt x="1143824" y="102882"/>
                </a:lnTo>
                <a:lnTo>
                  <a:pt x="1147097" y="85575"/>
                </a:lnTo>
                <a:lnTo>
                  <a:pt x="1154654" y="73780"/>
                </a:lnTo>
                <a:lnTo>
                  <a:pt x="1165081" y="67042"/>
                </a:lnTo>
                <a:lnTo>
                  <a:pt x="1176960" y="64910"/>
                </a:lnTo>
                <a:lnTo>
                  <a:pt x="1230735" y="64910"/>
                </a:lnTo>
                <a:lnTo>
                  <a:pt x="1227667" y="60825"/>
                </a:lnTo>
                <a:lnTo>
                  <a:pt x="1217390" y="52435"/>
                </a:lnTo>
                <a:lnTo>
                  <a:pt x="1205118" y="46372"/>
                </a:lnTo>
                <a:lnTo>
                  <a:pt x="1191129" y="42692"/>
                </a:lnTo>
                <a:lnTo>
                  <a:pt x="1175702" y="41452"/>
                </a:lnTo>
                <a:close/>
              </a:path>
              <a:path w="1434807" h="168423" extrusionOk="0">
                <a:moveTo>
                  <a:pt x="1230735" y="64910"/>
                </a:moveTo>
                <a:lnTo>
                  <a:pt x="1176960" y="64910"/>
                </a:lnTo>
                <a:lnTo>
                  <a:pt x="1188070" y="67572"/>
                </a:lnTo>
                <a:lnTo>
                  <a:pt x="1197901" y="74983"/>
                </a:lnTo>
                <a:lnTo>
                  <a:pt x="1204921" y="87686"/>
                </a:lnTo>
                <a:lnTo>
                  <a:pt x="1207598" y="106224"/>
                </a:lnTo>
                <a:lnTo>
                  <a:pt x="1204586" y="124123"/>
                </a:lnTo>
                <a:lnTo>
                  <a:pt x="1197196" y="136328"/>
                </a:lnTo>
                <a:lnTo>
                  <a:pt x="1187033" y="143307"/>
                </a:lnTo>
                <a:lnTo>
                  <a:pt x="1175702" y="145529"/>
                </a:lnTo>
                <a:lnTo>
                  <a:pt x="1229902" y="145529"/>
                </a:lnTo>
                <a:lnTo>
                  <a:pt x="1231793" y="143410"/>
                </a:lnTo>
                <a:lnTo>
                  <a:pt x="1238325" y="131190"/>
                </a:lnTo>
                <a:lnTo>
                  <a:pt x="1242393" y="116524"/>
                </a:lnTo>
                <a:lnTo>
                  <a:pt x="1243752" y="99383"/>
                </a:lnTo>
                <a:lnTo>
                  <a:pt x="1241126" y="84356"/>
                </a:lnTo>
                <a:lnTo>
                  <a:pt x="1235668" y="71479"/>
                </a:lnTo>
                <a:lnTo>
                  <a:pt x="1230735" y="64910"/>
                </a:lnTo>
                <a:close/>
              </a:path>
              <a:path w="1434807" h="168423" extrusionOk="0">
                <a:moveTo>
                  <a:pt x="613678" y="42007"/>
                </a:moveTo>
                <a:lnTo>
                  <a:pt x="568885" y="51713"/>
                </a:lnTo>
                <a:lnTo>
                  <a:pt x="542804" y="80173"/>
                </a:lnTo>
                <a:lnTo>
                  <a:pt x="539105" y="93317"/>
                </a:lnTo>
                <a:lnTo>
                  <a:pt x="540359" y="111276"/>
                </a:lnTo>
                <a:lnTo>
                  <a:pt x="560105" y="148632"/>
                </a:lnTo>
                <a:lnTo>
                  <a:pt x="595756" y="165079"/>
                </a:lnTo>
                <a:lnTo>
                  <a:pt x="647128" y="167017"/>
                </a:lnTo>
                <a:lnTo>
                  <a:pt x="648576" y="167017"/>
                </a:lnTo>
                <a:lnTo>
                  <a:pt x="649871" y="165900"/>
                </a:lnTo>
                <a:lnTo>
                  <a:pt x="649909" y="145173"/>
                </a:lnTo>
                <a:lnTo>
                  <a:pt x="649757" y="143903"/>
                </a:lnTo>
                <a:lnTo>
                  <a:pt x="648576" y="142862"/>
                </a:lnTo>
                <a:lnTo>
                  <a:pt x="618578" y="142862"/>
                </a:lnTo>
                <a:lnTo>
                  <a:pt x="602266" y="140834"/>
                </a:lnTo>
                <a:lnTo>
                  <a:pt x="588672" y="135236"/>
                </a:lnTo>
                <a:lnTo>
                  <a:pt x="579029" y="126798"/>
                </a:lnTo>
                <a:lnTo>
                  <a:pt x="574567" y="116252"/>
                </a:lnTo>
                <a:lnTo>
                  <a:pt x="647979" y="114998"/>
                </a:lnTo>
                <a:lnTo>
                  <a:pt x="656196" y="114998"/>
                </a:lnTo>
                <a:lnTo>
                  <a:pt x="663003" y="108661"/>
                </a:lnTo>
                <a:lnTo>
                  <a:pt x="663003" y="98158"/>
                </a:lnTo>
                <a:lnTo>
                  <a:pt x="662303" y="92837"/>
                </a:lnTo>
                <a:lnTo>
                  <a:pt x="574446" y="92837"/>
                </a:lnTo>
                <a:lnTo>
                  <a:pt x="577922" y="78601"/>
                </a:lnTo>
                <a:lnTo>
                  <a:pt x="586864" y="68406"/>
                </a:lnTo>
                <a:lnTo>
                  <a:pt x="599818" y="64021"/>
                </a:lnTo>
                <a:lnTo>
                  <a:pt x="601510" y="63969"/>
                </a:lnTo>
                <a:lnTo>
                  <a:pt x="652017" y="63969"/>
                </a:lnTo>
                <a:lnTo>
                  <a:pt x="644149" y="54686"/>
                </a:lnTo>
                <a:lnTo>
                  <a:pt x="631291" y="46570"/>
                </a:lnTo>
                <a:lnTo>
                  <a:pt x="613678" y="42007"/>
                </a:lnTo>
                <a:close/>
              </a:path>
              <a:path w="1434807" h="168423" extrusionOk="0">
                <a:moveTo>
                  <a:pt x="652017" y="63969"/>
                </a:moveTo>
                <a:lnTo>
                  <a:pt x="601510" y="63969"/>
                </a:lnTo>
                <a:lnTo>
                  <a:pt x="613661" y="66490"/>
                </a:lnTo>
                <a:lnTo>
                  <a:pt x="623870" y="74627"/>
                </a:lnTo>
                <a:lnTo>
                  <a:pt x="628810" y="89245"/>
                </a:lnTo>
                <a:lnTo>
                  <a:pt x="574446" y="92837"/>
                </a:lnTo>
                <a:lnTo>
                  <a:pt x="662303" y="92837"/>
                </a:lnTo>
                <a:lnTo>
                  <a:pt x="661678" y="88091"/>
                </a:lnTo>
                <a:lnTo>
                  <a:pt x="658593" y="76673"/>
                </a:lnTo>
                <a:lnTo>
                  <a:pt x="653000" y="65129"/>
                </a:lnTo>
                <a:lnTo>
                  <a:pt x="652017" y="63969"/>
                </a:lnTo>
                <a:close/>
              </a:path>
              <a:path w="1434807" h="168423" extrusionOk="0">
                <a:moveTo>
                  <a:pt x="911040" y="42538"/>
                </a:moveTo>
                <a:lnTo>
                  <a:pt x="864617" y="51270"/>
                </a:lnTo>
                <a:lnTo>
                  <a:pt x="833439" y="90412"/>
                </a:lnTo>
                <a:lnTo>
                  <a:pt x="831930" y="104406"/>
                </a:lnTo>
                <a:lnTo>
                  <a:pt x="833719" y="119974"/>
                </a:lnTo>
                <a:lnTo>
                  <a:pt x="856865" y="152620"/>
                </a:lnTo>
                <a:lnTo>
                  <a:pt x="896924" y="166242"/>
                </a:lnTo>
                <a:lnTo>
                  <a:pt x="918155" y="166427"/>
                </a:lnTo>
                <a:lnTo>
                  <a:pt x="933310" y="166037"/>
                </a:lnTo>
                <a:lnTo>
                  <a:pt x="941815" y="165554"/>
                </a:lnTo>
                <a:lnTo>
                  <a:pt x="944994" y="165417"/>
                </a:lnTo>
                <a:lnTo>
                  <a:pt x="946251" y="164312"/>
                </a:lnTo>
                <a:lnTo>
                  <a:pt x="946194" y="141619"/>
                </a:lnTo>
                <a:lnTo>
                  <a:pt x="918595" y="141619"/>
                </a:lnTo>
                <a:lnTo>
                  <a:pt x="900210" y="140068"/>
                </a:lnTo>
                <a:lnTo>
                  <a:pt x="885507" y="135680"/>
                </a:lnTo>
                <a:lnTo>
                  <a:pt x="874979" y="128843"/>
                </a:lnTo>
                <a:lnTo>
                  <a:pt x="869170" y="119957"/>
                </a:lnTo>
                <a:lnTo>
                  <a:pt x="941920" y="114998"/>
                </a:lnTo>
                <a:lnTo>
                  <a:pt x="950086" y="114998"/>
                </a:lnTo>
                <a:lnTo>
                  <a:pt x="956894" y="108686"/>
                </a:lnTo>
                <a:lnTo>
                  <a:pt x="956970" y="100977"/>
                </a:lnTo>
                <a:lnTo>
                  <a:pt x="956152" y="92849"/>
                </a:lnTo>
                <a:lnTo>
                  <a:pt x="868210" y="92849"/>
                </a:lnTo>
                <a:lnTo>
                  <a:pt x="871680" y="78603"/>
                </a:lnTo>
                <a:lnTo>
                  <a:pt x="880623" y="68403"/>
                </a:lnTo>
                <a:lnTo>
                  <a:pt x="893568" y="64021"/>
                </a:lnTo>
                <a:lnTo>
                  <a:pt x="895248" y="63969"/>
                </a:lnTo>
                <a:lnTo>
                  <a:pt x="945451" y="63969"/>
                </a:lnTo>
                <a:lnTo>
                  <a:pt x="940288" y="56974"/>
                </a:lnTo>
                <a:lnTo>
                  <a:pt x="928080" y="48026"/>
                </a:lnTo>
                <a:lnTo>
                  <a:pt x="911040" y="42538"/>
                </a:lnTo>
                <a:close/>
              </a:path>
              <a:path w="1434807" h="168423" extrusionOk="0">
                <a:moveTo>
                  <a:pt x="944994" y="140068"/>
                </a:moveTo>
                <a:lnTo>
                  <a:pt x="943458" y="140072"/>
                </a:lnTo>
                <a:lnTo>
                  <a:pt x="928483" y="141302"/>
                </a:lnTo>
                <a:lnTo>
                  <a:pt x="918595" y="141619"/>
                </a:lnTo>
                <a:lnTo>
                  <a:pt x="946194" y="141619"/>
                </a:lnTo>
                <a:lnTo>
                  <a:pt x="946137" y="141071"/>
                </a:lnTo>
                <a:lnTo>
                  <a:pt x="944994" y="140068"/>
                </a:lnTo>
                <a:close/>
              </a:path>
              <a:path w="1434807" h="168423" extrusionOk="0">
                <a:moveTo>
                  <a:pt x="945451" y="63969"/>
                </a:moveTo>
                <a:lnTo>
                  <a:pt x="895248" y="63969"/>
                </a:lnTo>
                <a:lnTo>
                  <a:pt x="907421" y="66496"/>
                </a:lnTo>
                <a:lnTo>
                  <a:pt x="917619" y="74655"/>
                </a:lnTo>
                <a:lnTo>
                  <a:pt x="922547" y="89315"/>
                </a:lnTo>
                <a:lnTo>
                  <a:pt x="868210" y="92849"/>
                </a:lnTo>
                <a:lnTo>
                  <a:pt x="956152" y="92849"/>
                </a:lnTo>
                <a:lnTo>
                  <a:pt x="956005" y="91385"/>
                </a:lnTo>
                <a:lnTo>
                  <a:pt x="953442" y="79974"/>
                </a:lnTo>
                <a:lnTo>
                  <a:pt x="948473" y="68063"/>
                </a:lnTo>
                <a:lnTo>
                  <a:pt x="945451" y="63969"/>
                </a:lnTo>
                <a:close/>
              </a:path>
            </a:pathLst>
          </a:custGeom>
          <a:solidFill>
            <a:srgbClr val="231F2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3" name="Google Shape;93;p62"/>
          <p:cNvSpPr/>
          <p:nvPr/>
        </p:nvSpPr>
        <p:spPr>
          <a:xfrm>
            <a:off x="6812803" y="2334894"/>
            <a:ext cx="591794" cy="710379"/>
          </a:xfrm>
          <a:prstGeom prst="rect">
            <a:avLst/>
          </a:prstGeom>
          <a:blipFill rotWithShape="1">
            <a:blip r:embed="rId4">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4" name="Google Shape;94;p62"/>
          <p:cNvSpPr txBox="1">
            <a:spLocks noGrp="1"/>
          </p:cNvSpPr>
          <p:nvPr>
            <p:ph type="ftr" idx="11"/>
          </p:nvPr>
        </p:nvSpPr>
        <p:spPr>
          <a:xfrm>
            <a:off x="290300" y="5038745"/>
            <a:ext cx="1969544" cy="10185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5" name="Google Shape;95;p62"/>
          <p:cNvSpPr txBox="1">
            <a:spLocks noGrp="1"/>
          </p:cNvSpPr>
          <p:nvPr>
            <p:ph type="dt" idx="10"/>
          </p:nvPr>
        </p:nvSpPr>
        <p:spPr>
          <a:xfrm>
            <a:off x="457200" y="4866135"/>
            <a:ext cx="2103120" cy="261620"/>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6" name="Google Shape;96;p62"/>
          <p:cNvSpPr txBox="1">
            <a:spLocks noGrp="1"/>
          </p:cNvSpPr>
          <p:nvPr>
            <p:ph type="sldNum" idx="12"/>
          </p:nvPr>
        </p:nvSpPr>
        <p:spPr>
          <a:xfrm>
            <a:off x="6583680" y="4866135"/>
            <a:ext cx="2103120" cy="261620"/>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marL="0" lvl="0" indent="0" algn="r" rtl="0">
              <a:spcBef>
                <a:spcPts val="0"/>
              </a:spcBef>
              <a:spcAft>
                <a:spcPts val="0"/>
              </a:spcAft>
              <a:buNone/>
            </a:pPr>
            <a:fld id="{00000000-1234-1234-1234-123412341234}" type="slidenum">
              <a:rPr lang="ru-RU"/>
              <a:pPr marL="0" lvl="0" indent="0" algn="r" rtl="0">
                <a:spcBef>
                  <a:spcPts val="0"/>
                </a:spcBef>
                <a:spcAft>
                  <a:spcPts val="0"/>
                </a:spcAft>
                <a:buNone/>
              </a:pPr>
              <a:t>‹#›</a:t>
            </a:fld>
            <a:endParaRPr sz="1800">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43000" y="856322"/>
            <a:ext cx="6858000" cy="1821650"/>
          </a:xfrm>
        </p:spPr>
        <p:txBody>
          <a:bodyPr anchor="b"/>
          <a:lstStyle>
            <a:lvl1pPr algn="ctr">
              <a:defRPr sz="4500"/>
            </a:lvl1pPr>
          </a:lstStyle>
          <a:p>
            <a:r>
              <a:rPr lang="ru-RU"/>
              <a:t>Образец заголовка</a:t>
            </a:r>
          </a:p>
        </p:txBody>
      </p:sp>
      <p:sp>
        <p:nvSpPr>
          <p:cNvPr id="3" name="Подзаголовок 2"/>
          <p:cNvSpPr>
            <a:spLocks noGrp="1"/>
          </p:cNvSpPr>
          <p:nvPr>
            <p:ph type="subTitle" idx="1"/>
          </p:nvPr>
        </p:nvSpPr>
        <p:spPr>
          <a:xfrm>
            <a:off x="1143000" y="2748222"/>
            <a:ext cx="6858000" cy="126328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ru-RU"/>
              <a:t>Образец подзаголовка</a:t>
            </a:r>
          </a:p>
        </p:txBody>
      </p:sp>
      <p:sp>
        <p:nvSpPr>
          <p:cNvPr id="4" name="Дата 3"/>
          <p:cNvSpPr>
            <a:spLocks noGrp="1"/>
          </p:cNvSpPr>
          <p:nvPr>
            <p:ph type="dt" sz="half" idx="10"/>
          </p:nvPr>
        </p:nvSpPr>
        <p:spPr/>
        <p:txBody>
          <a:bodyPr/>
          <a:lstStyle/>
          <a:p>
            <a:fld id="{7EE79721-EE56-4C06-B272-A3FBE7BE7982}" type="datetimeFigureOut">
              <a:rPr lang="ru-RU" smtClean="0">
                <a:solidFill>
                  <a:prstClr val="black">
                    <a:tint val="75000"/>
                  </a:prstClr>
                </a:solidFill>
              </a:rPr>
              <a:pPr/>
              <a:t>11.05.2025</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9787F06-9369-435C-B144-2C697ED1F3F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93109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7EE79721-EE56-4C06-B272-A3FBE7BE7982}" type="datetimeFigureOut">
              <a:rPr lang="ru-RU" smtClean="0">
                <a:solidFill>
                  <a:prstClr val="black">
                    <a:tint val="75000"/>
                  </a:prstClr>
                </a:solidFill>
              </a:rPr>
              <a:pPr/>
              <a:t>11.05.2025</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9787F06-9369-435C-B144-2C697ED1F3F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7275648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3888" y="1304467"/>
            <a:ext cx="7886700" cy="2176533"/>
          </a:xfrm>
        </p:spPr>
        <p:txBody>
          <a:bodyPr anchor="b"/>
          <a:lstStyle>
            <a:lvl1pPr>
              <a:defRPr sz="4500"/>
            </a:lvl1pPr>
          </a:lstStyle>
          <a:p>
            <a:r>
              <a:rPr lang="ru-RU"/>
              <a:t>Образец заголовка</a:t>
            </a:r>
          </a:p>
        </p:txBody>
      </p:sp>
      <p:sp>
        <p:nvSpPr>
          <p:cNvPr id="3" name="Текст 2"/>
          <p:cNvSpPr>
            <a:spLocks noGrp="1"/>
          </p:cNvSpPr>
          <p:nvPr>
            <p:ph type="body" idx="1"/>
          </p:nvPr>
        </p:nvSpPr>
        <p:spPr>
          <a:xfrm>
            <a:off x="623888" y="3501591"/>
            <a:ext cx="7886700" cy="11445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7EE79721-EE56-4C06-B272-A3FBE7BE7982}" type="datetimeFigureOut">
              <a:rPr lang="ru-RU" smtClean="0">
                <a:solidFill>
                  <a:prstClr val="black">
                    <a:tint val="75000"/>
                  </a:prstClr>
                </a:solidFill>
              </a:rPr>
              <a:pPr/>
              <a:t>11.05.2025</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9787F06-9369-435C-B144-2C697ED1F3F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1542903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slideLayout" Target="../slideLayouts/slideLayout19.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5" Type="http://schemas.openxmlformats.org/officeDocument/2006/relationships/theme" Target="../theme/theme2.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theme" Target="../theme/theme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theme" Target="../theme/theme4.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53"/>
          <p:cNvSpPr txBox="1">
            <a:spLocks noGrp="1"/>
          </p:cNvSpPr>
          <p:nvPr>
            <p:ph type="title"/>
          </p:nvPr>
        </p:nvSpPr>
        <p:spPr>
          <a:xfrm>
            <a:off x="2129299" y="612471"/>
            <a:ext cx="4885400" cy="676960"/>
          </a:xfrm>
          <a:prstGeom prst="rect">
            <a:avLst/>
          </a:prstGeom>
          <a:noFill/>
          <a:ln>
            <a:noFill/>
          </a:ln>
        </p:spPr>
        <p:txBody>
          <a:bodyPr spcFirstLastPara="1" wrap="square" lIns="0" tIns="0" rIns="0" bIns="0" anchor="t" anchorCtr="0">
            <a:noAutofit/>
          </a:bodyPr>
          <a:lstStyle>
            <a:lvl1pPr lvl="0">
              <a:spcBef>
                <a:spcPts val="0"/>
              </a:spcBef>
              <a:spcAft>
                <a:spcPts val="0"/>
              </a:spcAft>
              <a:buSzPts val="1400"/>
              <a:buNone/>
              <a:defRPr sz="1800"/>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53"/>
          <p:cNvSpPr txBox="1">
            <a:spLocks noGrp="1"/>
          </p:cNvSpPr>
          <p:nvPr>
            <p:ph type="body" idx="1"/>
          </p:nvPr>
        </p:nvSpPr>
        <p:spPr>
          <a:xfrm>
            <a:off x="457206" y="1203452"/>
            <a:ext cx="8229599" cy="3453384"/>
          </a:xfrm>
          <a:prstGeom prst="rect">
            <a:avLst/>
          </a:prstGeom>
          <a:noFill/>
          <a:ln>
            <a:noFill/>
          </a:ln>
        </p:spPr>
        <p:txBody>
          <a:bodyPr spcFirstLastPara="1" wrap="square" lIns="0" tIns="0" rIns="0" bIns="0" anchor="t" anchorCtr="0">
            <a:noAutofit/>
          </a:bodyPr>
          <a:lstStyle>
            <a:lvl1pPr marL="457200" lvl="0" indent="-228600">
              <a:spcBef>
                <a:spcPts val="0"/>
              </a:spcBef>
              <a:spcAft>
                <a:spcPts val="0"/>
              </a:spcAft>
              <a:buSzPts val="1400"/>
              <a:buNone/>
              <a:defRPr sz="1800"/>
            </a:lvl1pPr>
            <a:lvl2pPr marL="914400" lvl="1" indent="-228600">
              <a:spcBef>
                <a:spcPts val="0"/>
              </a:spcBef>
              <a:spcAft>
                <a:spcPts val="0"/>
              </a:spcAft>
              <a:buSzPts val="1400"/>
              <a:buNone/>
              <a:defRPr sz="1800"/>
            </a:lvl2pPr>
            <a:lvl3pPr marL="1371600" lvl="2" indent="-228600">
              <a:spcBef>
                <a:spcPts val="0"/>
              </a:spcBef>
              <a:spcAft>
                <a:spcPts val="0"/>
              </a:spcAft>
              <a:buSzPts val="1400"/>
              <a:buNone/>
              <a:defRPr sz="1800"/>
            </a:lvl3pPr>
            <a:lvl4pPr marL="1828800" lvl="3" indent="-228600">
              <a:spcBef>
                <a:spcPts val="0"/>
              </a:spcBef>
              <a:spcAft>
                <a:spcPts val="0"/>
              </a:spcAft>
              <a:buSzPts val="1400"/>
              <a:buNone/>
              <a:defRPr sz="1800"/>
            </a:lvl4pPr>
            <a:lvl5pPr marL="2286000" lvl="4" indent="-228600">
              <a:spcBef>
                <a:spcPts val="0"/>
              </a:spcBef>
              <a:spcAft>
                <a:spcPts val="0"/>
              </a:spcAft>
              <a:buSzPts val="1400"/>
              <a:buNone/>
              <a:defRPr sz="1800"/>
            </a:lvl5pPr>
            <a:lvl6pPr marL="2743200" lvl="5" indent="-228600">
              <a:spcBef>
                <a:spcPts val="0"/>
              </a:spcBef>
              <a:spcAft>
                <a:spcPts val="0"/>
              </a:spcAft>
              <a:buSzPts val="1400"/>
              <a:buNone/>
              <a:defRPr sz="1800"/>
            </a:lvl6pPr>
            <a:lvl7pPr marL="3200400" lvl="6" indent="-228600">
              <a:spcBef>
                <a:spcPts val="0"/>
              </a:spcBef>
              <a:spcAft>
                <a:spcPts val="0"/>
              </a:spcAft>
              <a:buSzPts val="1400"/>
              <a:buNone/>
              <a:defRPr sz="1800"/>
            </a:lvl7pPr>
            <a:lvl8pPr marL="3657600" lvl="7" indent="-228600">
              <a:spcBef>
                <a:spcPts val="0"/>
              </a:spcBef>
              <a:spcAft>
                <a:spcPts val="0"/>
              </a:spcAft>
              <a:buSzPts val="1400"/>
              <a:buNone/>
              <a:defRPr sz="1800"/>
            </a:lvl8pPr>
            <a:lvl9pPr marL="4114800" lvl="8" indent="-228600">
              <a:spcBef>
                <a:spcPts val="0"/>
              </a:spcBef>
              <a:spcAft>
                <a:spcPts val="0"/>
              </a:spcAft>
              <a:buSzPts val="1400"/>
              <a:buNone/>
              <a:defRPr sz="1800"/>
            </a:lvl9pPr>
          </a:lstStyle>
          <a:p>
            <a:endParaRPr/>
          </a:p>
        </p:txBody>
      </p:sp>
      <p:sp>
        <p:nvSpPr>
          <p:cNvPr id="12" name="Google Shape;12;p53"/>
          <p:cNvSpPr txBox="1">
            <a:spLocks noGrp="1"/>
          </p:cNvSpPr>
          <p:nvPr>
            <p:ph type="ftr" idx="11"/>
          </p:nvPr>
        </p:nvSpPr>
        <p:spPr>
          <a:xfrm>
            <a:off x="290300" y="5038745"/>
            <a:ext cx="1969544" cy="101854"/>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53"/>
          <p:cNvSpPr txBox="1">
            <a:spLocks noGrp="1"/>
          </p:cNvSpPr>
          <p:nvPr>
            <p:ph type="dt" idx="10"/>
          </p:nvPr>
        </p:nvSpPr>
        <p:spPr>
          <a:xfrm>
            <a:off x="457200" y="4866135"/>
            <a:ext cx="2103120" cy="261620"/>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SzPts val="1400"/>
              <a:buNone/>
              <a:defRPr sz="18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53"/>
          <p:cNvSpPr txBox="1">
            <a:spLocks noGrp="1"/>
          </p:cNvSpPr>
          <p:nvPr>
            <p:ph type="sldNum" idx="12"/>
          </p:nvPr>
        </p:nvSpPr>
        <p:spPr>
          <a:xfrm>
            <a:off x="6583680" y="4866135"/>
            <a:ext cx="2103120" cy="261620"/>
          </a:xfrm>
          <a:prstGeom prst="rect">
            <a:avLst/>
          </a:prstGeom>
          <a:noFill/>
          <a:ln>
            <a:noFill/>
          </a:ln>
        </p:spPr>
        <p:txBody>
          <a:bodyPr spcFirstLastPara="1" wrap="square" lIns="0" tIns="0" rIns="0" bIns="0" anchor="t" anchorCtr="0">
            <a:noAutofit/>
          </a:bodyPr>
          <a:lstStyle>
            <a:lvl1pPr marL="0" marR="0" lvl="0" indent="0" algn="r" rtl="0">
              <a:spcBef>
                <a:spcPts val="0"/>
              </a:spcBef>
              <a:buNone/>
              <a:defRPr sz="1800" b="0" i="0" u="none" strike="noStrike" cap="none">
                <a:solidFill>
                  <a:srgbClr val="888888"/>
                </a:solidFill>
                <a:latin typeface="Calibri"/>
                <a:ea typeface="Calibri"/>
                <a:cs typeface="Calibri"/>
                <a:sym typeface="Calibri"/>
              </a:defRPr>
            </a:lvl1pPr>
            <a:lvl2pPr marL="0" marR="0" lvl="1" indent="0" algn="r" rtl="0">
              <a:spcBef>
                <a:spcPts val="0"/>
              </a:spcBef>
              <a:buNone/>
              <a:defRPr sz="1800" b="0" i="0" u="none" strike="noStrike" cap="none">
                <a:solidFill>
                  <a:srgbClr val="888888"/>
                </a:solidFill>
                <a:latin typeface="Calibri"/>
                <a:ea typeface="Calibri"/>
                <a:cs typeface="Calibri"/>
                <a:sym typeface="Calibri"/>
              </a:defRPr>
            </a:lvl2pPr>
            <a:lvl3pPr marL="0" marR="0" lvl="2" indent="0" algn="r" rtl="0">
              <a:spcBef>
                <a:spcPts val="0"/>
              </a:spcBef>
              <a:buNone/>
              <a:defRPr sz="1800" b="0" i="0" u="none" strike="noStrike" cap="none">
                <a:solidFill>
                  <a:srgbClr val="888888"/>
                </a:solidFill>
                <a:latin typeface="Calibri"/>
                <a:ea typeface="Calibri"/>
                <a:cs typeface="Calibri"/>
                <a:sym typeface="Calibri"/>
              </a:defRPr>
            </a:lvl3pPr>
            <a:lvl4pPr marL="0" marR="0" lvl="3" indent="0" algn="r" rtl="0">
              <a:spcBef>
                <a:spcPts val="0"/>
              </a:spcBef>
              <a:buNone/>
              <a:defRPr sz="1800" b="0" i="0" u="none" strike="noStrike" cap="none">
                <a:solidFill>
                  <a:srgbClr val="888888"/>
                </a:solidFill>
                <a:latin typeface="Calibri"/>
                <a:ea typeface="Calibri"/>
                <a:cs typeface="Calibri"/>
                <a:sym typeface="Calibri"/>
              </a:defRPr>
            </a:lvl4pPr>
            <a:lvl5pPr marL="0" marR="0" lvl="4" indent="0" algn="r" rtl="0">
              <a:spcBef>
                <a:spcPts val="0"/>
              </a:spcBef>
              <a:buNone/>
              <a:defRPr sz="1800" b="0" i="0" u="none" strike="noStrike" cap="none">
                <a:solidFill>
                  <a:srgbClr val="888888"/>
                </a:solidFill>
                <a:latin typeface="Calibri"/>
                <a:ea typeface="Calibri"/>
                <a:cs typeface="Calibri"/>
                <a:sym typeface="Calibri"/>
              </a:defRPr>
            </a:lvl5pPr>
            <a:lvl6pPr marL="0" marR="0" lvl="5" indent="0" algn="r" rtl="0">
              <a:spcBef>
                <a:spcPts val="0"/>
              </a:spcBef>
              <a:buNone/>
              <a:defRPr sz="1800" b="0" i="0" u="none" strike="noStrike" cap="none">
                <a:solidFill>
                  <a:srgbClr val="888888"/>
                </a:solidFill>
                <a:latin typeface="Calibri"/>
                <a:ea typeface="Calibri"/>
                <a:cs typeface="Calibri"/>
                <a:sym typeface="Calibri"/>
              </a:defRPr>
            </a:lvl6pPr>
            <a:lvl7pPr marL="0" marR="0" lvl="6" indent="0" algn="r" rtl="0">
              <a:spcBef>
                <a:spcPts val="0"/>
              </a:spcBef>
              <a:buNone/>
              <a:defRPr sz="1800" b="0" i="0" u="none" strike="noStrike" cap="none">
                <a:solidFill>
                  <a:srgbClr val="888888"/>
                </a:solidFill>
                <a:latin typeface="Calibri"/>
                <a:ea typeface="Calibri"/>
                <a:cs typeface="Calibri"/>
                <a:sym typeface="Calibri"/>
              </a:defRPr>
            </a:lvl7pPr>
            <a:lvl8pPr marL="0" marR="0" lvl="7" indent="0" algn="r" rtl="0">
              <a:spcBef>
                <a:spcPts val="0"/>
              </a:spcBef>
              <a:buNone/>
              <a:defRPr sz="1800" b="0" i="0" u="none" strike="noStrike" cap="none">
                <a:solidFill>
                  <a:srgbClr val="888888"/>
                </a:solidFill>
                <a:latin typeface="Calibri"/>
                <a:ea typeface="Calibri"/>
                <a:cs typeface="Calibri"/>
                <a:sym typeface="Calibri"/>
              </a:defRPr>
            </a:lvl8pPr>
            <a:lvl9pPr marL="0" marR="0" lvl="8" indent="0" algn="r" rtl="0">
              <a:spcBef>
                <a:spcPts val="0"/>
              </a:spcBef>
              <a:buNone/>
              <a:defRPr sz="18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ru-RU"/>
              <a:pPr marL="0" lvl="0" indent="0" algn="r" rtl="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278577"/>
            <a:ext cx="7886700" cy="1011355"/>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628650" y="1392884"/>
            <a:ext cx="7886700" cy="331991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628650" y="4849660"/>
            <a:ext cx="2057400" cy="278577"/>
          </a:xfrm>
          <a:prstGeom prst="rect">
            <a:avLst/>
          </a:prstGeom>
        </p:spPr>
        <p:txBody>
          <a:bodyPr vert="horz" lIns="91440" tIns="45720" rIns="91440" bIns="45720" rtlCol="0" anchor="ctr"/>
          <a:lstStyle>
            <a:lvl1pPr algn="l">
              <a:defRPr sz="900">
                <a:solidFill>
                  <a:schemeClr val="tx1">
                    <a:tint val="75000"/>
                  </a:schemeClr>
                </a:solidFill>
              </a:defRPr>
            </a:lvl1pPr>
          </a:lstStyle>
          <a:p>
            <a:pPr>
              <a:buClrTx/>
              <a:buFontTx/>
              <a:buNone/>
            </a:pPr>
            <a:fld id="{7EE79721-EE56-4C06-B272-A3FBE7BE7982}" type="datetimeFigureOut">
              <a:rPr lang="ru-RU" kern="1200" smtClean="0">
                <a:solidFill>
                  <a:prstClr val="black">
                    <a:tint val="75000"/>
                  </a:prstClr>
                </a:solidFill>
                <a:latin typeface="Calibri" panose="020F0502020204030204"/>
                <a:ea typeface="+mn-ea"/>
              </a:rPr>
              <a:pPr>
                <a:buClrTx/>
                <a:buFontTx/>
                <a:buNone/>
              </a:pPr>
              <a:t>11.05.2025</a:t>
            </a:fld>
            <a:endParaRPr lang="ru-RU" kern="1200">
              <a:solidFill>
                <a:prstClr val="black">
                  <a:tint val="75000"/>
                </a:prstClr>
              </a:solidFill>
              <a:latin typeface="Calibri" panose="020F0502020204030204"/>
              <a:ea typeface="+mn-ea"/>
            </a:endParaRPr>
          </a:p>
        </p:txBody>
      </p:sp>
      <p:sp>
        <p:nvSpPr>
          <p:cNvPr id="5" name="Нижний колонтитул 4"/>
          <p:cNvSpPr>
            <a:spLocks noGrp="1"/>
          </p:cNvSpPr>
          <p:nvPr>
            <p:ph type="ftr" sz="quarter" idx="3"/>
          </p:nvPr>
        </p:nvSpPr>
        <p:spPr>
          <a:xfrm>
            <a:off x="3028950" y="4849660"/>
            <a:ext cx="3086100" cy="278577"/>
          </a:xfrm>
          <a:prstGeom prst="rect">
            <a:avLst/>
          </a:prstGeom>
        </p:spPr>
        <p:txBody>
          <a:bodyPr vert="horz" lIns="91440" tIns="45720" rIns="91440" bIns="45720" rtlCol="0" anchor="ctr"/>
          <a:lstStyle>
            <a:lvl1pPr algn="ctr">
              <a:defRPr sz="900">
                <a:solidFill>
                  <a:schemeClr val="tx1">
                    <a:tint val="75000"/>
                  </a:schemeClr>
                </a:solidFill>
              </a:defRPr>
            </a:lvl1pPr>
          </a:lstStyle>
          <a:p>
            <a:pPr>
              <a:buClrTx/>
              <a:buFontTx/>
              <a:buNone/>
            </a:pPr>
            <a:endParaRPr lang="ru-RU" kern="1200">
              <a:solidFill>
                <a:prstClr val="black">
                  <a:tint val="75000"/>
                </a:prstClr>
              </a:solidFill>
              <a:latin typeface="Calibri" panose="020F0502020204030204"/>
              <a:ea typeface="+mn-ea"/>
            </a:endParaRPr>
          </a:p>
        </p:txBody>
      </p:sp>
      <p:sp>
        <p:nvSpPr>
          <p:cNvPr id="6" name="Номер слайда 5"/>
          <p:cNvSpPr>
            <a:spLocks noGrp="1"/>
          </p:cNvSpPr>
          <p:nvPr>
            <p:ph type="sldNum" sz="quarter" idx="4"/>
          </p:nvPr>
        </p:nvSpPr>
        <p:spPr>
          <a:xfrm>
            <a:off x="6457950" y="4849660"/>
            <a:ext cx="2057400" cy="278577"/>
          </a:xfrm>
          <a:prstGeom prst="rect">
            <a:avLst/>
          </a:prstGeom>
        </p:spPr>
        <p:txBody>
          <a:bodyPr vert="horz" lIns="91440" tIns="45720" rIns="91440" bIns="45720" rtlCol="0" anchor="ctr"/>
          <a:lstStyle>
            <a:lvl1pPr algn="r">
              <a:defRPr sz="900">
                <a:solidFill>
                  <a:schemeClr val="tx1">
                    <a:tint val="75000"/>
                  </a:schemeClr>
                </a:solidFill>
              </a:defRPr>
            </a:lvl1pPr>
          </a:lstStyle>
          <a:p>
            <a:pPr>
              <a:buClrTx/>
              <a:buFontTx/>
              <a:buNone/>
            </a:pPr>
            <a:fld id="{29787F06-9369-435C-B144-2C697ED1F3F1}" type="slidenum">
              <a:rPr lang="ru-RU" kern="1200" smtClean="0">
                <a:solidFill>
                  <a:prstClr val="black">
                    <a:tint val="75000"/>
                  </a:prstClr>
                </a:solidFill>
                <a:latin typeface="Calibri" panose="020F0502020204030204"/>
                <a:ea typeface="+mn-ea"/>
              </a:rPr>
              <a:pPr>
                <a:buClrTx/>
                <a:buFontTx/>
                <a:buNone/>
              </a:pPr>
              <a:t>‹#›</a:t>
            </a:fld>
            <a:endParaRPr lang="ru-RU" kern="1200">
              <a:solidFill>
                <a:prstClr val="black">
                  <a:tint val="75000"/>
                </a:prstClr>
              </a:solidFill>
              <a:latin typeface="Calibri" panose="020F0502020204030204"/>
              <a:ea typeface="+mn-ea"/>
            </a:endParaRPr>
          </a:p>
        </p:txBody>
      </p:sp>
    </p:spTree>
    <p:extLst>
      <p:ext uri="{BB962C8B-B14F-4D97-AF65-F5344CB8AC3E}">
        <p14:creationId xmlns:p14="http://schemas.microsoft.com/office/powerpoint/2010/main" val="977266988"/>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ru-RU"/>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278577"/>
            <a:ext cx="7886700" cy="1011355"/>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628650" y="1392884"/>
            <a:ext cx="7886700" cy="331991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628650" y="4849660"/>
            <a:ext cx="2057400" cy="278577"/>
          </a:xfrm>
          <a:prstGeom prst="rect">
            <a:avLst/>
          </a:prstGeom>
        </p:spPr>
        <p:txBody>
          <a:bodyPr vert="horz" lIns="91440" tIns="45720" rIns="91440" bIns="45720" rtlCol="0" anchor="ctr"/>
          <a:lstStyle>
            <a:lvl1pPr algn="l">
              <a:defRPr sz="900">
                <a:solidFill>
                  <a:schemeClr val="tx1">
                    <a:tint val="75000"/>
                  </a:schemeClr>
                </a:solidFill>
              </a:defRPr>
            </a:lvl1pPr>
          </a:lstStyle>
          <a:p>
            <a:pPr>
              <a:buClrTx/>
              <a:buFontTx/>
              <a:buNone/>
            </a:pPr>
            <a:fld id="{7EE79721-EE56-4C06-B272-A3FBE7BE7982}" type="datetimeFigureOut">
              <a:rPr lang="ru-RU" kern="1200" smtClean="0">
                <a:solidFill>
                  <a:prstClr val="black">
                    <a:tint val="75000"/>
                  </a:prstClr>
                </a:solidFill>
                <a:latin typeface="Calibri" panose="020F0502020204030204"/>
                <a:ea typeface="+mn-ea"/>
              </a:rPr>
              <a:pPr>
                <a:buClrTx/>
                <a:buFontTx/>
                <a:buNone/>
              </a:pPr>
              <a:t>11.05.2025</a:t>
            </a:fld>
            <a:endParaRPr lang="ru-RU" kern="1200">
              <a:solidFill>
                <a:prstClr val="black">
                  <a:tint val="75000"/>
                </a:prstClr>
              </a:solidFill>
              <a:latin typeface="Calibri" panose="020F0502020204030204"/>
              <a:ea typeface="+mn-ea"/>
            </a:endParaRPr>
          </a:p>
        </p:txBody>
      </p:sp>
      <p:sp>
        <p:nvSpPr>
          <p:cNvPr id="5" name="Нижний колонтитул 4"/>
          <p:cNvSpPr>
            <a:spLocks noGrp="1"/>
          </p:cNvSpPr>
          <p:nvPr>
            <p:ph type="ftr" sz="quarter" idx="3"/>
          </p:nvPr>
        </p:nvSpPr>
        <p:spPr>
          <a:xfrm>
            <a:off x="3028950" y="4849660"/>
            <a:ext cx="3086100" cy="278577"/>
          </a:xfrm>
          <a:prstGeom prst="rect">
            <a:avLst/>
          </a:prstGeom>
        </p:spPr>
        <p:txBody>
          <a:bodyPr vert="horz" lIns="91440" tIns="45720" rIns="91440" bIns="45720" rtlCol="0" anchor="ctr"/>
          <a:lstStyle>
            <a:lvl1pPr algn="ctr">
              <a:defRPr sz="900">
                <a:solidFill>
                  <a:schemeClr val="tx1">
                    <a:tint val="75000"/>
                  </a:schemeClr>
                </a:solidFill>
              </a:defRPr>
            </a:lvl1pPr>
          </a:lstStyle>
          <a:p>
            <a:pPr>
              <a:buClrTx/>
              <a:buFontTx/>
              <a:buNone/>
            </a:pPr>
            <a:endParaRPr lang="ru-RU" kern="1200">
              <a:solidFill>
                <a:prstClr val="black">
                  <a:tint val="75000"/>
                </a:prstClr>
              </a:solidFill>
              <a:latin typeface="Calibri" panose="020F0502020204030204"/>
              <a:ea typeface="+mn-ea"/>
            </a:endParaRPr>
          </a:p>
        </p:txBody>
      </p:sp>
      <p:sp>
        <p:nvSpPr>
          <p:cNvPr id="6" name="Номер слайда 5"/>
          <p:cNvSpPr>
            <a:spLocks noGrp="1"/>
          </p:cNvSpPr>
          <p:nvPr>
            <p:ph type="sldNum" sz="quarter" idx="4"/>
          </p:nvPr>
        </p:nvSpPr>
        <p:spPr>
          <a:xfrm>
            <a:off x="6457950" y="4849660"/>
            <a:ext cx="2057400" cy="278577"/>
          </a:xfrm>
          <a:prstGeom prst="rect">
            <a:avLst/>
          </a:prstGeom>
        </p:spPr>
        <p:txBody>
          <a:bodyPr vert="horz" lIns="91440" tIns="45720" rIns="91440" bIns="45720" rtlCol="0" anchor="ctr"/>
          <a:lstStyle>
            <a:lvl1pPr algn="r">
              <a:defRPr sz="900">
                <a:solidFill>
                  <a:schemeClr val="tx1">
                    <a:tint val="75000"/>
                  </a:schemeClr>
                </a:solidFill>
              </a:defRPr>
            </a:lvl1pPr>
          </a:lstStyle>
          <a:p>
            <a:pPr>
              <a:buClrTx/>
              <a:buFontTx/>
              <a:buNone/>
            </a:pPr>
            <a:fld id="{29787F06-9369-435C-B144-2C697ED1F3F1}" type="slidenum">
              <a:rPr lang="ru-RU" kern="1200" smtClean="0">
                <a:solidFill>
                  <a:prstClr val="black">
                    <a:tint val="75000"/>
                  </a:prstClr>
                </a:solidFill>
                <a:latin typeface="Calibri" panose="020F0502020204030204"/>
                <a:ea typeface="+mn-ea"/>
              </a:rPr>
              <a:pPr>
                <a:buClrTx/>
                <a:buFontTx/>
                <a:buNone/>
              </a:pPr>
              <a:t>‹#›</a:t>
            </a:fld>
            <a:endParaRPr lang="ru-RU" kern="1200">
              <a:solidFill>
                <a:prstClr val="black">
                  <a:tint val="75000"/>
                </a:prstClr>
              </a:solidFill>
              <a:latin typeface="Calibri" panose="020F0502020204030204"/>
              <a:ea typeface="+mn-ea"/>
            </a:endParaRPr>
          </a:p>
        </p:txBody>
      </p:sp>
    </p:spTree>
    <p:extLst>
      <p:ext uri="{BB962C8B-B14F-4D97-AF65-F5344CB8AC3E}">
        <p14:creationId xmlns:p14="http://schemas.microsoft.com/office/powerpoint/2010/main" val="39069851"/>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ru-RU"/>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278577"/>
            <a:ext cx="7886700" cy="1011355"/>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628650" y="1392884"/>
            <a:ext cx="7886700" cy="331991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628650" y="4849660"/>
            <a:ext cx="2057400" cy="278577"/>
          </a:xfrm>
          <a:prstGeom prst="rect">
            <a:avLst/>
          </a:prstGeom>
        </p:spPr>
        <p:txBody>
          <a:bodyPr vert="horz" lIns="91440" tIns="45720" rIns="91440" bIns="45720" rtlCol="0" anchor="ctr"/>
          <a:lstStyle>
            <a:lvl1pPr algn="l">
              <a:defRPr sz="900">
                <a:solidFill>
                  <a:schemeClr val="tx1">
                    <a:tint val="75000"/>
                  </a:schemeClr>
                </a:solidFill>
              </a:defRPr>
            </a:lvl1pPr>
          </a:lstStyle>
          <a:p>
            <a:pPr>
              <a:buClrTx/>
              <a:buFontTx/>
              <a:buNone/>
            </a:pPr>
            <a:fld id="{7EE79721-EE56-4C06-B272-A3FBE7BE7982}" type="datetimeFigureOut">
              <a:rPr lang="ru-RU" kern="1200" smtClean="0">
                <a:solidFill>
                  <a:prstClr val="black">
                    <a:tint val="75000"/>
                  </a:prstClr>
                </a:solidFill>
                <a:latin typeface="Calibri" panose="020F0502020204030204"/>
                <a:ea typeface="+mn-ea"/>
              </a:rPr>
              <a:pPr>
                <a:buClrTx/>
                <a:buFontTx/>
                <a:buNone/>
              </a:pPr>
              <a:t>11.05.2025</a:t>
            </a:fld>
            <a:endParaRPr lang="ru-RU" kern="1200">
              <a:solidFill>
                <a:prstClr val="black">
                  <a:tint val="75000"/>
                </a:prstClr>
              </a:solidFill>
              <a:latin typeface="Calibri" panose="020F0502020204030204"/>
              <a:ea typeface="+mn-ea"/>
            </a:endParaRPr>
          </a:p>
        </p:txBody>
      </p:sp>
      <p:sp>
        <p:nvSpPr>
          <p:cNvPr id="5" name="Нижний колонтитул 4"/>
          <p:cNvSpPr>
            <a:spLocks noGrp="1"/>
          </p:cNvSpPr>
          <p:nvPr>
            <p:ph type="ftr" sz="quarter" idx="3"/>
          </p:nvPr>
        </p:nvSpPr>
        <p:spPr>
          <a:xfrm>
            <a:off x="3028950" y="4849660"/>
            <a:ext cx="3086100" cy="278577"/>
          </a:xfrm>
          <a:prstGeom prst="rect">
            <a:avLst/>
          </a:prstGeom>
        </p:spPr>
        <p:txBody>
          <a:bodyPr vert="horz" lIns="91440" tIns="45720" rIns="91440" bIns="45720" rtlCol="0" anchor="ctr"/>
          <a:lstStyle>
            <a:lvl1pPr algn="ctr">
              <a:defRPr sz="900">
                <a:solidFill>
                  <a:schemeClr val="tx1">
                    <a:tint val="75000"/>
                  </a:schemeClr>
                </a:solidFill>
              </a:defRPr>
            </a:lvl1pPr>
          </a:lstStyle>
          <a:p>
            <a:pPr>
              <a:buClrTx/>
              <a:buFontTx/>
              <a:buNone/>
            </a:pPr>
            <a:endParaRPr lang="ru-RU" kern="1200">
              <a:solidFill>
                <a:prstClr val="black">
                  <a:tint val="75000"/>
                </a:prstClr>
              </a:solidFill>
              <a:latin typeface="Calibri" panose="020F0502020204030204"/>
              <a:ea typeface="+mn-ea"/>
            </a:endParaRPr>
          </a:p>
        </p:txBody>
      </p:sp>
      <p:sp>
        <p:nvSpPr>
          <p:cNvPr id="6" name="Номер слайда 5"/>
          <p:cNvSpPr>
            <a:spLocks noGrp="1"/>
          </p:cNvSpPr>
          <p:nvPr>
            <p:ph type="sldNum" sz="quarter" idx="4"/>
          </p:nvPr>
        </p:nvSpPr>
        <p:spPr>
          <a:xfrm>
            <a:off x="6457950" y="4849660"/>
            <a:ext cx="2057400" cy="278577"/>
          </a:xfrm>
          <a:prstGeom prst="rect">
            <a:avLst/>
          </a:prstGeom>
        </p:spPr>
        <p:txBody>
          <a:bodyPr vert="horz" lIns="91440" tIns="45720" rIns="91440" bIns="45720" rtlCol="0" anchor="ctr"/>
          <a:lstStyle>
            <a:lvl1pPr algn="r">
              <a:defRPr sz="900">
                <a:solidFill>
                  <a:schemeClr val="tx1">
                    <a:tint val="75000"/>
                  </a:schemeClr>
                </a:solidFill>
              </a:defRPr>
            </a:lvl1pPr>
          </a:lstStyle>
          <a:p>
            <a:pPr>
              <a:buClrTx/>
              <a:buFontTx/>
              <a:buNone/>
            </a:pPr>
            <a:fld id="{29787F06-9369-435C-B144-2C697ED1F3F1}" type="slidenum">
              <a:rPr lang="ru-RU" kern="1200" smtClean="0">
                <a:solidFill>
                  <a:prstClr val="black">
                    <a:tint val="75000"/>
                  </a:prstClr>
                </a:solidFill>
                <a:latin typeface="Calibri" panose="020F0502020204030204"/>
                <a:ea typeface="+mn-ea"/>
              </a:rPr>
              <a:pPr>
                <a:buClrTx/>
                <a:buFontTx/>
                <a:buNone/>
              </a:pPr>
              <a:t>‹#›</a:t>
            </a:fld>
            <a:endParaRPr lang="ru-RU" kern="1200">
              <a:solidFill>
                <a:prstClr val="black">
                  <a:tint val="75000"/>
                </a:prstClr>
              </a:solidFill>
              <a:latin typeface="Calibri" panose="020F0502020204030204"/>
              <a:ea typeface="+mn-ea"/>
            </a:endParaRPr>
          </a:p>
        </p:txBody>
      </p:sp>
    </p:spTree>
    <p:extLst>
      <p:ext uri="{BB962C8B-B14F-4D97-AF65-F5344CB8AC3E}">
        <p14:creationId xmlns:p14="http://schemas.microsoft.com/office/powerpoint/2010/main" val="2150615210"/>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 id="2147483716" r:id="rId14"/>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ru-RU"/>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4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image" Target="../media/image32.png"/><Relationship Id="rId1" Type="http://schemas.openxmlformats.org/officeDocument/2006/relationships/slideLayout" Target="../slideLayouts/slideLayout44.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pic>
        <p:nvPicPr>
          <p:cNvPr id="355" name="Google Shape;355;p1"/>
          <p:cNvPicPr preferRelativeResize="0"/>
          <p:nvPr/>
        </p:nvPicPr>
        <p:blipFill rotWithShape="1">
          <a:blip r:embed="rId3">
            <a:alphaModFix/>
          </a:blip>
          <a:srcRect/>
          <a:stretch/>
        </p:blipFill>
        <p:spPr>
          <a:xfrm>
            <a:off x="0" y="0"/>
            <a:ext cx="9144000" cy="5311775"/>
          </a:xfrm>
          <a:prstGeom prst="rect">
            <a:avLst/>
          </a:prstGeom>
          <a:noFill/>
          <a:ln>
            <a:noFill/>
          </a:ln>
        </p:spPr>
      </p:pic>
      <p:sp>
        <p:nvSpPr>
          <p:cNvPr id="356" name="Google Shape;356;p1"/>
          <p:cNvSpPr txBox="1"/>
          <p:nvPr/>
        </p:nvSpPr>
        <p:spPr>
          <a:xfrm>
            <a:off x="660963" y="2421502"/>
            <a:ext cx="8004735" cy="1370570"/>
          </a:xfrm>
          <a:prstGeom prst="rect">
            <a:avLst/>
          </a:prstGeom>
          <a:noFill/>
          <a:ln>
            <a:noFill/>
          </a:ln>
        </p:spPr>
        <p:txBody>
          <a:bodyPr spcFirstLastPara="1" wrap="square" lIns="68575" tIns="34275" rIns="68575" bIns="34275" anchor="b" anchorCtr="0">
            <a:noAutofit/>
          </a:bodyPr>
          <a:lstStyle/>
          <a:p>
            <a:endParaRPr lang="ru-RU" sz="1800" b="1" dirty="0">
              <a:solidFill>
                <a:schemeClr val="bg1"/>
              </a:solidFill>
              <a:latin typeface="Exo 2" pitchFamily="2" charset="-52"/>
            </a:endParaRPr>
          </a:p>
          <a:p>
            <a:endParaRPr lang="ru-RU" sz="1800" b="1" dirty="0">
              <a:solidFill>
                <a:schemeClr val="bg1"/>
              </a:solidFill>
              <a:latin typeface="Exo 2" pitchFamily="2" charset="-52"/>
            </a:endParaRPr>
          </a:p>
          <a:p>
            <a:endParaRPr lang="ru-RU" sz="1800" b="1" dirty="0">
              <a:solidFill>
                <a:schemeClr val="bg1"/>
              </a:solidFill>
              <a:latin typeface="Exo 2" pitchFamily="2" charset="-52"/>
            </a:endParaRPr>
          </a:p>
          <a:p>
            <a:endParaRPr lang="ru-RU" sz="1800" b="1" dirty="0">
              <a:solidFill>
                <a:schemeClr val="bg1"/>
              </a:solidFill>
              <a:latin typeface="Exo 2" pitchFamily="2" charset="-52"/>
            </a:endParaRPr>
          </a:p>
          <a:p>
            <a:endParaRPr lang="ru-RU" sz="1800" b="1" dirty="0">
              <a:solidFill>
                <a:schemeClr val="bg1"/>
              </a:solidFill>
              <a:latin typeface="Exo 2" pitchFamily="2" charset="-52"/>
            </a:endParaRPr>
          </a:p>
          <a:p>
            <a:endParaRPr lang="ru-RU" sz="2200" b="1" dirty="0">
              <a:solidFill>
                <a:schemeClr val="bg1"/>
              </a:solidFill>
              <a:latin typeface="Exo 2" pitchFamily="2" charset="-52"/>
            </a:endParaRPr>
          </a:p>
          <a:p>
            <a:r>
              <a:rPr lang="ru-RU" sz="2800" b="1" dirty="0">
                <a:solidFill>
                  <a:schemeClr val="bg1"/>
                </a:solidFill>
                <a:latin typeface="Exo 2" pitchFamily="2" charset="-52"/>
              </a:rPr>
              <a:t>Организация и проведение </a:t>
            </a:r>
            <a:br>
              <a:rPr lang="ru-RU" sz="2800" b="1" dirty="0">
                <a:solidFill>
                  <a:schemeClr val="bg1"/>
                </a:solidFill>
                <a:latin typeface="Exo 2" pitchFamily="2" charset="-52"/>
              </a:rPr>
            </a:br>
            <a:r>
              <a:rPr lang="ru-RU" sz="2800" b="1" dirty="0">
                <a:solidFill>
                  <a:schemeClr val="bg1"/>
                </a:solidFill>
                <a:latin typeface="Exo 2" pitchFamily="2" charset="-52"/>
              </a:rPr>
              <a:t>закупок у единственного </a:t>
            </a:r>
            <a:br>
              <a:rPr lang="ru-RU" sz="2800" b="1" dirty="0">
                <a:solidFill>
                  <a:schemeClr val="bg1"/>
                </a:solidFill>
                <a:latin typeface="Exo 2" pitchFamily="2" charset="-52"/>
              </a:rPr>
            </a:br>
            <a:r>
              <a:rPr lang="ru-RU" sz="2800" b="1" dirty="0">
                <a:solidFill>
                  <a:schemeClr val="bg1"/>
                </a:solidFill>
                <a:latin typeface="Exo 2" pitchFamily="2" charset="-52"/>
              </a:rPr>
              <a:t>поставщика (подрядчика, исполнителя) </a:t>
            </a:r>
            <a:br>
              <a:rPr lang="ru-RU" sz="2800" b="1" dirty="0">
                <a:solidFill>
                  <a:schemeClr val="bg1"/>
                </a:solidFill>
                <a:latin typeface="Exo 2" pitchFamily="2" charset="-52"/>
              </a:rPr>
            </a:br>
            <a:r>
              <a:rPr lang="ru-RU" sz="2800" b="1" dirty="0">
                <a:solidFill>
                  <a:schemeClr val="bg1"/>
                </a:solidFill>
                <a:latin typeface="Exo 2" pitchFamily="2" charset="-52"/>
              </a:rPr>
              <a:t>по Закону 44-ФЗ</a:t>
            </a:r>
            <a:endParaRPr lang="ru-RU" sz="4000" b="1" dirty="0">
              <a:solidFill>
                <a:schemeClr val="lt1"/>
              </a:solidFill>
              <a:latin typeface="Exo 2"/>
              <a:ea typeface="Exo 2"/>
              <a:cs typeface="Exo 2"/>
              <a:sym typeface="Exo 2"/>
            </a:endParaRPr>
          </a:p>
        </p:txBody>
      </p:sp>
      <p:pic>
        <p:nvPicPr>
          <p:cNvPr id="358" name="Google Shape;358;p1"/>
          <p:cNvPicPr preferRelativeResize="0"/>
          <p:nvPr/>
        </p:nvPicPr>
        <p:blipFill rotWithShape="1">
          <a:blip r:embed="rId4">
            <a:alphaModFix/>
          </a:blip>
          <a:srcRect/>
          <a:stretch/>
        </p:blipFill>
        <p:spPr>
          <a:xfrm>
            <a:off x="660963" y="510956"/>
            <a:ext cx="1560513" cy="2540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212725" y="278130"/>
            <a:ext cx="8931275" cy="585788"/>
          </a:xfrm>
        </p:spPr>
        <p:txBody>
          <a:bodyPr>
            <a:noAutofit/>
          </a:bodyPr>
          <a:lstStyle/>
          <a:p>
            <a:r>
              <a:rPr lang="ru-RU" sz="2200" dirty="0">
                <a:solidFill>
                  <a:srgbClr val="0450F2"/>
                </a:solidFill>
                <a:latin typeface="Exo 2 SemiBold"/>
                <a:ea typeface="Exo 2 SemiBold"/>
                <a:cs typeface="Exo 2 SemiBold"/>
                <a:sym typeface="Exo 2 SemiBold"/>
              </a:rPr>
              <a:t>Цифровой ЕП: подготовка</a:t>
            </a:r>
          </a:p>
        </p:txBody>
      </p:sp>
      <p:sp>
        <p:nvSpPr>
          <p:cNvPr id="4" name="Прямоугольник 3"/>
          <p:cNvSpPr/>
          <p:nvPr/>
        </p:nvSpPr>
        <p:spPr>
          <a:xfrm>
            <a:off x="2286000" y="1947267"/>
            <a:ext cx="4572000" cy="477330"/>
          </a:xfrm>
          <a:prstGeom prst="rect">
            <a:avLst/>
          </a:prstGeom>
        </p:spPr>
        <p:txBody>
          <a:bodyPr lIns="45994" tIns="22997" rIns="45994" bIns="22997">
            <a:spAutoFit/>
          </a:bodyPr>
          <a:lstStyle/>
          <a:p>
            <a:pPr defTabSz="689915"/>
            <a:br>
              <a:rPr lang="ru-RU" dirty="0">
                <a:solidFill>
                  <a:prstClr val="black"/>
                </a:solidFill>
              </a:rPr>
            </a:br>
            <a:endParaRPr lang="ru-RU" dirty="0">
              <a:solidFill>
                <a:prstClr val="black"/>
              </a:solidFill>
            </a:endParaRPr>
          </a:p>
        </p:txBody>
      </p:sp>
      <p:sp>
        <p:nvSpPr>
          <p:cNvPr id="6" name="Прямоугольник 5"/>
          <p:cNvSpPr/>
          <p:nvPr/>
        </p:nvSpPr>
        <p:spPr>
          <a:xfrm>
            <a:off x="-135969" y="762583"/>
            <a:ext cx="9065419" cy="5170923"/>
          </a:xfrm>
          <a:prstGeom prst="rect">
            <a:avLst/>
          </a:prstGeom>
        </p:spPr>
        <p:txBody>
          <a:bodyPr wrap="square" lIns="45994" tIns="22997" rIns="45994" bIns="22997">
            <a:spAutoFit/>
          </a:bodyPr>
          <a:lstStyle/>
          <a:p>
            <a:pPr marL="333778" lvl="3" indent="-23955" defTabSz="689915"/>
            <a:r>
              <a:rPr lang="ru-RU" sz="1600" dirty="0">
                <a:solidFill>
                  <a:schemeClr val="dk1"/>
                </a:solidFill>
                <a:latin typeface="Exo 2" charset="-52"/>
                <a:ea typeface="Exo 2"/>
                <a:cs typeface="Exo 2"/>
                <a:sym typeface="Exo 2"/>
              </a:rPr>
              <a:t>В случае заключения цифрового  контракта с </a:t>
            </a:r>
            <a:r>
              <a:rPr lang="ru-RU" sz="1600" dirty="0" err="1">
                <a:solidFill>
                  <a:schemeClr val="dk1"/>
                </a:solidFill>
                <a:latin typeface="Exo 2" charset="-52"/>
                <a:ea typeface="Exo 2"/>
                <a:cs typeface="Exo 2"/>
                <a:sym typeface="Exo 2"/>
              </a:rPr>
              <a:t>едпоставщиком</a:t>
            </a:r>
            <a:r>
              <a:rPr lang="ru-RU" sz="1600" dirty="0">
                <a:solidFill>
                  <a:schemeClr val="dk1"/>
                </a:solidFill>
                <a:latin typeface="Exo 2" charset="-52"/>
                <a:ea typeface="Exo 2"/>
                <a:cs typeface="Exo 2"/>
                <a:sym typeface="Exo 2"/>
              </a:rPr>
              <a:t> полностью </a:t>
            </a:r>
            <a:r>
              <a:rPr lang="ru-RU" sz="1600" dirty="0">
                <a:solidFill>
                  <a:srgbClr val="0450F2"/>
                </a:solidFill>
                <a:latin typeface="Exo 2" charset="-52"/>
                <a:ea typeface="Exo 2"/>
                <a:cs typeface="Exo 2"/>
                <a:sym typeface="Exo 2"/>
              </a:rPr>
              <a:t>меняется привычный процесс </a:t>
            </a:r>
            <a:r>
              <a:rPr lang="ru-RU" sz="1600" dirty="0">
                <a:solidFill>
                  <a:schemeClr val="dk1"/>
                </a:solidFill>
                <a:latin typeface="Exo 2" charset="-52"/>
                <a:ea typeface="Exo 2"/>
                <a:cs typeface="Exo 2"/>
                <a:sym typeface="Exo 2"/>
              </a:rPr>
              <a:t>взаимодействия с контрагентом, что может вызвать непоправимые последствия, которые повлекут нарушения законодательства в ходе исполнения такого контракта:</a:t>
            </a:r>
          </a:p>
          <a:p>
            <a:pPr marL="630825" lvl="3" indent="-23955" defTabSz="689915"/>
            <a:r>
              <a:rPr lang="ru-RU" sz="1600" dirty="0">
                <a:solidFill>
                  <a:schemeClr val="dk1"/>
                </a:solidFill>
                <a:latin typeface="Exo 2" charset="-52"/>
                <a:ea typeface="Exo 2"/>
                <a:cs typeface="Exo 2"/>
                <a:sym typeface="Exo 2"/>
              </a:rPr>
              <a:t>1) убедитесь, что контрагент соответствует положению ст. 31 Закона </a:t>
            </a:r>
            <a:r>
              <a:rPr lang="en-US" sz="1600" dirty="0">
                <a:solidFill>
                  <a:schemeClr val="dk1"/>
                </a:solidFill>
                <a:latin typeface="Exo 2" charset="-52"/>
                <a:ea typeface="Exo 2"/>
                <a:cs typeface="Exo 2"/>
                <a:sym typeface="Exo 2"/>
              </a:rPr>
              <a:t>N</a:t>
            </a:r>
            <a:r>
              <a:rPr lang="ru-RU" sz="1600" dirty="0">
                <a:solidFill>
                  <a:schemeClr val="dk1"/>
                </a:solidFill>
                <a:latin typeface="Exo 2" charset="-52"/>
                <a:ea typeface="Exo 2"/>
                <a:cs typeface="Exo 2"/>
                <a:sym typeface="Exo 2"/>
              </a:rPr>
              <a:t> 44-ФЗ (единые требования), а контракт подписан уполномоченным лицом (проверка МЧД), иначе контракт может быть признан недействительным</a:t>
            </a:r>
          </a:p>
          <a:p>
            <a:pPr marL="630825" lvl="3" indent="-23955" defTabSz="689915"/>
            <a:r>
              <a:rPr lang="ru-RU" sz="1600" dirty="0">
                <a:solidFill>
                  <a:schemeClr val="dk1"/>
                </a:solidFill>
                <a:latin typeface="Exo 2" charset="-52"/>
                <a:ea typeface="Exo 2"/>
                <a:cs typeface="Exo 2"/>
                <a:sym typeface="Exo 2"/>
              </a:rPr>
              <a:t>2) подготовьте вложение (ООЗ/ТЗ) в котором пропишите порядок </a:t>
            </a:r>
            <a:r>
              <a:rPr lang="ru-RU" sz="1600" dirty="0" err="1">
                <a:solidFill>
                  <a:schemeClr val="dk1"/>
                </a:solidFill>
                <a:latin typeface="Exo 2" charset="-52"/>
                <a:ea typeface="Exo 2"/>
                <a:cs typeface="Exo 2"/>
                <a:sym typeface="Exo 2"/>
              </a:rPr>
              <a:t>эл.приемки</a:t>
            </a:r>
            <a:r>
              <a:rPr lang="ru-RU" sz="1600" dirty="0">
                <a:solidFill>
                  <a:schemeClr val="dk1"/>
                </a:solidFill>
                <a:latin typeface="Exo 2" charset="-52"/>
                <a:ea typeface="Exo 2"/>
                <a:cs typeface="Exo 2"/>
                <a:sym typeface="Exo 2"/>
              </a:rPr>
              <a:t> и декларируйте обязанность контрагента формировать документ о приемке товара, работ, услуг посредством функционала ЕИС в порядке и сроки установленные </a:t>
            </a:r>
            <a:br>
              <a:rPr lang="ru-RU" sz="1600" dirty="0">
                <a:solidFill>
                  <a:schemeClr val="dk1"/>
                </a:solidFill>
                <a:latin typeface="Exo 2" charset="-52"/>
                <a:ea typeface="Exo 2"/>
                <a:cs typeface="Exo 2"/>
                <a:sym typeface="Exo 2"/>
              </a:rPr>
            </a:br>
            <a:r>
              <a:rPr lang="ru-RU" sz="1600" dirty="0">
                <a:solidFill>
                  <a:schemeClr val="dk1"/>
                </a:solidFill>
                <a:latin typeface="Exo 2" charset="-52"/>
                <a:ea typeface="Exo 2"/>
                <a:cs typeface="Exo 2"/>
                <a:sym typeface="Exo 2"/>
              </a:rPr>
              <a:t>ч. 13 и 14 ст. 94 Закона </a:t>
            </a:r>
            <a:r>
              <a:rPr lang="en-US" sz="1600" dirty="0">
                <a:solidFill>
                  <a:schemeClr val="dk1"/>
                </a:solidFill>
                <a:latin typeface="Exo 2" charset="-52"/>
                <a:ea typeface="Exo 2"/>
                <a:cs typeface="Exo 2"/>
                <a:sym typeface="Exo 2"/>
              </a:rPr>
              <a:t>N</a:t>
            </a:r>
            <a:r>
              <a:rPr lang="ru-RU" sz="1600" dirty="0">
                <a:solidFill>
                  <a:schemeClr val="dk1"/>
                </a:solidFill>
                <a:latin typeface="Exo 2" charset="-52"/>
                <a:ea typeface="Exo 2"/>
                <a:cs typeface="Exo 2"/>
                <a:sym typeface="Exo 2"/>
              </a:rPr>
              <a:t> 44-ФЗ</a:t>
            </a:r>
          </a:p>
          <a:p>
            <a:pPr marL="630825" lvl="3" indent="-23955" defTabSz="689915"/>
            <a:r>
              <a:rPr lang="ru-RU" sz="1600" dirty="0">
                <a:solidFill>
                  <a:srgbClr val="0450F2"/>
                </a:solidFill>
                <a:latin typeface="Exo 2" charset="-52"/>
                <a:ea typeface="Exo 2"/>
                <a:cs typeface="Exo 2"/>
                <a:sym typeface="Exo 2"/>
              </a:rPr>
              <a:t>3) проинструктируйте инициаторов закупки и иных вовлеченных лиц, что приемка по такому контракту проходит в ЕИС, срок оплаты составляет не более 7 раб. дней (в случае с бумажным </a:t>
            </a:r>
            <a:r>
              <a:rPr lang="ru-RU" sz="1600" dirty="0" err="1">
                <a:solidFill>
                  <a:srgbClr val="0450F2"/>
                </a:solidFill>
                <a:latin typeface="Exo 2" charset="-52"/>
                <a:ea typeface="Exo 2"/>
                <a:cs typeface="Exo 2"/>
                <a:sym typeface="Exo 2"/>
              </a:rPr>
              <a:t>едпоставщиком</a:t>
            </a:r>
            <a:r>
              <a:rPr lang="ru-RU" sz="1600" dirty="0">
                <a:solidFill>
                  <a:srgbClr val="0450F2"/>
                </a:solidFill>
                <a:latin typeface="Exo 2" charset="-52"/>
                <a:ea typeface="Exo 2"/>
                <a:cs typeface="Exo 2"/>
                <a:sym typeface="Exo 2"/>
              </a:rPr>
              <a:t> допускается 10 раб. дней), претензионная переписка осуществляется также посредством функционала ЕИС</a:t>
            </a:r>
          </a:p>
          <a:p>
            <a:pPr marL="630825" lvl="3" indent="-23955" defTabSz="689915"/>
            <a:r>
              <a:rPr lang="ru-RU" sz="1600" dirty="0">
                <a:solidFill>
                  <a:schemeClr val="dk1"/>
                </a:solidFill>
                <a:latin typeface="Exo 2" charset="-52"/>
                <a:ea typeface="Exo 2"/>
                <a:cs typeface="Exo 2"/>
                <a:sym typeface="Exo 2"/>
              </a:rPr>
              <a:t>4) убедитесь, что инициатор закупки и представитель контрагента располагают </a:t>
            </a:r>
            <a:br>
              <a:rPr lang="ru-RU" sz="1600" dirty="0">
                <a:solidFill>
                  <a:schemeClr val="dk1"/>
                </a:solidFill>
                <a:latin typeface="Exo 2" charset="-52"/>
                <a:ea typeface="Exo 2"/>
                <a:cs typeface="Exo 2"/>
                <a:sym typeface="Exo 2"/>
              </a:rPr>
            </a:br>
            <a:r>
              <a:rPr lang="ru-RU" sz="1600" dirty="0">
                <a:solidFill>
                  <a:schemeClr val="dk1"/>
                </a:solidFill>
                <a:latin typeface="Exo 2" charset="-52"/>
                <a:ea typeface="Exo 2"/>
                <a:cs typeface="Exo 2"/>
                <a:sym typeface="Exo 2"/>
              </a:rPr>
              <a:t>КЭП/МЧД, а контрагент прошел регистрацию в ЕРУЗ </a:t>
            </a:r>
          </a:p>
          <a:p>
            <a:pPr marL="333778" lvl="3" indent="-23955" defTabSz="689915"/>
            <a:endParaRPr lang="ru-RU" sz="1700" dirty="0">
              <a:solidFill>
                <a:prstClr val="black"/>
              </a:solidFill>
              <a:latin typeface="Bahnschrift Light SemiCondensed" panose="020B0502040204020203" pitchFamily="34" charset="0"/>
            </a:endParaRPr>
          </a:p>
          <a:p>
            <a:pPr lvl="3" indent="402450" defTabSz="689915"/>
            <a:endParaRPr lang="ru-RU" sz="1700" dirty="0">
              <a:solidFill>
                <a:prstClr val="black"/>
              </a:solidFill>
              <a:latin typeface="Times New Roman" panose="02020603050405020304" pitchFamily="18" charset="0"/>
              <a:cs typeface="Times New Roman" panose="02020603050405020304" pitchFamily="18" charset="0"/>
            </a:endParaRPr>
          </a:p>
          <a:p>
            <a:pPr lvl="3" indent="402450" defTabSz="689915"/>
            <a:endParaRPr lang="ru-RU" sz="17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183439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272415" y="336550"/>
            <a:ext cx="8696325" cy="977900"/>
          </a:xfrm>
        </p:spPr>
        <p:txBody>
          <a:bodyPr>
            <a:normAutofit fontScale="90000"/>
          </a:bodyPr>
          <a:lstStyle/>
          <a:p>
            <a:pPr>
              <a:defRPr/>
            </a:pPr>
            <a:r>
              <a:rPr lang="ru-RU" sz="2400" dirty="0">
                <a:solidFill>
                  <a:srgbClr val="0450F2"/>
                </a:solidFill>
                <a:latin typeface="Exo 2 SemiBold"/>
                <a:ea typeface="Exo 2 SemiBold"/>
                <a:cs typeface="Exo 2 SemiBold"/>
                <a:sym typeface="Exo 2 SemiBold"/>
              </a:rPr>
              <a:t>Цифра и бумага</a:t>
            </a:r>
            <a:br>
              <a:rPr lang="ru-RU" sz="2400" dirty="0">
                <a:solidFill>
                  <a:srgbClr val="0450F2"/>
                </a:solidFill>
                <a:latin typeface="Exo 2 SemiBold"/>
                <a:ea typeface="Exo 2 SemiBold"/>
                <a:cs typeface="Exo 2 SemiBold"/>
                <a:sym typeface="Exo 2 SemiBold"/>
              </a:rPr>
            </a:br>
            <a:br>
              <a:rPr lang="ru-RU" sz="2400" dirty="0">
                <a:solidFill>
                  <a:srgbClr val="0450F2"/>
                </a:solidFill>
                <a:latin typeface="Exo 2 SemiBold"/>
                <a:ea typeface="Exo 2 SemiBold"/>
                <a:cs typeface="Exo 2 SemiBold"/>
                <a:sym typeface="Exo 2 SemiBold"/>
              </a:rPr>
            </a:br>
            <a:br>
              <a:rPr lang="ru-RU" sz="2400" dirty="0">
                <a:solidFill>
                  <a:srgbClr val="0450F2"/>
                </a:solidFill>
                <a:latin typeface="Exo 2 SemiBold"/>
                <a:ea typeface="Exo 2 SemiBold"/>
                <a:cs typeface="Exo 2 SemiBold"/>
                <a:sym typeface="Exo 2 SemiBold"/>
              </a:rPr>
            </a:br>
            <a:br>
              <a:rPr lang="ru-RU" sz="2700" dirty="0">
                <a:solidFill>
                  <a:prstClr val="black"/>
                </a:solidFill>
                <a:latin typeface="Bahnschrift SemiLight Condensed" panose="020B0502040204020203" pitchFamily="34" charset="0"/>
                <a:ea typeface="+mn-ea"/>
                <a:cs typeface="+mn-cs"/>
              </a:rPr>
            </a:br>
            <a:endParaRPr lang="ru-RU" sz="2700" dirty="0">
              <a:solidFill>
                <a:prstClr val="black"/>
              </a:solidFill>
              <a:latin typeface="Bahnschrift SemiLight Condensed" panose="020B0502040204020203" pitchFamily="34" charset="0"/>
              <a:ea typeface="+mn-ea"/>
              <a:cs typeface="+mn-cs"/>
            </a:endParaRPr>
          </a:p>
        </p:txBody>
      </p:sp>
      <p:sp>
        <p:nvSpPr>
          <p:cNvPr id="11" name="Прямоугольник 10"/>
          <p:cNvSpPr/>
          <p:nvPr/>
        </p:nvSpPr>
        <p:spPr bwMode="auto">
          <a:xfrm>
            <a:off x="272695" y="1209332"/>
            <a:ext cx="2512203" cy="886168"/>
          </a:xfrm>
          <a:prstGeom prst="rect">
            <a:avLst/>
          </a:prstGeom>
          <a:solidFill>
            <a:srgbClr val="9DC3E6"/>
          </a:solidFill>
          <a:ln w="0" cap="flat" cmpd="sng" algn="ctr">
            <a:noFill/>
            <a:prstDash val="solid"/>
          </a:ln>
          <a:effectLst/>
        </p:spPr>
        <p:txBody>
          <a:bodyPr vert="horz" lIns="132768" rtlCol="0" anchor="ctr"/>
          <a:lstStyle/>
          <a:p>
            <a:pPr defTabSz="562042">
              <a:buClrTx/>
              <a:tabLst>
                <a:tab pos="1124084" algn="l"/>
              </a:tabLst>
              <a:defRPr/>
            </a:pPr>
            <a:endParaRPr lang="ru-RU" sz="1770" dirty="0">
              <a:solidFill>
                <a:prstClr val="black"/>
              </a:solidFill>
              <a:latin typeface="Exo 2 SemiBold"/>
              <a:ea typeface="+mn-ea"/>
            </a:endParaRPr>
          </a:p>
          <a:p>
            <a:pPr defTabSz="562042">
              <a:buClrTx/>
              <a:tabLst>
                <a:tab pos="1124084" algn="l"/>
              </a:tabLst>
              <a:defRPr/>
            </a:pPr>
            <a:r>
              <a:rPr lang="ru-RU" sz="1770" dirty="0">
                <a:solidFill>
                  <a:prstClr val="black"/>
                </a:solidFill>
                <a:latin typeface="Exo 2 SemiBold"/>
                <a:ea typeface="+mn-ea"/>
              </a:rPr>
              <a:t>Цифровой контракт </a:t>
            </a:r>
            <a:br>
              <a:rPr lang="ru-RU" sz="1770" dirty="0">
                <a:solidFill>
                  <a:prstClr val="black"/>
                </a:solidFill>
                <a:latin typeface="Exo 2 SemiBold"/>
                <a:ea typeface="+mn-ea"/>
              </a:rPr>
            </a:br>
            <a:r>
              <a:rPr lang="ru-RU" sz="1770" dirty="0">
                <a:solidFill>
                  <a:prstClr val="black"/>
                </a:solidFill>
                <a:latin typeface="Exo 2 SemiBold"/>
                <a:ea typeface="+mn-ea"/>
              </a:rPr>
              <a:t>с </a:t>
            </a:r>
            <a:r>
              <a:rPr lang="ru-RU" sz="1770" dirty="0" err="1">
                <a:solidFill>
                  <a:prstClr val="black"/>
                </a:solidFill>
                <a:latin typeface="Exo 2 SemiBold"/>
                <a:ea typeface="+mn-ea"/>
              </a:rPr>
              <a:t>едпоставщиком</a:t>
            </a:r>
            <a:endParaRPr sz="1377" dirty="0">
              <a:solidFill>
                <a:srgbClr val="FFFFFF"/>
              </a:solidFill>
              <a:ea typeface="+mn-ea"/>
            </a:endParaRPr>
          </a:p>
        </p:txBody>
      </p:sp>
      <p:sp>
        <p:nvSpPr>
          <p:cNvPr id="13" name="Прямоугольник 12"/>
          <p:cNvSpPr/>
          <p:nvPr/>
        </p:nvSpPr>
        <p:spPr bwMode="auto">
          <a:xfrm>
            <a:off x="272695" y="3535290"/>
            <a:ext cx="2512203" cy="515669"/>
          </a:xfrm>
          <a:prstGeom prst="rect">
            <a:avLst/>
          </a:prstGeom>
          <a:solidFill>
            <a:srgbClr val="DEEBF7"/>
          </a:solidFill>
          <a:ln w="0" cap="flat" cmpd="sng" algn="ctr">
            <a:noFill/>
            <a:prstDash val="solid"/>
          </a:ln>
          <a:effectLst/>
        </p:spPr>
        <p:txBody>
          <a:bodyPr vert="horz" lIns="132768" rtlCol="0" anchor="ctr"/>
          <a:lstStyle/>
          <a:p>
            <a:pPr defTabSz="562042">
              <a:buClrTx/>
              <a:tabLst>
                <a:tab pos="1124084" algn="l"/>
              </a:tabLst>
            </a:pPr>
            <a:r>
              <a:rPr lang="ru-RU" sz="1700" dirty="0">
                <a:solidFill>
                  <a:srgbClr val="0450F2"/>
                </a:solidFill>
                <a:latin typeface="Exo 2 SemiBold"/>
                <a:ea typeface="+mn-ea"/>
              </a:rPr>
              <a:t>Авансирование</a:t>
            </a:r>
            <a:endParaRPr sz="1700" dirty="0">
              <a:solidFill>
                <a:srgbClr val="0450F2"/>
              </a:solidFill>
              <a:latin typeface="Exo 2 SemiBold"/>
              <a:ea typeface="+mn-ea"/>
            </a:endParaRPr>
          </a:p>
        </p:txBody>
      </p:sp>
      <p:sp>
        <p:nvSpPr>
          <p:cNvPr id="14" name="Прямоугольник 13"/>
          <p:cNvSpPr/>
          <p:nvPr/>
        </p:nvSpPr>
        <p:spPr bwMode="auto">
          <a:xfrm>
            <a:off x="3251101" y="1204103"/>
            <a:ext cx="2459519" cy="891397"/>
          </a:xfrm>
          <a:prstGeom prst="rect">
            <a:avLst/>
          </a:prstGeom>
          <a:solidFill>
            <a:srgbClr val="9DC3E6"/>
          </a:solidFill>
          <a:ln w="0" cap="flat" cmpd="sng" algn="ctr">
            <a:noFill/>
            <a:prstDash val="solid"/>
          </a:ln>
          <a:effectLst/>
        </p:spPr>
        <p:txBody>
          <a:bodyPr vert="horz" lIns="132768" rtlCol="0" anchor="ctr"/>
          <a:lstStyle/>
          <a:p>
            <a:pPr defTabSz="562042">
              <a:buClrTx/>
              <a:tabLst>
                <a:tab pos="1124084" algn="l"/>
              </a:tabLst>
            </a:pPr>
            <a:r>
              <a:rPr lang="ru-RU" sz="1770" dirty="0">
                <a:solidFill>
                  <a:prstClr val="black"/>
                </a:solidFill>
                <a:latin typeface="Exo 2 SemiBold"/>
                <a:ea typeface="+mn-ea"/>
              </a:rPr>
              <a:t>Актирование</a:t>
            </a:r>
            <a:endParaRPr sz="1770" dirty="0">
              <a:solidFill>
                <a:prstClr val="black"/>
              </a:solidFill>
              <a:latin typeface="Exo 2 SemiBold"/>
              <a:ea typeface="+mn-ea"/>
            </a:endParaRPr>
          </a:p>
        </p:txBody>
      </p:sp>
      <p:sp>
        <p:nvSpPr>
          <p:cNvPr id="15" name="Прямоугольник 14"/>
          <p:cNvSpPr/>
          <p:nvPr/>
        </p:nvSpPr>
        <p:spPr bwMode="auto">
          <a:xfrm>
            <a:off x="3251101" y="2418283"/>
            <a:ext cx="2459519" cy="835457"/>
          </a:xfrm>
          <a:prstGeom prst="rect">
            <a:avLst/>
          </a:prstGeom>
          <a:solidFill>
            <a:srgbClr val="DEEBF7"/>
          </a:solidFill>
          <a:ln w="0" cap="flat" cmpd="sng" algn="ctr">
            <a:noFill/>
            <a:prstDash val="solid"/>
          </a:ln>
          <a:effectLst/>
        </p:spPr>
        <p:txBody>
          <a:bodyPr vert="horz" lIns="132768" rtlCol="0" anchor="ctr"/>
          <a:lstStyle/>
          <a:p>
            <a:pPr defTabSz="562042">
              <a:buClrTx/>
              <a:tabLst>
                <a:tab pos="1124084" algn="l"/>
              </a:tabLst>
            </a:pPr>
            <a:r>
              <a:rPr lang="ru-RU" sz="1700" dirty="0">
                <a:solidFill>
                  <a:srgbClr val="0450F2"/>
                </a:solidFill>
                <a:latin typeface="Exo 2 SemiBold"/>
                <a:ea typeface="+mn-ea"/>
              </a:rPr>
              <a:t>Первичный учетный</a:t>
            </a:r>
            <a:endParaRPr sz="1700" dirty="0">
              <a:solidFill>
                <a:srgbClr val="0450F2"/>
              </a:solidFill>
              <a:latin typeface="Exo 2 SemiBold"/>
              <a:ea typeface="+mn-ea"/>
            </a:endParaRPr>
          </a:p>
          <a:p>
            <a:pPr defTabSz="562042">
              <a:buClrTx/>
              <a:tabLst>
                <a:tab pos="1124084" algn="l"/>
              </a:tabLst>
            </a:pPr>
            <a:r>
              <a:rPr lang="ru-RU" sz="1700" dirty="0">
                <a:solidFill>
                  <a:srgbClr val="0450F2"/>
                </a:solidFill>
                <a:latin typeface="Exo 2 SemiBold"/>
                <a:ea typeface="+mn-ea"/>
              </a:rPr>
              <a:t>документ</a:t>
            </a:r>
            <a:endParaRPr sz="1700" dirty="0">
              <a:solidFill>
                <a:srgbClr val="0450F2"/>
              </a:solidFill>
              <a:latin typeface="Exo 2 SemiBold"/>
              <a:ea typeface="+mn-ea"/>
            </a:endParaRPr>
          </a:p>
        </p:txBody>
      </p:sp>
      <p:sp>
        <p:nvSpPr>
          <p:cNvPr id="16" name="Прямоугольник 15"/>
          <p:cNvSpPr/>
          <p:nvPr/>
        </p:nvSpPr>
        <p:spPr bwMode="auto">
          <a:xfrm>
            <a:off x="6176823" y="1216124"/>
            <a:ext cx="2743894" cy="879376"/>
          </a:xfrm>
          <a:prstGeom prst="rect">
            <a:avLst/>
          </a:prstGeom>
          <a:solidFill>
            <a:srgbClr val="9DC3E6"/>
          </a:solidFill>
          <a:ln w="0" cap="flat" cmpd="sng" algn="ctr">
            <a:noFill/>
            <a:prstDash val="solid"/>
          </a:ln>
          <a:effectLst/>
        </p:spPr>
        <p:txBody>
          <a:bodyPr vert="horz" lIns="132768" rtlCol="0" anchor="ctr"/>
          <a:lstStyle/>
          <a:p>
            <a:pPr defTabSz="562042">
              <a:buClrTx/>
              <a:tabLst>
                <a:tab pos="1124084" algn="l"/>
              </a:tabLst>
            </a:pPr>
            <a:r>
              <a:rPr lang="ru-RU" sz="1770" dirty="0" err="1">
                <a:solidFill>
                  <a:prstClr val="black"/>
                </a:solidFill>
                <a:latin typeface="Exo 2 SemiBold"/>
                <a:ea typeface="+mn-ea"/>
              </a:rPr>
              <a:t>Автоплатеж</a:t>
            </a:r>
            <a:endParaRPr lang="ru-RU" sz="1770" dirty="0">
              <a:solidFill>
                <a:prstClr val="black"/>
              </a:solidFill>
              <a:latin typeface="Exo 2 SemiBold"/>
              <a:ea typeface="+mn-ea"/>
            </a:endParaRPr>
          </a:p>
        </p:txBody>
      </p:sp>
      <p:sp>
        <p:nvSpPr>
          <p:cNvPr id="17" name="Прямоугольник 16"/>
          <p:cNvSpPr/>
          <p:nvPr/>
        </p:nvSpPr>
        <p:spPr bwMode="auto">
          <a:xfrm>
            <a:off x="6176823" y="2437924"/>
            <a:ext cx="2743894" cy="831056"/>
          </a:xfrm>
          <a:prstGeom prst="rect">
            <a:avLst/>
          </a:prstGeom>
          <a:solidFill>
            <a:srgbClr val="DEEBF7"/>
          </a:solidFill>
          <a:ln w="0" cap="flat" cmpd="sng" algn="ctr">
            <a:noFill/>
            <a:prstDash val="solid"/>
          </a:ln>
          <a:effectLst/>
        </p:spPr>
        <p:txBody>
          <a:bodyPr vert="horz" lIns="132768" rtlCol="0" anchor="ctr"/>
          <a:lstStyle/>
          <a:p>
            <a:pPr defTabSz="562042">
              <a:buClrTx/>
              <a:tabLst>
                <a:tab pos="1124084" algn="l"/>
              </a:tabLst>
            </a:pPr>
            <a:r>
              <a:rPr lang="ru-RU" sz="1700" dirty="0">
                <a:solidFill>
                  <a:srgbClr val="0450F2"/>
                </a:solidFill>
                <a:latin typeface="Exo 2 SemiBold"/>
                <a:ea typeface="+mn-ea"/>
              </a:rPr>
              <a:t>Распоряжение о совершении казначейского платежа</a:t>
            </a:r>
            <a:endParaRPr sz="1700" dirty="0">
              <a:solidFill>
                <a:srgbClr val="0450F2"/>
              </a:solidFill>
              <a:latin typeface="Exo 2 SemiBold"/>
              <a:ea typeface="+mn-ea"/>
            </a:endParaRPr>
          </a:p>
        </p:txBody>
      </p:sp>
      <p:sp>
        <p:nvSpPr>
          <p:cNvPr id="18" name="Прямоугольник 17"/>
          <p:cNvSpPr/>
          <p:nvPr/>
        </p:nvSpPr>
        <p:spPr bwMode="auto">
          <a:xfrm>
            <a:off x="272695" y="2423512"/>
            <a:ext cx="2512203" cy="769268"/>
          </a:xfrm>
          <a:prstGeom prst="rect">
            <a:avLst/>
          </a:prstGeom>
          <a:solidFill>
            <a:srgbClr val="DEEBF7"/>
          </a:solidFill>
          <a:ln w="0" cap="flat" cmpd="sng" algn="ctr">
            <a:noFill/>
            <a:prstDash val="solid"/>
          </a:ln>
          <a:effectLst/>
        </p:spPr>
        <p:txBody>
          <a:bodyPr vert="horz" lIns="132768" rtlCol="0" anchor="ctr"/>
          <a:lstStyle/>
          <a:p>
            <a:pPr defTabSz="562042">
              <a:buClrTx/>
              <a:tabLst>
                <a:tab pos="1124084" algn="l"/>
              </a:tabLst>
              <a:defRPr/>
            </a:pPr>
            <a:r>
              <a:rPr lang="ru-RU" sz="1700" dirty="0">
                <a:solidFill>
                  <a:srgbClr val="0450F2"/>
                </a:solidFill>
                <a:latin typeface="Exo 2 SemiBold"/>
                <a:ea typeface="+mn-ea"/>
              </a:rPr>
              <a:t>Постановка </a:t>
            </a:r>
            <a:br>
              <a:rPr lang="ru-RU" sz="1700" dirty="0">
                <a:solidFill>
                  <a:srgbClr val="0450F2"/>
                </a:solidFill>
                <a:latin typeface="Exo 2 SemiBold"/>
                <a:ea typeface="+mn-ea"/>
              </a:rPr>
            </a:br>
            <a:r>
              <a:rPr lang="ru-RU" sz="1700" dirty="0">
                <a:solidFill>
                  <a:srgbClr val="0450F2"/>
                </a:solidFill>
                <a:latin typeface="Exo 2 SemiBold"/>
                <a:ea typeface="+mn-ea"/>
              </a:rPr>
              <a:t>на учет БО</a:t>
            </a:r>
            <a:endParaRPr sz="1700" dirty="0">
              <a:solidFill>
                <a:srgbClr val="0450F2"/>
              </a:solidFill>
              <a:ea typeface="+mn-ea"/>
            </a:endParaRPr>
          </a:p>
        </p:txBody>
      </p:sp>
      <p:sp>
        <p:nvSpPr>
          <p:cNvPr id="19" name="Прямоугольник 18"/>
          <p:cNvSpPr/>
          <p:nvPr/>
        </p:nvSpPr>
        <p:spPr bwMode="auto">
          <a:xfrm>
            <a:off x="272695" y="4387777"/>
            <a:ext cx="8648022" cy="682087"/>
          </a:xfrm>
          <a:prstGeom prst="rect">
            <a:avLst/>
          </a:prstGeom>
          <a:solidFill>
            <a:srgbClr val="9DC3E6"/>
          </a:solidFill>
          <a:ln w="0" cap="flat" cmpd="sng" algn="ctr">
            <a:noFill/>
            <a:prstDash val="solid"/>
          </a:ln>
          <a:effectLst/>
        </p:spPr>
        <p:txBody>
          <a:bodyPr vert="horz" lIns="132768" rtlCol="0" anchor="ctr"/>
          <a:lstStyle/>
          <a:p>
            <a:pPr defTabSz="562042">
              <a:buClrTx/>
              <a:tabLst>
                <a:tab pos="1124084" algn="l"/>
              </a:tabLst>
            </a:pPr>
            <a:r>
              <a:rPr lang="ru-RU" sz="1200" dirty="0">
                <a:solidFill>
                  <a:prstClr val="black"/>
                </a:solidFill>
                <a:latin typeface="Exo 2 SemiBold"/>
                <a:ea typeface="+mn-ea"/>
              </a:rPr>
              <a:t>Машиночитаемая доверенность (МЧД)</a:t>
            </a:r>
            <a:r>
              <a:rPr lang="en-US" sz="1200" dirty="0">
                <a:solidFill>
                  <a:prstClr val="black"/>
                </a:solidFill>
                <a:latin typeface="Exo 2 SemiBold"/>
                <a:ea typeface="+mn-ea"/>
              </a:rPr>
              <a:t> </a:t>
            </a:r>
            <a:r>
              <a:rPr lang="ru-RU" sz="1200" dirty="0">
                <a:solidFill>
                  <a:prstClr val="black"/>
                </a:solidFill>
                <a:latin typeface="Exo 2 SemiBold"/>
                <a:ea typeface="+mn-ea"/>
              </a:rPr>
              <a:t>с 01.09.2024 использовать КЭП физлица в работе от имени заказчика можно только при наличии машиночитаемой доверенности (ФЗ от 04.08.2023 </a:t>
            </a:r>
            <a:r>
              <a:rPr lang="en-US" sz="1200" dirty="0">
                <a:solidFill>
                  <a:prstClr val="black"/>
                </a:solidFill>
                <a:latin typeface="Exo 2 SemiBold"/>
                <a:ea typeface="+mn-ea"/>
              </a:rPr>
              <a:t>N</a:t>
            </a:r>
            <a:r>
              <a:rPr lang="ru-RU" sz="1200" dirty="0">
                <a:solidFill>
                  <a:prstClr val="black"/>
                </a:solidFill>
                <a:latin typeface="Exo 2 SemiBold"/>
                <a:ea typeface="+mn-ea"/>
              </a:rPr>
              <a:t> 457-ФЗ)</a:t>
            </a:r>
          </a:p>
        </p:txBody>
      </p:sp>
      <p:sp>
        <p:nvSpPr>
          <p:cNvPr id="20" name="Шеврон 30"/>
          <p:cNvSpPr/>
          <p:nvPr/>
        </p:nvSpPr>
        <p:spPr bwMode="auto">
          <a:xfrm rot="5400000">
            <a:off x="1430366" y="2155370"/>
            <a:ext cx="196861" cy="262341"/>
          </a:xfrm>
          <a:prstGeom prst="chevron">
            <a:avLst>
              <a:gd name="adj" fmla="val 50000"/>
            </a:avLst>
          </a:prstGeom>
          <a:solidFill>
            <a:srgbClr val="737373"/>
          </a:solidFill>
          <a:ln w="25400" cap="flat" cmpd="sng" algn="ctr">
            <a:noFill/>
            <a:prstDash val="solid"/>
          </a:ln>
          <a:effectLst/>
        </p:spPr>
        <p:txBody>
          <a:bodyPr rtlCol="0" anchor="ctr"/>
          <a:lstStyle/>
          <a:p>
            <a:pPr algn="ctr" defTabSz="899267">
              <a:buClrTx/>
              <a:defRPr/>
            </a:pPr>
            <a:endParaRPr lang="ru-RU" sz="1328">
              <a:solidFill>
                <a:prstClr val="white"/>
              </a:solidFill>
              <a:ea typeface="+mn-ea"/>
            </a:endParaRPr>
          </a:p>
        </p:txBody>
      </p:sp>
      <p:sp>
        <p:nvSpPr>
          <p:cNvPr id="21" name="Шеврон 31"/>
          <p:cNvSpPr/>
          <p:nvPr/>
        </p:nvSpPr>
        <p:spPr bwMode="auto">
          <a:xfrm rot="5400000">
            <a:off x="7450339" y="2138345"/>
            <a:ext cx="196861" cy="262341"/>
          </a:xfrm>
          <a:prstGeom prst="chevron">
            <a:avLst>
              <a:gd name="adj" fmla="val 50000"/>
            </a:avLst>
          </a:prstGeom>
          <a:solidFill>
            <a:srgbClr val="737373"/>
          </a:solidFill>
          <a:ln w="25400" cap="flat" cmpd="sng" algn="ctr">
            <a:noFill/>
            <a:prstDash val="solid"/>
          </a:ln>
          <a:effectLst/>
        </p:spPr>
        <p:txBody>
          <a:bodyPr rtlCol="0" anchor="ctr"/>
          <a:lstStyle/>
          <a:p>
            <a:pPr algn="ctr" defTabSz="899267">
              <a:buClrTx/>
              <a:defRPr/>
            </a:pPr>
            <a:endParaRPr lang="ru-RU" sz="1328">
              <a:solidFill>
                <a:prstClr val="white"/>
              </a:solidFill>
              <a:ea typeface="+mn-ea"/>
            </a:endParaRPr>
          </a:p>
        </p:txBody>
      </p:sp>
      <p:sp>
        <p:nvSpPr>
          <p:cNvPr id="22" name="Шеврон 32"/>
          <p:cNvSpPr/>
          <p:nvPr/>
        </p:nvSpPr>
        <p:spPr bwMode="auto">
          <a:xfrm rot="5400000">
            <a:off x="4385113" y="2139961"/>
            <a:ext cx="196861" cy="262341"/>
          </a:xfrm>
          <a:prstGeom prst="chevron">
            <a:avLst>
              <a:gd name="adj" fmla="val 50000"/>
            </a:avLst>
          </a:prstGeom>
          <a:solidFill>
            <a:srgbClr val="737373"/>
          </a:solidFill>
          <a:ln w="25400" cap="flat" cmpd="sng" algn="ctr">
            <a:noFill/>
            <a:prstDash val="solid"/>
          </a:ln>
          <a:effectLst/>
        </p:spPr>
        <p:txBody>
          <a:bodyPr rtlCol="0" anchor="ctr"/>
          <a:lstStyle/>
          <a:p>
            <a:pPr algn="ctr" defTabSz="899267">
              <a:buClrTx/>
              <a:defRPr/>
            </a:pPr>
            <a:endParaRPr lang="ru-RU" sz="1328">
              <a:solidFill>
                <a:prstClr val="white"/>
              </a:solidFill>
              <a:ea typeface="+mn-ea"/>
            </a:endParaRPr>
          </a:p>
        </p:txBody>
      </p:sp>
      <p:sp>
        <p:nvSpPr>
          <p:cNvPr id="23" name="Шеврон 34"/>
          <p:cNvSpPr/>
          <p:nvPr/>
        </p:nvSpPr>
        <p:spPr bwMode="auto">
          <a:xfrm>
            <a:off x="2917261" y="1589591"/>
            <a:ext cx="196861" cy="262341"/>
          </a:xfrm>
          <a:prstGeom prst="chevron">
            <a:avLst>
              <a:gd name="adj" fmla="val 50000"/>
            </a:avLst>
          </a:prstGeom>
          <a:solidFill>
            <a:srgbClr val="0450F2"/>
          </a:solidFill>
          <a:ln w="25400" cap="flat" cmpd="sng" algn="ctr">
            <a:noFill/>
            <a:prstDash val="solid"/>
          </a:ln>
          <a:effectLst/>
        </p:spPr>
        <p:txBody>
          <a:bodyPr rtlCol="0" anchor="ctr"/>
          <a:lstStyle/>
          <a:p>
            <a:pPr algn="ctr" defTabSz="899267">
              <a:buClrTx/>
              <a:defRPr/>
            </a:pPr>
            <a:endParaRPr lang="ru-RU" sz="1328">
              <a:solidFill>
                <a:prstClr val="black"/>
              </a:solidFill>
              <a:ea typeface="+mn-ea"/>
            </a:endParaRPr>
          </a:p>
        </p:txBody>
      </p:sp>
      <p:sp>
        <p:nvSpPr>
          <p:cNvPr id="24" name="Шеврон 35"/>
          <p:cNvSpPr/>
          <p:nvPr/>
        </p:nvSpPr>
        <p:spPr bwMode="auto">
          <a:xfrm>
            <a:off x="5848217" y="1587690"/>
            <a:ext cx="196861" cy="262341"/>
          </a:xfrm>
          <a:prstGeom prst="chevron">
            <a:avLst>
              <a:gd name="adj" fmla="val 50000"/>
            </a:avLst>
          </a:prstGeom>
          <a:solidFill>
            <a:srgbClr val="0450F2"/>
          </a:solidFill>
          <a:ln w="25400" cap="flat" cmpd="sng" algn="ctr">
            <a:noFill/>
            <a:prstDash val="solid"/>
          </a:ln>
          <a:effectLst/>
        </p:spPr>
        <p:txBody>
          <a:bodyPr rtlCol="0" anchor="ctr"/>
          <a:lstStyle/>
          <a:p>
            <a:pPr algn="ctr" defTabSz="899267">
              <a:buClrTx/>
            </a:pPr>
            <a:endParaRPr lang="ru-RU" sz="1328">
              <a:solidFill>
                <a:prstClr val="black"/>
              </a:solidFill>
              <a:ea typeface="+mn-ea"/>
            </a:endParaRPr>
          </a:p>
        </p:txBody>
      </p:sp>
      <p:sp>
        <p:nvSpPr>
          <p:cNvPr id="25" name="Шеврон 36"/>
          <p:cNvSpPr/>
          <p:nvPr/>
        </p:nvSpPr>
        <p:spPr bwMode="auto">
          <a:xfrm rot="5400000">
            <a:off x="1430366" y="3257290"/>
            <a:ext cx="196861" cy="262341"/>
          </a:xfrm>
          <a:prstGeom prst="chevron">
            <a:avLst>
              <a:gd name="adj" fmla="val 50000"/>
            </a:avLst>
          </a:prstGeom>
          <a:solidFill>
            <a:srgbClr val="737373"/>
          </a:solidFill>
          <a:ln w="25400" cap="flat" cmpd="sng" algn="ctr">
            <a:noFill/>
            <a:prstDash val="solid"/>
          </a:ln>
          <a:effectLst/>
        </p:spPr>
        <p:txBody>
          <a:bodyPr rtlCol="0" anchor="ctr"/>
          <a:lstStyle/>
          <a:p>
            <a:pPr algn="ctr" defTabSz="899267">
              <a:buClrTx/>
              <a:defRPr/>
            </a:pPr>
            <a:endParaRPr lang="ru-RU" sz="1328">
              <a:solidFill>
                <a:prstClr val="white"/>
              </a:solidFill>
              <a:ea typeface="+mn-ea"/>
            </a:endParaRPr>
          </a:p>
        </p:txBody>
      </p:sp>
      <p:sp>
        <p:nvSpPr>
          <p:cNvPr id="26" name="Шеврон 38"/>
          <p:cNvSpPr/>
          <p:nvPr/>
        </p:nvSpPr>
        <p:spPr bwMode="auto">
          <a:xfrm rot="16199998">
            <a:off x="1430366" y="4076099"/>
            <a:ext cx="196861" cy="262341"/>
          </a:xfrm>
          <a:prstGeom prst="chevron">
            <a:avLst>
              <a:gd name="adj" fmla="val 50000"/>
            </a:avLst>
          </a:prstGeom>
          <a:solidFill>
            <a:srgbClr val="0450F2"/>
          </a:solidFill>
          <a:ln w="25400" cap="flat" cmpd="sng" algn="ctr">
            <a:noFill/>
            <a:prstDash val="solid"/>
          </a:ln>
          <a:effectLst/>
        </p:spPr>
        <p:txBody>
          <a:bodyPr rtlCol="0" anchor="ctr"/>
          <a:lstStyle/>
          <a:p>
            <a:pPr algn="ctr" defTabSz="899267">
              <a:buClrTx/>
            </a:pPr>
            <a:endParaRPr lang="ru-RU" sz="1328">
              <a:solidFill>
                <a:prstClr val="black"/>
              </a:solidFill>
              <a:ea typeface="+mn-ea"/>
            </a:endParaRPr>
          </a:p>
        </p:txBody>
      </p:sp>
      <p:sp>
        <p:nvSpPr>
          <p:cNvPr id="27" name="TextBox 26"/>
          <p:cNvSpPr txBox="1"/>
          <p:nvPr/>
        </p:nvSpPr>
        <p:spPr bwMode="auto">
          <a:xfrm>
            <a:off x="2118439" y="1168839"/>
            <a:ext cx="798205" cy="410112"/>
          </a:xfrm>
          <a:prstGeom prst="rect">
            <a:avLst/>
          </a:prstGeom>
          <a:noFill/>
          <a:ln w="19050">
            <a:noFill/>
          </a:ln>
        </p:spPr>
        <p:txBody>
          <a:bodyPr wrap="square" rtlCol="0">
            <a:spAutoFit/>
          </a:bodyPr>
          <a:lstStyle/>
          <a:p>
            <a:pPr defTabSz="899267">
              <a:buClrTx/>
              <a:defRPr/>
            </a:pPr>
            <a:r>
              <a:rPr lang="en-US" sz="2065" dirty="0">
                <a:solidFill>
                  <a:srgbClr val="0450F2"/>
                </a:solidFill>
                <a:latin typeface="Bahnschrift SemiLight Condensed"/>
                <a:ea typeface="+mn-ea"/>
              </a:rPr>
              <a:t>@</a:t>
            </a:r>
            <a:r>
              <a:rPr lang="en-US" sz="1475" dirty="0">
                <a:solidFill>
                  <a:srgbClr val="0450F2"/>
                </a:solidFill>
                <a:latin typeface="Bahnschrift SemiLight Condensed"/>
                <a:ea typeface="+mn-ea"/>
              </a:rPr>
              <a:t> +</a:t>
            </a:r>
            <a:r>
              <a:rPr lang="en-US" sz="1475" dirty="0">
                <a:solidFill>
                  <a:srgbClr val="FF0000"/>
                </a:solidFill>
                <a:latin typeface="Bahnschrift SemiLight Condensed"/>
                <a:ea typeface="+mn-ea"/>
              </a:rPr>
              <a:t> </a:t>
            </a:r>
            <a:endParaRPr lang="ru-RU" sz="1475" dirty="0">
              <a:solidFill>
                <a:srgbClr val="FF0000"/>
              </a:solidFill>
              <a:latin typeface="Bahnschrift SemiLight Condensed"/>
              <a:ea typeface="+mn-ea"/>
            </a:endParaRPr>
          </a:p>
        </p:txBody>
      </p:sp>
      <p:grpSp>
        <p:nvGrpSpPr>
          <p:cNvPr id="28" name="Рисунок 2"/>
          <p:cNvGrpSpPr/>
          <p:nvPr/>
        </p:nvGrpSpPr>
        <p:grpSpPr bwMode="auto">
          <a:xfrm>
            <a:off x="2534753" y="1262313"/>
            <a:ext cx="150485" cy="211120"/>
            <a:chOff x="245315" y="3323630"/>
            <a:chExt cx="99292" cy="139299"/>
          </a:xfrm>
          <a:noFill/>
        </p:grpSpPr>
        <p:sp>
          <p:nvSpPr>
            <p:cNvPr id="29" name="Полилиния: фигура 854"/>
            <p:cNvSpPr/>
            <p:nvPr/>
          </p:nvSpPr>
          <p:spPr bwMode="auto">
            <a:xfrm>
              <a:off x="322955" y="3441029"/>
              <a:ext cx="21653" cy="21807"/>
            </a:xfrm>
            <a:custGeom>
              <a:avLst/>
              <a:gdLst>
                <a:gd name="connsiteX0" fmla="*/ 21654 w 21653"/>
                <a:gd name="connsiteY0" fmla="*/ 0 h 21807"/>
                <a:gd name="connsiteX1" fmla="*/ 6138 w 21653"/>
                <a:gd name="connsiteY1" fmla="*/ 0 h 21807"/>
                <a:gd name="connsiteX2" fmla="*/ 0 w 21653"/>
                <a:gd name="connsiteY2" fmla="*/ 6138 h 21807"/>
                <a:gd name="connsiteX3" fmla="*/ 0 w 21653"/>
                <a:gd name="connsiteY3" fmla="*/ 21808 h 21807"/>
                <a:gd name="connsiteX4" fmla="*/ 21654 w 21653"/>
                <a:gd name="connsiteY4" fmla="*/ 0 h 21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53" h="21807" extrusionOk="0">
                  <a:moveTo>
                    <a:pt x="21654" y="0"/>
                  </a:moveTo>
                  <a:lnTo>
                    <a:pt x="6138" y="0"/>
                  </a:lnTo>
                  <a:cubicBezTo>
                    <a:pt x="2776" y="0"/>
                    <a:pt x="0" y="2776"/>
                    <a:pt x="0" y="6138"/>
                  </a:cubicBezTo>
                  <a:lnTo>
                    <a:pt x="0" y="21808"/>
                  </a:lnTo>
                  <a:lnTo>
                    <a:pt x="21654" y="0"/>
                  </a:lnTo>
                  <a:close/>
                </a:path>
              </a:pathLst>
            </a:custGeom>
            <a:noFill/>
            <a:ln w="2312" cap="rnd">
              <a:solidFill>
                <a:srgbClr val="0450F2"/>
              </a:solidFill>
              <a:prstDash val="solid"/>
              <a:round/>
            </a:ln>
          </p:spPr>
          <p:txBody>
            <a:bodyPr rtlCol="0" anchor="ctr"/>
            <a:lstStyle/>
            <a:p>
              <a:pPr defTabSz="899267">
                <a:buClrTx/>
                <a:defRPr/>
              </a:pPr>
              <a:endParaRPr lang="ru-RU" sz="1328">
                <a:solidFill>
                  <a:prstClr val="black"/>
                </a:solidFill>
                <a:latin typeface="Calibri" panose="020F0502020204030204"/>
                <a:ea typeface="+mn-ea"/>
              </a:endParaRPr>
            </a:p>
          </p:txBody>
        </p:sp>
        <p:sp>
          <p:nvSpPr>
            <p:cNvPr id="30" name="Полилиния: фигура 855"/>
            <p:cNvSpPr/>
            <p:nvPr/>
          </p:nvSpPr>
          <p:spPr bwMode="auto">
            <a:xfrm>
              <a:off x="272276" y="3338528"/>
              <a:ext cx="48242" cy="13140"/>
            </a:xfrm>
            <a:custGeom>
              <a:avLst/>
              <a:gdLst>
                <a:gd name="connsiteX0" fmla="*/ 41673 w 48242"/>
                <a:gd name="connsiteY0" fmla="*/ 13140 h 13140"/>
                <a:gd name="connsiteX1" fmla="*/ 6570 w 48242"/>
                <a:gd name="connsiteY1" fmla="*/ 13140 h 13140"/>
                <a:gd name="connsiteX2" fmla="*/ 0 w 48242"/>
                <a:gd name="connsiteY2" fmla="*/ 6570 h 13140"/>
                <a:gd name="connsiteX3" fmla="*/ 0 w 48242"/>
                <a:gd name="connsiteY3" fmla="*/ 6570 h 13140"/>
                <a:gd name="connsiteX4" fmla="*/ 6570 w 48242"/>
                <a:gd name="connsiteY4" fmla="*/ 0 h 13140"/>
                <a:gd name="connsiteX5" fmla="*/ 41673 w 48242"/>
                <a:gd name="connsiteY5" fmla="*/ 0 h 13140"/>
                <a:gd name="connsiteX6" fmla="*/ 48243 w 48242"/>
                <a:gd name="connsiteY6" fmla="*/ 6570 h 13140"/>
                <a:gd name="connsiteX7" fmla="*/ 48243 w 48242"/>
                <a:gd name="connsiteY7" fmla="*/ 6570 h 13140"/>
                <a:gd name="connsiteX8" fmla="*/ 41673 w 48242"/>
                <a:gd name="connsiteY8" fmla="*/ 13140 h 13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242" h="13140" extrusionOk="0">
                  <a:moveTo>
                    <a:pt x="41673" y="13140"/>
                  </a:moveTo>
                  <a:lnTo>
                    <a:pt x="6570" y="13140"/>
                  </a:lnTo>
                  <a:cubicBezTo>
                    <a:pt x="2961" y="13140"/>
                    <a:pt x="0" y="10179"/>
                    <a:pt x="0" y="6570"/>
                  </a:cubicBezTo>
                  <a:lnTo>
                    <a:pt x="0" y="6570"/>
                  </a:lnTo>
                  <a:cubicBezTo>
                    <a:pt x="0" y="2961"/>
                    <a:pt x="2961" y="0"/>
                    <a:pt x="6570" y="0"/>
                  </a:cubicBezTo>
                  <a:lnTo>
                    <a:pt x="41673" y="0"/>
                  </a:lnTo>
                  <a:cubicBezTo>
                    <a:pt x="45282" y="0"/>
                    <a:pt x="48243" y="2961"/>
                    <a:pt x="48243" y="6570"/>
                  </a:cubicBezTo>
                  <a:lnTo>
                    <a:pt x="48243" y="6570"/>
                  </a:lnTo>
                  <a:cubicBezTo>
                    <a:pt x="48212" y="10179"/>
                    <a:pt x="45282" y="13140"/>
                    <a:pt x="41673" y="13140"/>
                  </a:cubicBezTo>
                  <a:close/>
                </a:path>
              </a:pathLst>
            </a:custGeom>
            <a:noFill/>
            <a:ln w="2312" cap="rnd">
              <a:solidFill>
                <a:srgbClr val="0450F2"/>
              </a:solidFill>
              <a:prstDash val="solid"/>
              <a:round/>
            </a:ln>
          </p:spPr>
          <p:txBody>
            <a:bodyPr rtlCol="0" anchor="ctr"/>
            <a:lstStyle/>
            <a:p>
              <a:pPr defTabSz="899267">
                <a:buClrTx/>
                <a:defRPr/>
              </a:pPr>
              <a:endParaRPr lang="ru-RU" sz="1328">
                <a:solidFill>
                  <a:prstClr val="black"/>
                </a:solidFill>
                <a:latin typeface="Calibri" panose="020F0502020204030204"/>
                <a:ea typeface="+mn-ea"/>
              </a:endParaRPr>
            </a:p>
          </p:txBody>
        </p:sp>
        <p:sp>
          <p:nvSpPr>
            <p:cNvPr id="31" name="Полилиния: фигура 856"/>
            <p:cNvSpPr/>
            <p:nvPr/>
          </p:nvSpPr>
          <p:spPr bwMode="auto">
            <a:xfrm>
              <a:off x="257655" y="3367369"/>
              <a:ext cx="74400" cy="3084"/>
            </a:xfrm>
            <a:custGeom>
              <a:avLst/>
              <a:gdLst>
                <a:gd name="connsiteX0" fmla="*/ 0 w 74400"/>
                <a:gd name="connsiteY0" fmla="*/ 0 h 3084"/>
                <a:gd name="connsiteX1" fmla="*/ 74400 w 74400"/>
                <a:gd name="connsiteY1" fmla="*/ 0 h 3084"/>
              </a:gdLst>
              <a:ahLst/>
              <a:cxnLst>
                <a:cxn ang="0">
                  <a:pos x="connsiteX0" y="connsiteY0"/>
                </a:cxn>
                <a:cxn ang="0">
                  <a:pos x="connsiteX1" y="connsiteY1"/>
                </a:cxn>
              </a:cxnLst>
              <a:rect l="l" t="t" r="r" b="b"/>
              <a:pathLst>
                <a:path w="74400" h="3084" extrusionOk="0">
                  <a:moveTo>
                    <a:pt x="0" y="0"/>
                  </a:moveTo>
                  <a:lnTo>
                    <a:pt x="74400" y="0"/>
                  </a:lnTo>
                </a:path>
              </a:pathLst>
            </a:custGeom>
            <a:grpFill/>
            <a:ln w="2312" cap="rnd">
              <a:solidFill>
                <a:srgbClr val="0450F2"/>
              </a:solidFill>
              <a:prstDash val="solid"/>
              <a:round/>
            </a:ln>
          </p:spPr>
          <p:txBody>
            <a:bodyPr rtlCol="0" anchor="ctr"/>
            <a:lstStyle/>
            <a:p>
              <a:pPr defTabSz="899267">
                <a:buClrTx/>
                <a:defRPr/>
              </a:pPr>
              <a:endParaRPr lang="ru-RU" sz="1328">
                <a:solidFill>
                  <a:prstClr val="black"/>
                </a:solidFill>
                <a:latin typeface="Calibri" panose="020F0502020204030204"/>
                <a:ea typeface="+mn-ea"/>
              </a:endParaRPr>
            </a:p>
          </p:txBody>
        </p:sp>
        <p:sp>
          <p:nvSpPr>
            <p:cNvPr id="32" name="Полилиния: фигура 857"/>
            <p:cNvSpPr/>
            <p:nvPr/>
          </p:nvSpPr>
          <p:spPr bwMode="auto">
            <a:xfrm>
              <a:off x="257655" y="3381867"/>
              <a:ext cx="74400" cy="3084"/>
            </a:xfrm>
            <a:custGeom>
              <a:avLst/>
              <a:gdLst>
                <a:gd name="connsiteX0" fmla="*/ 0 w 74400"/>
                <a:gd name="connsiteY0" fmla="*/ 0 h 3084"/>
                <a:gd name="connsiteX1" fmla="*/ 74400 w 74400"/>
                <a:gd name="connsiteY1" fmla="*/ 0 h 3084"/>
              </a:gdLst>
              <a:ahLst/>
              <a:cxnLst>
                <a:cxn ang="0">
                  <a:pos x="connsiteX0" y="connsiteY0"/>
                </a:cxn>
                <a:cxn ang="0">
                  <a:pos x="connsiteX1" y="connsiteY1"/>
                </a:cxn>
              </a:cxnLst>
              <a:rect l="l" t="t" r="r" b="b"/>
              <a:pathLst>
                <a:path w="74400" h="3084" extrusionOk="0">
                  <a:moveTo>
                    <a:pt x="0" y="0"/>
                  </a:moveTo>
                  <a:lnTo>
                    <a:pt x="74400" y="0"/>
                  </a:lnTo>
                </a:path>
              </a:pathLst>
            </a:custGeom>
            <a:grpFill/>
            <a:ln w="2312" cap="rnd">
              <a:solidFill>
                <a:srgbClr val="0450F2"/>
              </a:solidFill>
              <a:prstDash val="solid"/>
              <a:round/>
            </a:ln>
          </p:spPr>
          <p:txBody>
            <a:bodyPr rtlCol="0" anchor="ctr"/>
            <a:lstStyle/>
            <a:p>
              <a:pPr defTabSz="899267">
                <a:buClrTx/>
                <a:defRPr/>
              </a:pPr>
              <a:endParaRPr lang="ru-RU" sz="1328">
                <a:solidFill>
                  <a:prstClr val="black"/>
                </a:solidFill>
                <a:latin typeface="Calibri" panose="020F0502020204030204"/>
                <a:ea typeface="+mn-ea"/>
              </a:endParaRPr>
            </a:p>
          </p:txBody>
        </p:sp>
        <p:sp>
          <p:nvSpPr>
            <p:cNvPr id="33" name="Полилиния: фигура 858"/>
            <p:cNvSpPr/>
            <p:nvPr/>
          </p:nvSpPr>
          <p:spPr bwMode="auto">
            <a:xfrm>
              <a:off x="257655" y="3396333"/>
              <a:ext cx="74400" cy="3084"/>
            </a:xfrm>
            <a:custGeom>
              <a:avLst/>
              <a:gdLst>
                <a:gd name="connsiteX0" fmla="*/ 0 w 74400"/>
                <a:gd name="connsiteY0" fmla="*/ 0 h 3084"/>
                <a:gd name="connsiteX1" fmla="*/ 74400 w 74400"/>
                <a:gd name="connsiteY1" fmla="*/ 0 h 3084"/>
              </a:gdLst>
              <a:ahLst/>
              <a:cxnLst>
                <a:cxn ang="0">
                  <a:pos x="connsiteX0" y="connsiteY0"/>
                </a:cxn>
                <a:cxn ang="0">
                  <a:pos x="connsiteX1" y="connsiteY1"/>
                </a:cxn>
              </a:cxnLst>
              <a:rect l="l" t="t" r="r" b="b"/>
              <a:pathLst>
                <a:path w="74400" h="3084" extrusionOk="0">
                  <a:moveTo>
                    <a:pt x="0" y="0"/>
                  </a:moveTo>
                  <a:lnTo>
                    <a:pt x="74400" y="0"/>
                  </a:lnTo>
                </a:path>
              </a:pathLst>
            </a:custGeom>
            <a:grpFill/>
            <a:ln w="2312" cap="rnd">
              <a:solidFill>
                <a:srgbClr val="0450F2"/>
              </a:solidFill>
              <a:prstDash val="solid"/>
              <a:round/>
            </a:ln>
          </p:spPr>
          <p:txBody>
            <a:bodyPr rtlCol="0" anchor="ctr"/>
            <a:lstStyle/>
            <a:p>
              <a:pPr defTabSz="899267">
                <a:buClrTx/>
                <a:defRPr/>
              </a:pPr>
              <a:endParaRPr lang="ru-RU" sz="1328">
                <a:solidFill>
                  <a:prstClr val="black"/>
                </a:solidFill>
                <a:latin typeface="Calibri" panose="020F0502020204030204"/>
                <a:ea typeface="+mn-ea"/>
              </a:endParaRPr>
            </a:p>
          </p:txBody>
        </p:sp>
        <p:sp>
          <p:nvSpPr>
            <p:cNvPr id="34" name="Полилиния: фигура 859"/>
            <p:cNvSpPr/>
            <p:nvPr/>
          </p:nvSpPr>
          <p:spPr bwMode="auto">
            <a:xfrm>
              <a:off x="259567" y="3417895"/>
              <a:ext cx="28748" cy="28748"/>
            </a:xfrm>
            <a:custGeom>
              <a:avLst/>
              <a:gdLst>
                <a:gd name="connsiteX0" fmla="*/ 28748 w 28748"/>
                <a:gd name="connsiteY0" fmla="*/ 14374 h 28748"/>
                <a:gd name="connsiteX1" fmla="*/ 14374 w 28748"/>
                <a:gd name="connsiteY1" fmla="*/ 28748 h 28748"/>
                <a:gd name="connsiteX2" fmla="*/ 0 w 28748"/>
                <a:gd name="connsiteY2" fmla="*/ 14374 h 28748"/>
                <a:gd name="connsiteX3" fmla="*/ 14374 w 28748"/>
                <a:gd name="connsiteY3" fmla="*/ 0 h 28748"/>
                <a:gd name="connsiteX4" fmla="*/ 28748 w 28748"/>
                <a:gd name="connsiteY4" fmla="*/ 14374 h 28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48" h="28748" extrusionOk="0">
                  <a:moveTo>
                    <a:pt x="28748" y="14374"/>
                  </a:moveTo>
                  <a:cubicBezTo>
                    <a:pt x="28748" y="22313"/>
                    <a:pt x="22313" y="28748"/>
                    <a:pt x="14374" y="28748"/>
                  </a:cubicBezTo>
                  <a:cubicBezTo>
                    <a:pt x="6436" y="28748"/>
                    <a:pt x="0" y="22313"/>
                    <a:pt x="0" y="14374"/>
                  </a:cubicBezTo>
                  <a:cubicBezTo>
                    <a:pt x="0" y="6435"/>
                    <a:pt x="6435" y="0"/>
                    <a:pt x="14374" y="0"/>
                  </a:cubicBezTo>
                  <a:cubicBezTo>
                    <a:pt x="22313" y="0"/>
                    <a:pt x="28748" y="6436"/>
                    <a:pt x="28748" y="14374"/>
                  </a:cubicBezTo>
                  <a:close/>
                </a:path>
              </a:pathLst>
            </a:custGeom>
            <a:noFill/>
            <a:ln w="2312" cap="rnd">
              <a:solidFill>
                <a:srgbClr val="0450F2"/>
              </a:solidFill>
              <a:prstDash val="solid"/>
              <a:round/>
            </a:ln>
          </p:spPr>
          <p:txBody>
            <a:bodyPr rtlCol="0" anchor="ctr"/>
            <a:lstStyle/>
            <a:p>
              <a:pPr defTabSz="899267">
                <a:buClrTx/>
                <a:defRPr/>
              </a:pPr>
              <a:endParaRPr lang="ru-RU" sz="1328">
                <a:solidFill>
                  <a:prstClr val="black"/>
                </a:solidFill>
                <a:latin typeface="Calibri" panose="020F0502020204030204"/>
                <a:ea typeface="+mn-ea"/>
              </a:endParaRPr>
            </a:p>
          </p:txBody>
        </p:sp>
        <p:sp>
          <p:nvSpPr>
            <p:cNvPr id="35" name="Полилиния: фигура 860"/>
            <p:cNvSpPr/>
            <p:nvPr/>
          </p:nvSpPr>
          <p:spPr bwMode="auto">
            <a:xfrm>
              <a:off x="265459" y="3423786"/>
              <a:ext cx="16965" cy="16965"/>
            </a:xfrm>
            <a:custGeom>
              <a:avLst/>
              <a:gdLst>
                <a:gd name="connsiteX0" fmla="*/ 16965 w 16965"/>
                <a:gd name="connsiteY0" fmla="*/ 8483 h 16965"/>
                <a:gd name="connsiteX1" fmla="*/ 8483 w 16965"/>
                <a:gd name="connsiteY1" fmla="*/ 16965 h 16965"/>
                <a:gd name="connsiteX2" fmla="*/ 0 w 16965"/>
                <a:gd name="connsiteY2" fmla="*/ 8483 h 16965"/>
                <a:gd name="connsiteX3" fmla="*/ 8483 w 16965"/>
                <a:gd name="connsiteY3" fmla="*/ 0 h 16965"/>
                <a:gd name="connsiteX4" fmla="*/ 16965 w 16965"/>
                <a:gd name="connsiteY4" fmla="*/ 8483 h 16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5" h="16965" extrusionOk="0">
                  <a:moveTo>
                    <a:pt x="16965" y="8483"/>
                  </a:moveTo>
                  <a:cubicBezTo>
                    <a:pt x="16965" y="13167"/>
                    <a:pt x="13167" y="16965"/>
                    <a:pt x="8483" y="16965"/>
                  </a:cubicBezTo>
                  <a:cubicBezTo>
                    <a:pt x="3798" y="16965"/>
                    <a:pt x="0" y="13167"/>
                    <a:pt x="0" y="8483"/>
                  </a:cubicBezTo>
                  <a:cubicBezTo>
                    <a:pt x="0" y="3798"/>
                    <a:pt x="3798" y="0"/>
                    <a:pt x="8483" y="0"/>
                  </a:cubicBezTo>
                  <a:cubicBezTo>
                    <a:pt x="13167" y="0"/>
                    <a:pt x="16965" y="3798"/>
                    <a:pt x="16965" y="8483"/>
                  </a:cubicBezTo>
                  <a:close/>
                </a:path>
              </a:pathLst>
            </a:custGeom>
            <a:noFill/>
            <a:ln w="2312" cap="rnd">
              <a:solidFill>
                <a:srgbClr val="0450F2"/>
              </a:solidFill>
              <a:prstDash val="solid"/>
              <a:round/>
            </a:ln>
          </p:spPr>
          <p:txBody>
            <a:bodyPr rtlCol="0" anchor="ctr"/>
            <a:lstStyle/>
            <a:p>
              <a:pPr defTabSz="899267">
                <a:buClrTx/>
                <a:defRPr/>
              </a:pPr>
              <a:endParaRPr lang="ru-RU" sz="1328">
                <a:solidFill>
                  <a:prstClr val="black"/>
                </a:solidFill>
                <a:latin typeface="Calibri" panose="020F0502020204030204"/>
                <a:ea typeface="+mn-ea"/>
              </a:endParaRPr>
            </a:p>
          </p:txBody>
        </p:sp>
        <p:sp>
          <p:nvSpPr>
            <p:cNvPr id="36" name="Полилиния: фигура 861"/>
            <p:cNvSpPr/>
            <p:nvPr/>
          </p:nvSpPr>
          <p:spPr bwMode="auto">
            <a:xfrm>
              <a:off x="245315" y="3323630"/>
              <a:ext cx="99292" cy="139299"/>
            </a:xfrm>
            <a:custGeom>
              <a:avLst/>
              <a:gdLst>
                <a:gd name="connsiteX0" fmla="*/ 93154 w 99292"/>
                <a:gd name="connsiteY0" fmla="*/ 0 h 139299"/>
                <a:gd name="connsiteX1" fmla="*/ 91705 w 99292"/>
                <a:gd name="connsiteY1" fmla="*/ 0 h 139299"/>
                <a:gd name="connsiteX2" fmla="*/ 7588 w 99292"/>
                <a:gd name="connsiteY2" fmla="*/ 0 h 139299"/>
                <a:gd name="connsiteX3" fmla="*/ 6138 w 99292"/>
                <a:gd name="connsiteY3" fmla="*/ 0 h 139299"/>
                <a:gd name="connsiteX4" fmla="*/ 0 w 99292"/>
                <a:gd name="connsiteY4" fmla="*/ 0 h 139299"/>
                <a:gd name="connsiteX5" fmla="*/ 0 w 99292"/>
                <a:gd name="connsiteY5" fmla="*/ 6138 h 139299"/>
                <a:gd name="connsiteX6" fmla="*/ 0 w 99292"/>
                <a:gd name="connsiteY6" fmla="*/ 16317 h 139299"/>
                <a:gd name="connsiteX7" fmla="*/ 0 w 99292"/>
                <a:gd name="connsiteY7" fmla="*/ 122982 h 139299"/>
                <a:gd name="connsiteX8" fmla="*/ 0 w 99292"/>
                <a:gd name="connsiteY8" fmla="*/ 122982 h 139299"/>
                <a:gd name="connsiteX9" fmla="*/ 0 w 99292"/>
                <a:gd name="connsiteY9" fmla="*/ 139300 h 139299"/>
                <a:gd name="connsiteX10" fmla="*/ 7588 w 99292"/>
                <a:gd name="connsiteY10" fmla="*/ 139300 h 139299"/>
                <a:gd name="connsiteX11" fmla="*/ 7588 w 99292"/>
                <a:gd name="connsiteY11" fmla="*/ 139207 h 139299"/>
                <a:gd name="connsiteX12" fmla="*/ 77608 w 99292"/>
                <a:gd name="connsiteY12" fmla="*/ 139207 h 139299"/>
                <a:gd name="connsiteX13" fmla="*/ 99293 w 99292"/>
                <a:gd name="connsiteY13" fmla="*/ 117399 h 139299"/>
                <a:gd name="connsiteX14" fmla="*/ 99293 w 99292"/>
                <a:gd name="connsiteY14" fmla="*/ 16317 h 139299"/>
                <a:gd name="connsiteX15" fmla="*/ 99293 w 99292"/>
                <a:gd name="connsiteY15" fmla="*/ 6138 h 139299"/>
                <a:gd name="connsiteX16" fmla="*/ 99293 w 99292"/>
                <a:gd name="connsiteY16" fmla="*/ 0 h 139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9292" h="139299" extrusionOk="0">
                  <a:moveTo>
                    <a:pt x="93154" y="0"/>
                  </a:moveTo>
                  <a:lnTo>
                    <a:pt x="91705" y="0"/>
                  </a:lnTo>
                  <a:lnTo>
                    <a:pt x="7588" y="0"/>
                  </a:lnTo>
                  <a:lnTo>
                    <a:pt x="6138" y="0"/>
                  </a:lnTo>
                  <a:lnTo>
                    <a:pt x="0" y="0"/>
                  </a:lnTo>
                  <a:lnTo>
                    <a:pt x="0" y="6138"/>
                  </a:lnTo>
                  <a:lnTo>
                    <a:pt x="0" y="16317"/>
                  </a:lnTo>
                  <a:lnTo>
                    <a:pt x="0" y="122982"/>
                  </a:lnTo>
                  <a:lnTo>
                    <a:pt x="0" y="122982"/>
                  </a:lnTo>
                  <a:lnTo>
                    <a:pt x="0" y="139300"/>
                  </a:lnTo>
                  <a:lnTo>
                    <a:pt x="7588" y="139300"/>
                  </a:lnTo>
                  <a:lnTo>
                    <a:pt x="7588" y="139207"/>
                  </a:lnTo>
                  <a:lnTo>
                    <a:pt x="77608" y="139207"/>
                  </a:lnTo>
                  <a:lnTo>
                    <a:pt x="99293" y="117399"/>
                  </a:lnTo>
                  <a:lnTo>
                    <a:pt x="99293" y="16317"/>
                  </a:lnTo>
                  <a:lnTo>
                    <a:pt x="99293" y="6138"/>
                  </a:lnTo>
                  <a:lnTo>
                    <a:pt x="99293" y="0"/>
                  </a:lnTo>
                  <a:close/>
                </a:path>
              </a:pathLst>
            </a:custGeom>
            <a:noFill/>
            <a:ln w="2312" cap="rnd">
              <a:solidFill>
                <a:srgbClr val="0450F2"/>
              </a:solidFill>
              <a:prstDash val="solid"/>
              <a:round/>
            </a:ln>
          </p:spPr>
          <p:txBody>
            <a:bodyPr rtlCol="0" anchor="ctr"/>
            <a:lstStyle/>
            <a:p>
              <a:pPr defTabSz="899267">
                <a:buClrTx/>
                <a:defRPr/>
              </a:pPr>
              <a:endParaRPr lang="ru-RU" sz="1328">
                <a:solidFill>
                  <a:prstClr val="black"/>
                </a:solidFill>
                <a:latin typeface="Calibri" panose="020F0502020204030204"/>
                <a:ea typeface="+mn-ea"/>
              </a:endParaRPr>
            </a:p>
          </p:txBody>
        </p:sp>
      </p:grpSp>
      <p:sp>
        <p:nvSpPr>
          <p:cNvPr id="37" name="TextBox 36"/>
          <p:cNvSpPr txBox="1"/>
          <p:nvPr/>
        </p:nvSpPr>
        <p:spPr bwMode="auto">
          <a:xfrm>
            <a:off x="5017982" y="1190545"/>
            <a:ext cx="798205" cy="410112"/>
          </a:xfrm>
          <a:prstGeom prst="rect">
            <a:avLst/>
          </a:prstGeom>
          <a:noFill/>
          <a:ln w="19050">
            <a:noFill/>
          </a:ln>
        </p:spPr>
        <p:txBody>
          <a:bodyPr wrap="square" rtlCol="0">
            <a:spAutoFit/>
          </a:bodyPr>
          <a:lstStyle/>
          <a:p>
            <a:pPr defTabSz="899267">
              <a:buClrTx/>
              <a:defRPr/>
            </a:pPr>
            <a:r>
              <a:rPr lang="en-US" sz="2065" dirty="0">
                <a:solidFill>
                  <a:srgbClr val="0450F2"/>
                </a:solidFill>
                <a:latin typeface="Bahnschrift SemiLight Condensed"/>
                <a:ea typeface="+mn-ea"/>
              </a:rPr>
              <a:t>@</a:t>
            </a:r>
            <a:r>
              <a:rPr lang="en-US" sz="1475" dirty="0">
                <a:solidFill>
                  <a:srgbClr val="0450F2"/>
                </a:solidFill>
                <a:latin typeface="Bahnschrift SemiLight Condensed"/>
                <a:ea typeface="+mn-ea"/>
              </a:rPr>
              <a:t> + </a:t>
            </a:r>
            <a:endParaRPr lang="ru-RU" sz="1475" dirty="0">
              <a:solidFill>
                <a:srgbClr val="0450F2"/>
              </a:solidFill>
              <a:latin typeface="Bahnschrift SemiLight Condensed"/>
              <a:ea typeface="+mn-ea"/>
            </a:endParaRPr>
          </a:p>
        </p:txBody>
      </p:sp>
      <p:grpSp>
        <p:nvGrpSpPr>
          <p:cNvPr id="38" name="Рисунок 2"/>
          <p:cNvGrpSpPr/>
          <p:nvPr/>
        </p:nvGrpSpPr>
        <p:grpSpPr bwMode="auto">
          <a:xfrm>
            <a:off x="5434296" y="1284019"/>
            <a:ext cx="150485" cy="211120"/>
            <a:chOff x="245315" y="3323630"/>
            <a:chExt cx="99292" cy="139299"/>
          </a:xfrm>
          <a:noFill/>
        </p:grpSpPr>
        <p:sp>
          <p:nvSpPr>
            <p:cNvPr id="39" name="Полилиния: фигура 854"/>
            <p:cNvSpPr/>
            <p:nvPr/>
          </p:nvSpPr>
          <p:spPr bwMode="auto">
            <a:xfrm>
              <a:off x="322955" y="3441029"/>
              <a:ext cx="21653" cy="21807"/>
            </a:xfrm>
            <a:custGeom>
              <a:avLst/>
              <a:gdLst>
                <a:gd name="connsiteX0" fmla="*/ 21654 w 21653"/>
                <a:gd name="connsiteY0" fmla="*/ 0 h 21807"/>
                <a:gd name="connsiteX1" fmla="*/ 6138 w 21653"/>
                <a:gd name="connsiteY1" fmla="*/ 0 h 21807"/>
                <a:gd name="connsiteX2" fmla="*/ 0 w 21653"/>
                <a:gd name="connsiteY2" fmla="*/ 6138 h 21807"/>
                <a:gd name="connsiteX3" fmla="*/ 0 w 21653"/>
                <a:gd name="connsiteY3" fmla="*/ 21808 h 21807"/>
                <a:gd name="connsiteX4" fmla="*/ 21654 w 21653"/>
                <a:gd name="connsiteY4" fmla="*/ 0 h 21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53" h="21807" extrusionOk="0">
                  <a:moveTo>
                    <a:pt x="21654" y="0"/>
                  </a:moveTo>
                  <a:lnTo>
                    <a:pt x="6138" y="0"/>
                  </a:lnTo>
                  <a:cubicBezTo>
                    <a:pt x="2776" y="0"/>
                    <a:pt x="0" y="2776"/>
                    <a:pt x="0" y="6138"/>
                  </a:cubicBezTo>
                  <a:lnTo>
                    <a:pt x="0" y="21808"/>
                  </a:lnTo>
                  <a:lnTo>
                    <a:pt x="21654" y="0"/>
                  </a:lnTo>
                  <a:close/>
                </a:path>
              </a:pathLst>
            </a:custGeom>
            <a:noFill/>
            <a:ln w="2312" cap="rnd">
              <a:solidFill>
                <a:srgbClr val="0450F2"/>
              </a:solidFill>
              <a:prstDash val="solid"/>
              <a:round/>
            </a:ln>
          </p:spPr>
          <p:txBody>
            <a:bodyPr rtlCol="0" anchor="ctr"/>
            <a:lstStyle/>
            <a:p>
              <a:pPr defTabSz="899267">
                <a:buClrTx/>
                <a:defRPr/>
              </a:pPr>
              <a:endParaRPr lang="ru-RU" sz="1328">
                <a:solidFill>
                  <a:prstClr val="black"/>
                </a:solidFill>
                <a:latin typeface="Calibri" panose="020F0502020204030204"/>
                <a:ea typeface="+mn-ea"/>
              </a:endParaRPr>
            </a:p>
          </p:txBody>
        </p:sp>
        <p:sp>
          <p:nvSpPr>
            <p:cNvPr id="40" name="Полилиния: фигура 855"/>
            <p:cNvSpPr/>
            <p:nvPr/>
          </p:nvSpPr>
          <p:spPr bwMode="auto">
            <a:xfrm>
              <a:off x="272276" y="3338528"/>
              <a:ext cx="48242" cy="13140"/>
            </a:xfrm>
            <a:custGeom>
              <a:avLst/>
              <a:gdLst>
                <a:gd name="connsiteX0" fmla="*/ 41673 w 48242"/>
                <a:gd name="connsiteY0" fmla="*/ 13140 h 13140"/>
                <a:gd name="connsiteX1" fmla="*/ 6570 w 48242"/>
                <a:gd name="connsiteY1" fmla="*/ 13140 h 13140"/>
                <a:gd name="connsiteX2" fmla="*/ 0 w 48242"/>
                <a:gd name="connsiteY2" fmla="*/ 6570 h 13140"/>
                <a:gd name="connsiteX3" fmla="*/ 0 w 48242"/>
                <a:gd name="connsiteY3" fmla="*/ 6570 h 13140"/>
                <a:gd name="connsiteX4" fmla="*/ 6570 w 48242"/>
                <a:gd name="connsiteY4" fmla="*/ 0 h 13140"/>
                <a:gd name="connsiteX5" fmla="*/ 41673 w 48242"/>
                <a:gd name="connsiteY5" fmla="*/ 0 h 13140"/>
                <a:gd name="connsiteX6" fmla="*/ 48243 w 48242"/>
                <a:gd name="connsiteY6" fmla="*/ 6570 h 13140"/>
                <a:gd name="connsiteX7" fmla="*/ 48243 w 48242"/>
                <a:gd name="connsiteY7" fmla="*/ 6570 h 13140"/>
                <a:gd name="connsiteX8" fmla="*/ 41673 w 48242"/>
                <a:gd name="connsiteY8" fmla="*/ 13140 h 13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242" h="13140" extrusionOk="0">
                  <a:moveTo>
                    <a:pt x="41673" y="13140"/>
                  </a:moveTo>
                  <a:lnTo>
                    <a:pt x="6570" y="13140"/>
                  </a:lnTo>
                  <a:cubicBezTo>
                    <a:pt x="2961" y="13140"/>
                    <a:pt x="0" y="10179"/>
                    <a:pt x="0" y="6570"/>
                  </a:cubicBezTo>
                  <a:lnTo>
                    <a:pt x="0" y="6570"/>
                  </a:lnTo>
                  <a:cubicBezTo>
                    <a:pt x="0" y="2961"/>
                    <a:pt x="2961" y="0"/>
                    <a:pt x="6570" y="0"/>
                  </a:cubicBezTo>
                  <a:lnTo>
                    <a:pt x="41673" y="0"/>
                  </a:lnTo>
                  <a:cubicBezTo>
                    <a:pt x="45282" y="0"/>
                    <a:pt x="48243" y="2961"/>
                    <a:pt x="48243" y="6570"/>
                  </a:cubicBezTo>
                  <a:lnTo>
                    <a:pt x="48243" y="6570"/>
                  </a:lnTo>
                  <a:cubicBezTo>
                    <a:pt x="48212" y="10179"/>
                    <a:pt x="45282" y="13140"/>
                    <a:pt x="41673" y="13140"/>
                  </a:cubicBezTo>
                  <a:close/>
                </a:path>
              </a:pathLst>
            </a:custGeom>
            <a:noFill/>
            <a:ln w="2312" cap="rnd">
              <a:solidFill>
                <a:srgbClr val="0450F2"/>
              </a:solidFill>
              <a:prstDash val="solid"/>
              <a:round/>
            </a:ln>
          </p:spPr>
          <p:txBody>
            <a:bodyPr rtlCol="0" anchor="ctr"/>
            <a:lstStyle/>
            <a:p>
              <a:pPr defTabSz="899267">
                <a:buClrTx/>
                <a:defRPr/>
              </a:pPr>
              <a:endParaRPr lang="ru-RU" sz="1328">
                <a:solidFill>
                  <a:prstClr val="black"/>
                </a:solidFill>
                <a:latin typeface="Calibri" panose="020F0502020204030204"/>
                <a:ea typeface="+mn-ea"/>
              </a:endParaRPr>
            </a:p>
          </p:txBody>
        </p:sp>
        <p:sp>
          <p:nvSpPr>
            <p:cNvPr id="41" name="Полилиния: фигура 856"/>
            <p:cNvSpPr/>
            <p:nvPr/>
          </p:nvSpPr>
          <p:spPr bwMode="auto">
            <a:xfrm>
              <a:off x="257655" y="3367369"/>
              <a:ext cx="74400" cy="3084"/>
            </a:xfrm>
            <a:custGeom>
              <a:avLst/>
              <a:gdLst>
                <a:gd name="connsiteX0" fmla="*/ 0 w 74400"/>
                <a:gd name="connsiteY0" fmla="*/ 0 h 3084"/>
                <a:gd name="connsiteX1" fmla="*/ 74400 w 74400"/>
                <a:gd name="connsiteY1" fmla="*/ 0 h 3084"/>
              </a:gdLst>
              <a:ahLst/>
              <a:cxnLst>
                <a:cxn ang="0">
                  <a:pos x="connsiteX0" y="connsiteY0"/>
                </a:cxn>
                <a:cxn ang="0">
                  <a:pos x="connsiteX1" y="connsiteY1"/>
                </a:cxn>
              </a:cxnLst>
              <a:rect l="l" t="t" r="r" b="b"/>
              <a:pathLst>
                <a:path w="74400" h="3084" extrusionOk="0">
                  <a:moveTo>
                    <a:pt x="0" y="0"/>
                  </a:moveTo>
                  <a:lnTo>
                    <a:pt x="74400" y="0"/>
                  </a:lnTo>
                </a:path>
              </a:pathLst>
            </a:custGeom>
            <a:grpFill/>
            <a:ln w="2312" cap="rnd">
              <a:solidFill>
                <a:srgbClr val="0450F2"/>
              </a:solidFill>
              <a:prstDash val="solid"/>
              <a:round/>
            </a:ln>
          </p:spPr>
          <p:txBody>
            <a:bodyPr rtlCol="0" anchor="ctr"/>
            <a:lstStyle/>
            <a:p>
              <a:pPr defTabSz="899267">
                <a:buClrTx/>
                <a:defRPr/>
              </a:pPr>
              <a:endParaRPr lang="ru-RU" sz="1328">
                <a:solidFill>
                  <a:prstClr val="black"/>
                </a:solidFill>
                <a:latin typeface="Calibri" panose="020F0502020204030204"/>
                <a:ea typeface="+mn-ea"/>
              </a:endParaRPr>
            </a:p>
          </p:txBody>
        </p:sp>
        <p:sp>
          <p:nvSpPr>
            <p:cNvPr id="42" name="Полилиния: фигура 857"/>
            <p:cNvSpPr/>
            <p:nvPr/>
          </p:nvSpPr>
          <p:spPr bwMode="auto">
            <a:xfrm>
              <a:off x="257655" y="3381867"/>
              <a:ext cx="74400" cy="3084"/>
            </a:xfrm>
            <a:custGeom>
              <a:avLst/>
              <a:gdLst>
                <a:gd name="connsiteX0" fmla="*/ 0 w 74400"/>
                <a:gd name="connsiteY0" fmla="*/ 0 h 3084"/>
                <a:gd name="connsiteX1" fmla="*/ 74400 w 74400"/>
                <a:gd name="connsiteY1" fmla="*/ 0 h 3084"/>
              </a:gdLst>
              <a:ahLst/>
              <a:cxnLst>
                <a:cxn ang="0">
                  <a:pos x="connsiteX0" y="connsiteY0"/>
                </a:cxn>
                <a:cxn ang="0">
                  <a:pos x="connsiteX1" y="connsiteY1"/>
                </a:cxn>
              </a:cxnLst>
              <a:rect l="l" t="t" r="r" b="b"/>
              <a:pathLst>
                <a:path w="74400" h="3084" extrusionOk="0">
                  <a:moveTo>
                    <a:pt x="0" y="0"/>
                  </a:moveTo>
                  <a:lnTo>
                    <a:pt x="74400" y="0"/>
                  </a:lnTo>
                </a:path>
              </a:pathLst>
            </a:custGeom>
            <a:grpFill/>
            <a:ln w="2312" cap="rnd">
              <a:solidFill>
                <a:srgbClr val="0450F2"/>
              </a:solidFill>
              <a:prstDash val="solid"/>
              <a:round/>
            </a:ln>
          </p:spPr>
          <p:txBody>
            <a:bodyPr rtlCol="0" anchor="ctr"/>
            <a:lstStyle/>
            <a:p>
              <a:pPr defTabSz="899267">
                <a:buClrTx/>
                <a:defRPr/>
              </a:pPr>
              <a:endParaRPr lang="ru-RU" sz="1328">
                <a:solidFill>
                  <a:prstClr val="black"/>
                </a:solidFill>
                <a:latin typeface="Calibri" panose="020F0502020204030204"/>
                <a:ea typeface="+mn-ea"/>
              </a:endParaRPr>
            </a:p>
          </p:txBody>
        </p:sp>
        <p:sp>
          <p:nvSpPr>
            <p:cNvPr id="43" name="Полилиния: фигура 858"/>
            <p:cNvSpPr/>
            <p:nvPr/>
          </p:nvSpPr>
          <p:spPr bwMode="auto">
            <a:xfrm>
              <a:off x="257655" y="3396333"/>
              <a:ext cx="74400" cy="3084"/>
            </a:xfrm>
            <a:custGeom>
              <a:avLst/>
              <a:gdLst>
                <a:gd name="connsiteX0" fmla="*/ 0 w 74400"/>
                <a:gd name="connsiteY0" fmla="*/ 0 h 3084"/>
                <a:gd name="connsiteX1" fmla="*/ 74400 w 74400"/>
                <a:gd name="connsiteY1" fmla="*/ 0 h 3084"/>
              </a:gdLst>
              <a:ahLst/>
              <a:cxnLst>
                <a:cxn ang="0">
                  <a:pos x="connsiteX0" y="connsiteY0"/>
                </a:cxn>
                <a:cxn ang="0">
                  <a:pos x="connsiteX1" y="connsiteY1"/>
                </a:cxn>
              </a:cxnLst>
              <a:rect l="l" t="t" r="r" b="b"/>
              <a:pathLst>
                <a:path w="74400" h="3084" extrusionOk="0">
                  <a:moveTo>
                    <a:pt x="0" y="0"/>
                  </a:moveTo>
                  <a:lnTo>
                    <a:pt x="74400" y="0"/>
                  </a:lnTo>
                </a:path>
              </a:pathLst>
            </a:custGeom>
            <a:grpFill/>
            <a:ln w="2312" cap="rnd">
              <a:solidFill>
                <a:srgbClr val="0450F2"/>
              </a:solidFill>
              <a:prstDash val="solid"/>
              <a:round/>
            </a:ln>
          </p:spPr>
          <p:txBody>
            <a:bodyPr rtlCol="0" anchor="ctr"/>
            <a:lstStyle/>
            <a:p>
              <a:pPr defTabSz="899267">
                <a:buClrTx/>
                <a:defRPr/>
              </a:pPr>
              <a:endParaRPr lang="ru-RU" sz="1328">
                <a:solidFill>
                  <a:prstClr val="black"/>
                </a:solidFill>
                <a:latin typeface="Calibri" panose="020F0502020204030204"/>
                <a:ea typeface="+mn-ea"/>
              </a:endParaRPr>
            </a:p>
          </p:txBody>
        </p:sp>
        <p:sp>
          <p:nvSpPr>
            <p:cNvPr id="44" name="Полилиния: фигура 859"/>
            <p:cNvSpPr/>
            <p:nvPr/>
          </p:nvSpPr>
          <p:spPr bwMode="auto">
            <a:xfrm>
              <a:off x="259567" y="3417895"/>
              <a:ext cx="28748" cy="28748"/>
            </a:xfrm>
            <a:custGeom>
              <a:avLst/>
              <a:gdLst>
                <a:gd name="connsiteX0" fmla="*/ 28748 w 28748"/>
                <a:gd name="connsiteY0" fmla="*/ 14374 h 28748"/>
                <a:gd name="connsiteX1" fmla="*/ 14374 w 28748"/>
                <a:gd name="connsiteY1" fmla="*/ 28748 h 28748"/>
                <a:gd name="connsiteX2" fmla="*/ 0 w 28748"/>
                <a:gd name="connsiteY2" fmla="*/ 14374 h 28748"/>
                <a:gd name="connsiteX3" fmla="*/ 14374 w 28748"/>
                <a:gd name="connsiteY3" fmla="*/ 0 h 28748"/>
                <a:gd name="connsiteX4" fmla="*/ 28748 w 28748"/>
                <a:gd name="connsiteY4" fmla="*/ 14374 h 28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48" h="28748" extrusionOk="0">
                  <a:moveTo>
                    <a:pt x="28748" y="14374"/>
                  </a:moveTo>
                  <a:cubicBezTo>
                    <a:pt x="28748" y="22313"/>
                    <a:pt x="22313" y="28748"/>
                    <a:pt x="14374" y="28748"/>
                  </a:cubicBezTo>
                  <a:cubicBezTo>
                    <a:pt x="6436" y="28748"/>
                    <a:pt x="0" y="22313"/>
                    <a:pt x="0" y="14374"/>
                  </a:cubicBezTo>
                  <a:cubicBezTo>
                    <a:pt x="0" y="6435"/>
                    <a:pt x="6435" y="0"/>
                    <a:pt x="14374" y="0"/>
                  </a:cubicBezTo>
                  <a:cubicBezTo>
                    <a:pt x="22313" y="0"/>
                    <a:pt x="28748" y="6436"/>
                    <a:pt x="28748" y="14374"/>
                  </a:cubicBezTo>
                  <a:close/>
                </a:path>
              </a:pathLst>
            </a:custGeom>
            <a:noFill/>
            <a:ln w="2312" cap="rnd">
              <a:solidFill>
                <a:srgbClr val="0450F2"/>
              </a:solidFill>
              <a:prstDash val="solid"/>
              <a:round/>
            </a:ln>
          </p:spPr>
          <p:txBody>
            <a:bodyPr rtlCol="0" anchor="ctr"/>
            <a:lstStyle/>
            <a:p>
              <a:pPr defTabSz="899267">
                <a:buClrTx/>
                <a:defRPr/>
              </a:pPr>
              <a:endParaRPr lang="ru-RU" sz="1328">
                <a:solidFill>
                  <a:prstClr val="black"/>
                </a:solidFill>
                <a:latin typeface="Calibri" panose="020F0502020204030204"/>
                <a:ea typeface="+mn-ea"/>
              </a:endParaRPr>
            </a:p>
          </p:txBody>
        </p:sp>
        <p:sp>
          <p:nvSpPr>
            <p:cNvPr id="45" name="Полилиния: фигура 860"/>
            <p:cNvSpPr/>
            <p:nvPr/>
          </p:nvSpPr>
          <p:spPr bwMode="auto">
            <a:xfrm>
              <a:off x="265459" y="3423786"/>
              <a:ext cx="16965" cy="16965"/>
            </a:xfrm>
            <a:custGeom>
              <a:avLst/>
              <a:gdLst>
                <a:gd name="connsiteX0" fmla="*/ 16965 w 16965"/>
                <a:gd name="connsiteY0" fmla="*/ 8483 h 16965"/>
                <a:gd name="connsiteX1" fmla="*/ 8483 w 16965"/>
                <a:gd name="connsiteY1" fmla="*/ 16965 h 16965"/>
                <a:gd name="connsiteX2" fmla="*/ 0 w 16965"/>
                <a:gd name="connsiteY2" fmla="*/ 8483 h 16965"/>
                <a:gd name="connsiteX3" fmla="*/ 8483 w 16965"/>
                <a:gd name="connsiteY3" fmla="*/ 0 h 16965"/>
                <a:gd name="connsiteX4" fmla="*/ 16965 w 16965"/>
                <a:gd name="connsiteY4" fmla="*/ 8483 h 16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5" h="16965" extrusionOk="0">
                  <a:moveTo>
                    <a:pt x="16965" y="8483"/>
                  </a:moveTo>
                  <a:cubicBezTo>
                    <a:pt x="16965" y="13167"/>
                    <a:pt x="13167" y="16965"/>
                    <a:pt x="8483" y="16965"/>
                  </a:cubicBezTo>
                  <a:cubicBezTo>
                    <a:pt x="3798" y="16965"/>
                    <a:pt x="0" y="13167"/>
                    <a:pt x="0" y="8483"/>
                  </a:cubicBezTo>
                  <a:cubicBezTo>
                    <a:pt x="0" y="3798"/>
                    <a:pt x="3798" y="0"/>
                    <a:pt x="8483" y="0"/>
                  </a:cubicBezTo>
                  <a:cubicBezTo>
                    <a:pt x="13167" y="0"/>
                    <a:pt x="16965" y="3798"/>
                    <a:pt x="16965" y="8483"/>
                  </a:cubicBezTo>
                  <a:close/>
                </a:path>
              </a:pathLst>
            </a:custGeom>
            <a:noFill/>
            <a:ln w="2312" cap="rnd">
              <a:solidFill>
                <a:srgbClr val="0450F2"/>
              </a:solidFill>
              <a:prstDash val="solid"/>
              <a:round/>
            </a:ln>
          </p:spPr>
          <p:txBody>
            <a:bodyPr rtlCol="0" anchor="ctr"/>
            <a:lstStyle/>
            <a:p>
              <a:pPr defTabSz="899267">
                <a:buClrTx/>
                <a:defRPr/>
              </a:pPr>
              <a:endParaRPr lang="ru-RU" sz="1328">
                <a:solidFill>
                  <a:prstClr val="black"/>
                </a:solidFill>
                <a:latin typeface="Calibri" panose="020F0502020204030204"/>
                <a:ea typeface="+mn-ea"/>
              </a:endParaRPr>
            </a:p>
          </p:txBody>
        </p:sp>
        <p:sp>
          <p:nvSpPr>
            <p:cNvPr id="46" name="Полилиния: фигура 861"/>
            <p:cNvSpPr/>
            <p:nvPr/>
          </p:nvSpPr>
          <p:spPr bwMode="auto">
            <a:xfrm>
              <a:off x="245315" y="3323630"/>
              <a:ext cx="99292" cy="139299"/>
            </a:xfrm>
            <a:custGeom>
              <a:avLst/>
              <a:gdLst>
                <a:gd name="connsiteX0" fmla="*/ 93154 w 99292"/>
                <a:gd name="connsiteY0" fmla="*/ 0 h 139299"/>
                <a:gd name="connsiteX1" fmla="*/ 91705 w 99292"/>
                <a:gd name="connsiteY1" fmla="*/ 0 h 139299"/>
                <a:gd name="connsiteX2" fmla="*/ 7588 w 99292"/>
                <a:gd name="connsiteY2" fmla="*/ 0 h 139299"/>
                <a:gd name="connsiteX3" fmla="*/ 6138 w 99292"/>
                <a:gd name="connsiteY3" fmla="*/ 0 h 139299"/>
                <a:gd name="connsiteX4" fmla="*/ 0 w 99292"/>
                <a:gd name="connsiteY4" fmla="*/ 0 h 139299"/>
                <a:gd name="connsiteX5" fmla="*/ 0 w 99292"/>
                <a:gd name="connsiteY5" fmla="*/ 6138 h 139299"/>
                <a:gd name="connsiteX6" fmla="*/ 0 w 99292"/>
                <a:gd name="connsiteY6" fmla="*/ 16317 h 139299"/>
                <a:gd name="connsiteX7" fmla="*/ 0 w 99292"/>
                <a:gd name="connsiteY7" fmla="*/ 122982 h 139299"/>
                <a:gd name="connsiteX8" fmla="*/ 0 w 99292"/>
                <a:gd name="connsiteY8" fmla="*/ 122982 h 139299"/>
                <a:gd name="connsiteX9" fmla="*/ 0 w 99292"/>
                <a:gd name="connsiteY9" fmla="*/ 139300 h 139299"/>
                <a:gd name="connsiteX10" fmla="*/ 7588 w 99292"/>
                <a:gd name="connsiteY10" fmla="*/ 139300 h 139299"/>
                <a:gd name="connsiteX11" fmla="*/ 7588 w 99292"/>
                <a:gd name="connsiteY11" fmla="*/ 139207 h 139299"/>
                <a:gd name="connsiteX12" fmla="*/ 77608 w 99292"/>
                <a:gd name="connsiteY12" fmla="*/ 139207 h 139299"/>
                <a:gd name="connsiteX13" fmla="*/ 99293 w 99292"/>
                <a:gd name="connsiteY13" fmla="*/ 117399 h 139299"/>
                <a:gd name="connsiteX14" fmla="*/ 99293 w 99292"/>
                <a:gd name="connsiteY14" fmla="*/ 16317 h 139299"/>
                <a:gd name="connsiteX15" fmla="*/ 99293 w 99292"/>
                <a:gd name="connsiteY15" fmla="*/ 6138 h 139299"/>
                <a:gd name="connsiteX16" fmla="*/ 99293 w 99292"/>
                <a:gd name="connsiteY16" fmla="*/ 0 h 139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9292" h="139299" extrusionOk="0">
                  <a:moveTo>
                    <a:pt x="93154" y="0"/>
                  </a:moveTo>
                  <a:lnTo>
                    <a:pt x="91705" y="0"/>
                  </a:lnTo>
                  <a:lnTo>
                    <a:pt x="7588" y="0"/>
                  </a:lnTo>
                  <a:lnTo>
                    <a:pt x="6138" y="0"/>
                  </a:lnTo>
                  <a:lnTo>
                    <a:pt x="0" y="0"/>
                  </a:lnTo>
                  <a:lnTo>
                    <a:pt x="0" y="6138"/>
                  </a:lnTo>
                  <a:lnTo>
                    <a:pt x="0" y="16317"/>
                  </a:lnTo>
                  <a:lnTo>
                    <a:pt x="0" y="122982"/>
                  </a:lnTo>
                  <a:lnTo>
                    <a:pt x="0" y="122982"/>
                  </a:lnTo>
                  <a:lnTo>
                    <a:pt x="0" y="139300"/>
                  </a:lnTo>
                  <a:lnTo>
                    <a:pt x="7588" y="139300"/>
                  </a:lnTo>
                  <a:lnTo>
                    <a:pt x="7588" y="139207"/>
                  </a:lnTo>
                  <a:lnTo>
                    <a:pt x="77608" y="139207"/>
                  </a:lnTo>
                  <a:lnTo>
                    <a:pt x="99293" y="117399"/>
                  </a:lnTo>
                  <a:lnTo>
                    <a:pt x="99293" y="16317"/>
                  </a:lnTo>
                  <a:lnTo>
                    <a:pt x="99293" y="6138"/>
                  </a:lnTo>
                  <a:lnTo>
                    <a:pt x="99293" y="0"/>
                  </a:lnTo>
                  <a:close/>
                </a:path>
              </a:pathLst>
            </a:custGeom>
            <a:noFill/>
            <a:ln w="2312" cap="rnd">
              <a:solidFill>
                <a:srgbClr val="0450F2"/>
              </a:solidFill>
              <a:prstDash val="solid"/>
              <a:round/>
            </a:ln>
          </p:spPr>
          <p:txBody>
            <a:bodyPr rtlCol="0" anchor="ctr"/>
            <a:lstStyle/>
            <a:p>
              <a:pPr defTabSz="899267">
                <a:buClrTx/>
                <a:defRPr/>
              </a:pPr>
              <a:endParaRPr lang="ru-RU" sz="1328">
                <a:solidFill>
                  <a:prstClr val="black"/>
                </a:solidFill>
                <a:latin typeface="Calibri" panose="020F0502020204030204"/>
                <a:ea typeface="+mn-ea"/>
              </a:endParaRPr>
            </a:p>
          </p:txBody>
        </p:sp>
      </p:grpSp>
      <p:sp>
        <p:nvSpPr>
          <p:cNvPr id="47" name="Прямоугольник 46"/>
          <p:cNvSpPr/>
          <p:nvPr/>
        </p:nvSpPr>
        <p:spPr bwMode="auto">
          <a:xfrm>
            <a:off x="4352372" y="3427581"/>
            <a:ext cx="262342" cy="770098"/>
          </a:xfrm>
          <a:prstGeom prst="rect">
            <a:avLst/>
          </a:prstGeom>
          <a:solidFill>
            <a:srgbClr val="DEEBF7">
              <a:alpha val="40000"/>
            </a:srgbClr>
          </a:solidFill>
          <a:ln w="0" cap="flat" cmpd="sng" algn="ctr">
            <a:noFill/>
            <a:prstDash val="solid"/>
          </a:ln>
          <a:effectLst/>
        </p:spPr>
        <p:txBody>
          <a:bodyPr vert="horz" lIns="132768" rtlCol="0" anchor="ctr"/>
          <a:lstStyle/>
          <a:p>
            <a:pPr defTabSz="562042">
              <a:buClrTx/>
              <a:tabLst>
                <a:tab pos="1124084" algn="l"/>
              </a:tabLst>
              <a:defRPr/>
            </a:pPr>
            <a:endParaRPr lang="ru-RU" sz="1770">
              <a:solidFill>
                <a:prstClr val="black"/>
              </a:solidFill>
              <a:latin typeface="Exo 2 SemiBold"/>
              <a:ea typeface="+mn-ea"/>
            </a:endParaRPr>
          </a:p>
        </p:txBody>
      </p:sp>
      <p:sp>
        <p:nvSpPr>
          <p:cNvPr id="48" name="Шеврон 38"/>
          <p:cNvSpPr/>
          <p:nvPr/>
        </p:nvSpPr>
        <p:spPr bwMode="auto">
          <a:xfrm rot="16199998">
            <a:off x="4385112" y="3299947"/>
            <a:ext cx="196861" cy="262341"/>
          </a:xfrm>
          <a:prstGeom prst="chevron">
            <a:avLst>
              <a:gd name="adj" fmla="val 50000"/>
            </a:avLst>
          </a:prstGeom>
          <a:solidFill>
            <a:srgbClr val="0450F2"/>
          </a:solidFill>
          <a:ln w="25400" cap="flat" cmpd="sng" algn="ctr">
            <a:noFill/>
            <a:prstDash val="solid"/>
          </a:ln>
          <a:effectLst/>
        </p:spPr>
        <p:txBody>
          <a:bodyPr rtlCol="0" anchor="ctr"/>
          <a:lstStyle/>
          <a:p>
            <a:pPr algn="ctr" defTabSz="899267">
              <a:buClrTx/>
            </a:pPr>
            <a:endParaRPr lang="ru-RU" sz="1328">
              <a:solidFill>
                <a:prstClr val="black"/>
              </a:solidFill>
              <a:ea typeface="+mn-ea"/>
            </a:endParaRPr>
          </a:p>
        </p:txBody>
      </p:sp>
      <p:sp>
        <p:nvSpPr>
          <p:cNvPr id="49" name="Шеврон 38"/>
          <p:cNvSpPr/>
          <p:nvPr/>
        </p:nvSpPr>
        <p:spPr bwMode="auto">
          <a:xfrm rot="16199998">
            <a:off x="4385111" y="4065739"/>
            <a:ext cx="196861" cy="262341"/>
          </a:xfrm>
          <a:prstGeom prst="chevron">
            <a:avLst>
              <a:gd name="adj" fmla="val 50000"/>
            </a:avLst>
          </a:prstGeom>
          <a:solidFill>
            <a:srgbClr val="0450F2"/>
          </a:solidFill>
          <a:ln w="25400" cap="flat" cmpd="sng" algn="ctr">
            <a:noFill/>
            <a:prstDash val="solid"/>
          </a:ln>
          <a:effectLst/>
        </p:spPr>
        <p:txBody>
          <a:bodyPr rtlCol="0" anchor="ctr"/>
          <a:lstStyle/>
          <a:p>
            <a:pPr algn="ctr" defTabSz="899267">
              <a:buClrTx/>
            </a:pPr>
            <a:endParaRPr lang="ru-RU" sz="1328">
              <a:solidFill>
                <a:prstClr val="black"/>
              </a:solidFill>
              <a:ea typeface="+mn-ea"/>
            </a:endParaRPr>
          </a:p>
        </p:txBody>
      </p:sp>
      <p:sp>
        <p:nvSpPr>
          <p:cNvPr id="50" name="Прямоугольник 49"/>
          <p:cNvSpPr/>
          <p:nvPr/>
        </p:nvSpPr>
        <p:spPr bwMode="auto">
          <a:xfrm>
            <a:off x="7417598" y="3427582"/>
            <a:ext cx="262342" cy="770098"/>
          </a:xfrm>
          <a:prstGeom prst="rect">
            <a:avLst/>
          </a:prstGeom>
          <a:solidFill>
            <a:srgbClr val="DEEBF7">
              <a:alpha val="40000"/>
            </a:srgbClr>
          </a:solidFill>
          <a:ln w="0" cap="flat" cmpd="sng" algn="ctr">
            <a:noFill/>
            <a:prstDash val="solid"/>
          </a:ln>
          <a:effectLst/>
        </p:spPr>
        <p:txBody>
          <a:bodyPr vert="horz" lIns="132768" rtlCol="0" anchor="ctr"/>
          <a:lstStyle/>
          <a:p>
            <a:pPr defTabSz="562042">
              <a:buClrTx/>
              <a:tabLst>
                <a:tab pos="1124084" algn="l"/>
              </a:tabLst>
              <a:defRPr/>
            </a:pPr>
            <a:endParaRPr lang="ru-RU" sz="1770">
              <a:solidFill>
                <a:prstClr val="black"/>
              </a:solidFill>
              <a:latin typeface="Exo 2 SemiBold"/>
              <a:ea typeface="+mn-ea"/>
            </a:endParaRPr>
          </a:p>
        </p:txBody>
      </p:sp>
      <p:sp>
        <p:nvSpPr>
          <p:cNvPr id="51" name="Шеврон 38"/>
          <p:cNvSpPr/>
          <p:nvPr/>
        </p:nvSpPr>
        <p:spPr bwMode="auto">
          <a:xfrm rot="16199998">
            <a:off x="7450339" y="3299948"/>
            <a:ext cx="196861" cy="262341"/>
          </a:xfrm>
          <a:prstGeom prst="chevron">
            <a:avLst>
              <a:gd name="adj" fmla="val 50000"/>
            </a:avLst>
          </a:prstGeom>
          <a:solidFill>
            <a:srgbClr val="0450F2"/>
          </a:solidFill>
          <a:ln w="25400" cap="flat" cmpd="sng" algn="ctr">
            <a:noFill/>
            <a:prstDash val="solid"/>
          </a:ln>
          <a:effectLst/>
        </p:spPr>
        <p:txBody>
          <a:bodyPr rtlCol="0" anchor="ctr"/>
          <a:lstStyle/>
          <a:p>
            <a:pPr algn="ctr" defTabSz="899267">
              <a:buClrTx/>
            </a:pPr>
            <a:endParaRPr lang="ru-RU" sz="1328">
              <a:solidFill>
                <a:prstClr val="black"/>
              </a:solidFill>
              <a:ea typeface="+mn-ea"/>
            </a:endParaRPr>
          </a:p>
        </p:txBody>
      </p:sp>
      <p:sp>
        <p:nvSpPr>
          <p:cNvPr id="52" name="Шеврон 38"/>
          <p:cNvSpPr/>
          <p:nvPr/>
        </p:nvSpPr>
        <p:spPr bwMode="auto">
          <a:xfrm rot="16199998">
            <a:off x="7450338" y="4065740"/>
            <a:ext cx="196861" cy="262341"/>
          </a:xfrm>
          <a:prstGeom prst="chevron">
            <a:avLst>
              <a:gd name="adj" fmla="val 50000"/>
            </a:avLst>
          </a:prstGeom>
          <a:solidFill>
            <a:srgbClr val="0450F2"/>
          </a:solidFill>
          <a:ln w="25400" cap="flat" cmpd="sng" algn="ctr">
            <a:noFill/>
            <a:prstDash val="solid"/>
          </a:ln>
          <a:effectLst/>
        </p:spPr>
        <p:txBody>
          <a:bodyPr rtlCol="0" anchor="ctr"/>
          <a:lstStyle/>
          <a:p>
            <a:pPr algn="ctr" defTabSz="899267">
              <a:buClrTx/>
            </a:pPr>
            <a:endParaRPr lang="ru-RU" sz="1328">
              <a:solidFill>
                <a:prstClr val="black"/>
              </a:solidFill>
              <a:ea typeface="+mn-ea"/>
            </a:endParaRPr>
          </a:p>
        </p:txBody>
      </p:sp>
      <p:sp>
        <p:nvSpPr>
          <p:cNvPr id="53" name="Прямоугольник 52"/>
          <p:cNvSpPr/>
          <p:nvPr/>
        </p:nvSpPr>
        <p:spPr>
          <a:xfrm>
            <a:off x="297180" y="822960"/>
            <a:ext cx="8602980" cy="253916"/>
          </a:xfrm>
          <a:prstGeom prst="rect">
            <a:avLst/>
          </a:prstGeom>
          <a:ln w="12700">
            <a:solidFill>
              <a:srgbClr val="0450F2"/>
            </a:solidFill>
            <a:prstDash val="lgDash"/>
          </a:ln>
        </p:spPr>
        <p:txBody>
          <a:bodyPr wrap="square">
            <a:spAutoFit/>
          </a:bodyPr>
          <a:lstStyle/>
          <a:p>
            <a:pPr algn="ctr"/>
            <a:r>
              <a:rPr lang="ru-RU" sz="1050" dirty="0"/>
              <a:t>информация, сформированная с использованием ЕИС, имеет приоритет перед иными сведениями (см. ч. 4 ст. 5 Закона </a:t>
            </a:r>
            <a:r>
              <a:rPr lang="en-US" sz="1050" dirty="0"/>
              <a:t>N 44-</a:t>
            </a:r>
            <a:r>
              <a:rPr lang="ru-RU" sz="1050" dirty="0"/>
              <a:t>ФЗ</a:t>
            </a:r>
            <a:r>
              <a:rPr lang="en-US" sz="1050" dirty="0"/>
              <a:t>)</a:t>
            </a:r>
            <a:endParaRPr lang="ru-RU" sz="1050" dirty="0"/>
          </a:p>
        </p:txBody>
      </p:sp>
    </p:spTree>
    <p:extLst>
      <p:ext uri="{BB962C8B-B14F-4D97-AF65-F5344CB8AC3E}">
        <p14:creationId xmlns:p14="http://schemas.microsoft.com/office/powerpoint/2010/main" val="24514398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Прямоугольник 16"/>
          <p:cNvSpPr/>
          <p:nvPr/>
        </p:nvSpPr>
        <p:spPr>
          <a:xfrm>
            <a:off x="-157639" y="954029"/>
            <a:ext cx="9179719" cy="4032150"/>
          </a:xfrm>
          <a:prstGeom prst="rect">
            <a:avLst/>
          </a:prstGeom>
        </p:spPr>
        <p:txBody>
          <a:bodyPr wrap="square" lIns="45994" tIns="22997" rIns="45994" bIns="22997">
            <a:spAutoFit/>
          </a:bodyPr>
          <a:lstStyle/>
          <a:p>
            <a:pPr marL="630825" lvl="3" indent="-23955" defTabSz="689915"/>
            <a:r>
              <a:rPr lang="ru-RU" sz="1800" dirty="0">
                <a:solidFill>
                  <a:prstClr val="black"/>
                </a:solidFill>
                <a:latin typeface="Times New Roman" panose="02020603050405020304" pitchFamily="18" charset="0"/>
                <a:cs typeface="Times New Roman" panose="02020603050405020304" pitchFamily="18" charset="0"/>
              </a:rPr>
              <a:t>	</a:t>
            </a:r>
            <a:r>
              <a:rPr lang="ru-RU" sz="1600" dirty="0">
                <a:solidFill>
                  <a:srgbClr val="0450F2"/>
                </a:solidFill>
                <a:latin typeface="Exo 2" charset="-52"/>
                <a:ea typeface="Exo 2"/>
                <a:cs typeface="Exo 2"/>
                <a:sym typeface="Exo 2"/>
              </a:rPr>
              <a:t>Преимущества функционала:</a:t>
            </a:r>
          </a:p>
          <a:p>
            <a:pPr marL="896938" lvl="3" indent="-23813" defTabSz="689915"/>
            <a:r>
              <a:rPr lang="ru-RU" sz="1600" dirty="0">
                <a:solidFill>
                  <a:schemeClr val="dk1"/>
                </a:solidFill>
                <a:latin typeface="Exo 2" charset="-52"/>
                <a:ea typeface="Exo 2"/>
                <a:cs typeface="Exo 2"/>
                <a:sym typeface="Exo 2"/>
              </a:rPr>
              <a:t>1) полный электронный документооборот, включая эл. приемку ТРУ и претензионное взаимодействие</a:t>
            </a:r>
          </a:p>
          <a:p>
            <a:pPr marL="896938" lvl="3" indent="-23813" defTabSz="689915"/>
            <a:r>
              <a:rPr lang="ru-RU" sz="1600" dirty="0">
                <a:solidFill>
                  <a:schemeClr val="dk1"/>
                </a:solidFill>
                <a:latin typeface="Exo 2" charset="-52"/>
                <a:ea typeface="Exo 2"/>
                <a:cs typeface="Exo 2"/>
                <a:sym typeface="Exo 2"/>
              </a:rPr>
              <a:t>2) неограниченное количество протоколов разногласий</a:t>
            </a:r>
          </a:p>
          <a:p>
            <a:pPr marL="896938" lvl="3" indent="-23813" defTabSz="689915"/>
            <a:r>
              <a:rPr lang="ru-RU" sz="1600" dirty="0">
                <a:solidFill>
                  <a:schemeClr val="dk1"/>
                </a:solidFill>
                <a:latin typeface="Exo 2" charset="-52"/>
                <a:ea typeface="Exo 2"/>
                <a:cs typeface="Exo 2"/>
                <a:sym typeface="Exo 2"/>
              </a:rPr>
              <a:t>3) сведения в РК ЕИС формируются автоматически, НО требуют проверки и публикации представителем заказчика</a:t>
            </a:r>
          </a:p>
          <a:p>
            <a:pPr marL="896938" lvl="3" indent="-23813" defTabSz="689915"/>
            <a:r>
              <a:rPr lang="ru-RU" sz="1600" dirty="0">
                <a:solidFill>
                  <a:schemeClr val="dk1"/>
                </a:solidFill>
                <a:latin typeface="Exo 2" charset="-52"/>
                <a:ea typeface="Exo 2"/>
                <a:cs typeface="Exo 2"/>
                <a:sym typeface="Exo 2"/>
              </a:rPr>
              <a:t>4) исключаются «глазные» проверки при включении сведений в РК ЕИС</a:t>
            </a:r>
          </a:p>
          <a:p>
            <a:pPr marL="630825" lvl="3" indent="-23955" defTabSz="689915"/>
            <a:endParaRPr lang="ru-RU" sz="1600" dirty="0">
              <a:solidFill>
                <a:schemeClr val="dk1"/>
              </a:solidFill>
              <a:latin typeface="Exo 2" charset="-52"/>
              <a:ea typeface="Exo 2"/>
              <a:cs typeface="Exo 2"/>
              <a:sym typeface="Exo 2"/>
            </a:endParaRPr>
          </a:p>
          <a:p>
            <a:pPr marL="630825" lvl="3" indent="-23955" defTabSz="689915"/>
            <a:r>
              <a:rPr lang="ru-RU" sz="1600" dirty="0">
                <a:solidFill>
                  <a:srgbClr val="0450F2"/>
                </a:solidFill>
                <a:latin typeface="Exo 2" charset="-52"/>
                <a:ea typeface="Exo 2"/>
                <a:cs typeface="Exo 2"/>
                <a:sym typeface="Exo 2"/>
              </a:rPr>
              <a:t>Недостатки функционала:</a:t>
            </a:r>
          </a:p>
          <a:p>
            <a:pPr marL="896938" lvl="3" indent="-23813" defTabSz="689915"/>
            <a:r>
              <a:rPr lang="ru-RU" sz="1600" dirty="0">
                <a:solidFill>
                  <a:schemeClr val="dk1"/>
                </a:solidFill>
                <a:latin typeface="Exo 2" charset="-52"/>
                <a:ea typeface="Exo 2"/>
                <a:cs typeface="Exo 2"/>
                <a:sym typeface="Exo 2"/>
              </a:rPr>
              <a:t>1) необходимость наличия регистрации у контрагента в ЕРУЗ </a:t>
            </a:r>
          </a:p>
          <a:p>
            <a:pPr marL="896938" lvl="3" indent="-23813" defTabSz="689915"/>
            <a:r>
              <a:rPr lang="ru-RU" sz="1600" dirty="0">
                <a:solidFill>
                  <a:schemeClr val="dk1"/>
                </a:solidFill>
                <a:latin typeface="Exo 2" charset="-52"/>
                <a:ea typeface="Exo 2"/>
                <a:cs typeface="Exo 2"/>
                <a:sym typeface="Exo 2"/>
              </a:rPr>
              <a:t>2) необходимость наличия у контрагента ЭП и МЧД (для уполномоченных лиц)  </a:t>
            </a:r>
          </a:p>
          <a:p>
            <a:pPr marL="896938" lvl="3" indent="-23813" defTabSz="689915"/>
            <a:r>
              <a:rPr lang="ru-RU" sz="1600" dirty="0">
                <a:solidFill>
                  <a:schemeClr val="dk1"/>
                </a:solidFill>
                <a:latin typeface="Exo 2" charset="-52"/>
                <a:ea typeface="Exo 2"/>
                <a:cs typeface="Exo 2"/>
                <a:sym typeface="Exo 2"/>
              </a:rPr>
              <a:t>3) в случае отказа от заключения контракта контрагент не попадет в РНП (недостаток конечно для заказчика)</a:t>
            </a:r>
          </a:p>
          <a:p>
            <a:pPr marL="896938" lvl="3" indent="-23813" defTabSz="689915"/>
            <a:r>
              <a:rPr lang="ru-RU" sz="1600" dirty="0">
                <a:solidFill>
                  <a:schemeClr val="dk1"/>
                </a:solidFill>
                <a:latin typeface="Exo 2" charset="-52"/>
                <a:ea typeface="Exo 2"/>
                <a:cs typeface="Exo 2"/>
                <a:sym typeface="Exo 2"/>
              </a:rPr>
              <a:t>4) длительный период для автоотказ от заключения контракта (5 раб. дней), </a:t>
            </a:r>
            <a:br>
              <a:rPr lang="ru-RU" sz="1600" dirty="0">
                <a:solidFill>
                  <a:schemeClr val="dk1"/>
                </a:solidFill>
                <a:latin typeface="Exo 2" charset="-52"/>
                <a:ea typeface="Exo 2"/>
                <a:cs typeface="Exo 2"/>
                <a:sym typeface="Exo 2"/>
              </a:rPr>
            </a:br>
            <a:r>
              <a:rPr lang="ru-RU" sz="1600" dirty="0">
                <a:solidFill>
                  <a:schemeClr val="dk1"/>
                </a:solidFill>
                <a:latin typeface="Exo 2" charset="-52"/>
                <a:ea typeface="Exo 2"/>
                <a:cs typeface="Exo 2"/>
                <a:sym typeface="Exo 2"/>
              </a:rPr>
              <a:t>что может существенно замедлить процесс заключения контракта</a:t>
            </a:r>
          </a:p>
          <a:p>
            <a:pPr lvl="3" indent="402450" defTabSz="689915"/>
            <a:endParaRPr lang="ru-RU" sz="1700" dirty="0">
              <a:solidFill>
                <a:prstClr val="black"/>
              </a:solidFill>
              <a:latin typeface="Bahnschrift Light SemiCondensed" panose="020B0502040204020203" pitchFamily="34" charset="0"/>
            </a:endParaRPr>
          </a:p>
        </p:txBody>
      </p:sp>
      <p:sp>
        <p:nvSpPr>
          <p:cNvPr id="2" name="Заголовок 1"/>
          <p:cNvSpPr>
            <a:spLocks noGrp="1"/>
          </p:cNvSpPr>
          <p:nvPr>
            <p:ph type="title" idx="4294967295"/>
          </p:nvPr>
        </p:nvSpPr>
        <p:spPr>
          <a:xfrm>
            <a:off x="121920" y="326073"/>
            <a:ext cx="8697913" cy="527367"/>
          </a:xfrm>
        </p:spPr>
        <p:txBody>
          <a:bodyPr>
            <a:normAutofit fontScale="90000"/>
          </a:bodyPr>
          <a:lstStyle/>
          <a:p>
            <a:pPr>
              <a:defRPr/>
            </a:pPr>
            <a:r>
              <a:rPr lang="ru-RU" sz="2400" dirty="0">
                <a:solidFill>
                  <a:srgbClr val="0450F2"/>
                </a:solidFill>
                <a:latin typeface="Exo 2 SemiBold"/>
                <a:ea typeface="Exo 2 SemiBold"/>
                <a:cs typeface="Exo 2 SemiBold"/>
                <a:sym typeface="Exo 2 SemiBold"/>
              </a:rPr>
              <a:t>Преимущества и недостатки функционала</a:t>
            </a:r>
            <a:br>
              <a:rPr lang="ru-RU" sz="2400" dirty="0">
                <a:solidFill>
                  <a:srgbClr val="0450F2"/>
                </a:solidFill>
                <a:latin typeface="Exo 2 SemiBold"/>
                <a:ea typeface="Exo 2 SemiBold"/>
                <a:cs typeface="Exo 2 SemiBold"/>
                <a:sym typeface="Exo 2 SemiBold"/>
              </a:rPr>
            </a:br>
            <a:br>
              <a:rPr lang="ru-RU" sz="2400" dirty="0">
                <a:solidFill>
                  <a:srgbClr val="0450F2"/>
                </a:solidFill>
                <a:latin typeface="Exo 2 SemiBold"/>
                <a:ea typeface="Exo 2 SemiBold"/>
                <a:cs typeface="Exo 2 SemiBold"/>
                <a:sym typeface="Exo 2 SemiBold"/>
              </a:rPr>
            </a:br>
            <a:br>
              <a:rPr lang="ru-RU" dirty="0">
                <a:solidFill>
                  <a:schemeClr val="dk1"/>
                </a:solidFill>
                <a:latin typeface="Exo 2" charset="-52"/>
                <a:ea typeface="Exo 2"/>
                <a:cs typeface="Exo 2"/>
                <a:sym typeface="Exo 2 SemiBold"/>
              </a:rPr>
            </a:br>
            <a:br>
              <a:rPr lang="ru-RU" dirty="0">
                <a:solidFill>
                  <a:schemeClr val="dk1"/>
                </a:solidFill>
                <a:latin typeface="Exo 2" charset="-52"/>
                <a:ea typeface="Exo 2"/>
                <a:cs typeface="Exo 2"/>
                <a:sym typeface="Exo 2"/>
              </a:rPr>
            </a:br>
            <a:endParaRPr lang="ru-RU" dirty="0">
              <a:solidFill>
                <a:schemeClr val="dk1"/>
              </a:solidFill>
              <a:latin typeface="Exo 2" charset="-52"/>
              <a:ea typeface="Exo 2"/>
              <a:cs typeface="Exo 2"/>
              <a:sym typeface="Exo 2"/>
            </a:endParaRPr>
          </a:p>
        </p:txBody>
      </p:sp>
      <p:sp>
        <p:nvSpPr>
          <p:cNvPr id="8" name="Шеврон 25"/>
          <p:cNvSpPr/>
          <p:nvPr/>
        </p:nvSpPr>
        <p:spPr>
          <a:xfrm>
            <a:off x="229515" y="1048694"/>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sp>
        <p:nvSpPr>
          <p:cNvPr id="12" name="Шеврон 25"/>
          <p:cNvSpPr/>
          <p:nvPr/>
        </p:nvSpPr>
        <p:spPr>
          <a:xfrm>
            <a:off x="222258" y="3001386"/>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spTree>
    <p:extLst>
      <p:ext uri="{BB962C8B-B14F-4D97-AF65-F5344CB8AC3E}">
        <p14:creationId xmlns:p14="http://schemas.microsoft.com/office/powerpoint/2010/main" val="15557000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229553" y="929640"/>
            <a:ext cx="8662987" cy="3321050"/>
          </a:xfrm>
        </p:spPr>
        <p:txBody>
          <a:bodyPr>
            <a:normAutofit/>
          </a:bodyPr>
          <a:lstStyle/>
          <a:p>
            <a:pPr marL="0" lvl="3" indent="0" defTabSz="689915">
              <a:buFont typeface="Arial"/>
              <a:buNone/>
            </a:pPr>
            <a:r>
              <a:rPr lang="ru-RU" sz="1600" dirty="0">
                <a:solidFill>
                  <a:schemeClr val="dk1"/>
                </a:solidFill>
                <a:latin typeface="Exo 2" charset="-52"/>
                <a:ea typeface="Exo 2"/>
                <a:cs typeface="Exo 2"/>
                <a:sym typeface="Exo 2"/>
              </a:rPr>
              <a:t>Чтобы сформировать проект цифрового контракта по основаниям, предусмотренным </a:t>
            </a:r>
            <a:br>
              <a:rPr lang="ru-RU" sz="1600" dirty="0">
                <a:solidFill>
                  <a:schemeClr val="dk1"/>
                </a:solidFill>
                <a:latin typeface="Exo 2" charset="-52"/>
                <a:ea typeface="Exo 2"/>
                <a:cs typeface="Exo 2"/>
                <a:sym typeface="Exo 2"/>
              </a:rPr>
            </a:br>
            <a:r>
              <a:rPr lang="ru-RU" sz="1600" dirty="0">
                <a:solidFill>
                  <a:schemeClr val="dk1"/>
                </a:solidFill>
                <a:latin typeface="Exo 2" charset="-52"/>
                <a:ea typeface="Exo 2"/>
                <a:cs typeface="Exo 2"/>
                <a:sym typeface="Exo 2"/>
              </a:rPr>
              <a:t>ч. 1 ст. 93 Закона </a:t>
            </a:r>
            <a:r>
              <a:rPr lang="en-US" sz="1600" dirty="0">
                <a:solidFill>
                  <a:schemeClr val="dk1"/>
                </a:solidFill>
                <a:latin typeface="Exo 2" charset="-52"/>
                <a:ea typeface="Exo 2"/>
                <a:cs typeface="Exo 2"/>
                <a:sym typeface="Exo 2"/>
              </a:rPr>
              <a:t>N</a:t>
            </a:r>
            <a:r>
              <a:rPr lang="ru-RU" sz="1600" dirty="0">
                <a:solidFill>
                  <a:schemeClr val="dk1"/>
                </a:solidFill>
                <a:latin typeface="Exo 2" charset="-52"/>
                <a:ea typeface="Exo 2"/>
                <a:cs typeface="Exo 2"/>
                <a:sym typeface="Exo 2"/>
              </a:rPr>
              <a:t> 44-ФЗ (за исключением </a:t>
            </a:r>
            <a:r>
              <a:rPr lang="ru-RU" sz="1600" dirty="0" err="1">
                <a:solidFill>
                  <a:schemeClr val="dk1"/>
                </a:solidFill>
                <a:latin typeface="Exo 2" charset="-52"/>
                <a:ea typeface="Exo 2"/>
                <a:cs typeface="Exo 2"/>
                <a:sym typeface="Exo 2"/>
              </a:rPr>
              <a:t>пп</a:t>
            </a:r>
            <a:r>
              <a:rPr lang="ru-RU" sz="1600" dirty="0">
                <a:solidFill>
                  <a:schemeClr val="dk1"/>
                </a:solidFill>
                <a:latin typeface="Exo 2" charset="-52"/>
                <a:ea typeface="Exo 2"/>
                <a:cs typeface="Exo 2"/>
                <a:sym typeface="Exo 2"/>
              </a:rPr>
              <a:t>. 4, 5, 23-25, 42, 44 и 46) заказчику необходимо:</a:t>
            </a:r>
          </a:p>
          <a:p>
            <a:pPr marL="630825" lvl="3" indent="-23955" defTabSz="689915">
              <a:buFont typeface="Arial"/>
              <a:buNone/>
            </a:pPr>
            <a:r>
              <a:rPr lang="ru-RU" sz="1600" dirty="0">
                <a:solidFill>
                  <a:srgbClr val="0450F2"/>
                </a:solidFill>
                <a:latin typeface="Exo 2" charset="-52"/>
                <a:ea typeface="Exo 2"/>
                <a:cs typeface="Exo 2"/>
                <a:sym typeface="Exo 2"/>
              </a:rPr>
              <a:t>Шаг 1:</a:t>
            </a:r>
            <a:r>
              <a:rPr lang="ru-RU" sz="1600" dirty="0">
                <a:solidFill>
                  <a:schemeClr val="dk1"/>
                </a:solidFill>
                <a:latin typeface="Exo 2" charset="-52"/>
                <a:ea typeface="Exo 2"/>
                <a:cs typeface="Exo 2"/>
                <a:sym typeface="Exo 2"/>
              </a:rPr>
              <a:t> в подсистеме «Заключение контрактов», при нажатии на кнопку «Сформировать проект контракта» выбрать пункт «с единственным поставщиком»</a:t>
            </a:r>
          </a:p>
          <a:p>
            <a:pPr marL="630825" lvl="3" indent="-23955" defTabSz="689915">
              <a:buFont typeface="Arial"/>
              <a:buNone/>
            </a:pPr>
            <a:r>
              <a:rPr lang="ru-RU" sz="1600" dirty="0">
                <a:solidFill>
                  <a:srgbClr val="0450F2"/>
                </a:solidFill>
                <a:latin typeface="Exo 2" charset="-52"/>
                <a:ea typeface="Exo 2"/>
                <a:cs typeface="Exo 2"/>
                <a:sym typeface="Exo 2"/>
              </a:rPr>
              <a:t>Шаг 2:</a:t>
            </a:r>
            <a:r>
              <a:rPr lang="ru-RU" sz="1600" dirty="0">
                <a:solidFill>
                  <a:schemeClr val="dk1"/>
                </a:solidFill>
                <a:latin typeface="Exo 2" charset="-52"/>
                <a:ea typeface="Exo 2"/>
                <a:cs typeface="Exo 2"/>
                <a:sym typeface="Exo 2"/>
              </a:rPr>
              <a:t> указать номер позиции плана-графика и основание заключения контракта</a:t>
            </a:r>
          </a:p>
          <a:p>
            <a:pPr marL="630825" lvl="3" indent="-23955" defTabSz="689915">
              <a:buFont typeface="Arial"/>
              <a:buNone/>
            </a:pPr>
            <a:r>
              <a:rPr lang="ru-RU" sz="1600" dirty="0">
                <a:solidFill>
                  <a:srgbClr val="0450F2"/>
                </a:solidFill>
                <a:latin typeface="Exo 2" charset="-52"/>
                <a:ea typeface="Exo 2"/>
                <a:cs typeface="Exo 2"/>
                <a:sym typeface="Exo 2"/>
              </a:rPr>
              <a:t>Шаг 3:</a:t>
            </a:r>
            <a:r>
              <a:rPr lang="ru-RU" sz="1600" dirty="0">
                <a:solidFill>
                  <a:schemeClr val="dk1"/>
                </a:solidFill>
                <a:latin typeface="Exo 2" charset="-52"/>
                <a:ea typeface="Exo 2"/>
                <a:cs typeface="Exo 2"/>
                <a:sym typeface="Exo 2"/>
              </a:rPr>
              <a:t> выбрать поставщика в блоке «Информация о поставщике»</a:t>
            </a:r>
          </a:p>
          <a:p>
            <a:pPr marL="630825" lvl="3" indent="-23955" defTabSz="689915">
              <a:buFont typeface="Arial"/>
              <a:buNone/>
            </a:pPr>
            <a:r>
              <a:rPr lang="ru-RU" sz="1600" dirty="0">
                <a:solidFill>
                  <a:srgbClr val="0450F2"/>
                </a:solidFill>
                <a:latin typeface="Exo 2" charset="-52"/>
                <a:ea typeface="Exo 2"/>
                <a:cs typeface="Exo 2"/>
                <a:sym typeface="Exo 2"/>
              </a:rPr>
              <a:t>Шаг 4:</a:t>
            </a:r>
            <a:r>
              <a:rPr lang="ru-RU" sz="1600" dirty="0">
                <a:solidFill>
                  <a:schemeClr val="dk1"/>
                </a:solidFill>
                <a:latin typeface="Exo 2" charset="-52"/>
                <a:ea typeface="Exo 2"/>
                <a:cs typeface="Exo 2"/>
                <a:sym typeface="Exo 2"/>
              </a:rPr>
              <a:t> заполнить необходимые данные на всех вкладках</a:t>
            </a:r>
          </a:p>
          <a:p>
            <a:pPr marL="630825" lvl="3" indent="-23955" defTabSz="689915">
              <a:buFont typeface="Arial"/>
              <a:buNone/>
            </a:pPr>
            <a:r>
              <a:rPr lang="ru-RU" sz="1600" dirty="0">
                <a:solidFill>
                  <a:srgbClr val="0450F2"/>
                </a:solidFill>
                <a:latin typeface="Exo 2" charset="-52"/>
                <a:ea typeface="Exo 2"/>
                <a:cs typeface="Exo 2"/>
                <a:sym typeface="Exo 2"/>
              </a:rPr>
              <a:t>Шаг 5:</a:t>
            </a:r>
            <a:r>
              <a:rPr lang="ru-RU" sz="1600" dirty="0">
                <a:solidFill>
                  <a:schemeClr val="dk1"/>
                </a:solidFill>
                <a:latin typeface="Exo 2" charset="-52"/>
                <a:ea typeface="Exo 2"/>
                <a:cs typeface="Exo 2"/>
                <a:sym typeface="Exo 2"/>
              </a:rPr>
              <a:t> прикрепить необходимые файлы к проекту контракта на вкладке «Прилагаемые документы» и нажать на кнопку «Завершить формирование»</a:t>
            </a:r>
          </a:p>
        </p:txBody>
      </p:sp>
      <p:sp>
        <p:nvSpPr>
          <p:cNvPr id="4" name="Заголовок 1"/>
          <p:cNvSpPr>
            <a:spLocks noGrp="1"/>
          </p:cNvSpPr>
          <p:nvPr>
            <p:ph type="title" idx="4294967295"/>
          </p:nvPr>
        </p:nvSpPr>
        <p:spPr>
          <a:xfrm>
            <a:off x="212725" y="399098"/>
            <a:ext cx="8931275" cy="585787"/>
          </a:xfrm>
        </p:spPr>
        <p:txBody>
          <a:bodyPr>
            <a:noAutofit/>
          </a:bodyPr>
          <a:lstStyle/>
          <a:p>
            <a:r>
              <a:rPr lang="ru-RU" sz="2200" dirty="0">
                <a:solidFill>
                  <a:srgbClr val="0450F2"/>
                </a:solidFill>
                <a:latin typeface="Exo 2 SemiBold"/>
                <a:ea typeface="Exo 2 SemiBold"/>
                <a:cs typeface="Exo 2 SemiBold"/>
                <a:sym typeface="Exo 2 SemiBold"/>
              </a:rPr>
              <a:t>Цифровой ЕП: порядок заключения в ЕИС</a:t>
            </a:r>
          </a:p>
        </p:txBody>
      </p:sp>
      <p:sp>
        <p:nvSpPr>
          <p:cNvPr id="6" name="Прямоугольник 5"/>
          <p:cNvSpPr/>
          <p:nvPr/>
        </p:nvSpPr>
        <p:spPr>
          <a:xfrm>
            <a:off x="623202" y="3995259"/>
            <a:ext cx="7850197" cy="71804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pPr algn="ctr" defTabSz="689915"/>
            <a:endParaRPr lang="ru-RU" dirty="0">
              <a:solidFill>
                <a:prstClr val="white"/>
              </a:solidFill>
            </a:endParaRPr>
          </a:p>
        </p:txBody>
      </p:sp>
      <p:sp>
        <p:nvSpPr>
          <p:cNvPr id="7" name="Прямоугольник 6"/>
          <p:cNvSpPr/>
          <p:nvPr/>
        </p:nvSpPr>
        <p:spPr>
          <a:xfrm>
            <a:off x="503377" y="3515352"/>
            <a:ext cx="1695538" cy="161548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pPr lvl="3" algn="ctr" defTabSz="689915"/>
            <a:r>
              <a:rPr lang="ru-RU" sz="1600" dirty="0">
                <a:solidFill>
                  <a:schemeClr val="dk1"/>
                </a:solidFill>
                <a:latin typeface="Exo 2" charset="-52"/>
                <a:ea typeface="Exo 2"/>
                <a:cs typeface="Exo 2"/>
                <a:sym typeface="Exo 2"/>
              </a:rPr>
              <a:t>Формирование проекта контракта </a:t>
            </a:r>
            <a:br>
              <a:rPr lang="ru-RU" sz="1600" dirty="0">
                <a:solidFill>
                  <a:schemeClr val="dk1"/>
                </a:solidFill>
                <a:latin typeface="Exo 2" charset="-52"/>
                <a:ea typeface="Exo 2"/>
                <a:cs typeface="Exo 2"/>
                <a:sym typeface="Exo 2"/>
              </a:rPr>
            </a:br>
            <a:r>
              <a:rPr lang="ru-RU" sz="1600" dirty="0">
                <a:solidFill>
                  <a:schemeClr val="dk1"/>
                </a:solidFill>
                <a:latin typeface="Exo 2" charset="-52"/>
                <a:ea typeface="Exo 2"/>
                <a:cs typeface="Exo 2"/>
                <a:sym typeface="Exo 2"/>
              </a:rPr>
              <a:t>в ЛК заказчика ЕИС</a:t>
            </a:r>
          </a:p>
        </p:txBody>
      </p:sp>
      <p:sp>
        <p:nvSpPr>
          <p:cNvPr id="8" name="Овал 7"/>
          <p:cNvSpPr/>
          <p:nvPr/>
        </p:nvSpPr>
        <p:spPr>
          <a:xfrm>
            <a:off x="288408" y="4168325"/>
            <a:ext cx="365760" cy="371910"/>
          </a:xfrm>
          <a:prstGeom prst="ellipse">
            <a:avLst/>
          </a:prstGeom>
          <a:solidFill>
            <a:schemeClr val="accent1">
              <a:lumMod val="20000"/>
              <a:lumOff val="80000"/>
            </a:schemeClr>
          </a:solidFill>
          <a:ln>
            <a:solidFill>
              <a:srgbClr val="0450F2"/>
            </a:solid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pPr algn="ctr"/>
            <a:r>
              <a:rPr lang="ru-RU" sz="1800" dirty="0">
                <a:solidFill>
                  <a:prstClr val="black"/>
                </a:solidFill>
                <a:latin typeface="Bahnschrift Light SemiCondensed" panose="020B0502040204020203" pitchFamily="34" charset="0"/>
              </a:rPr>
              <a:t>1</a:t>
            </a:r>
          </a:p>
        </p:txBody>
      </p:sp>
      <p:sp>
        <p:nvSpPr>
          <p:cNvPr id="9" name="Прямоугольник 8"/>
          <p:cNvSpPr/>
          <p:nvPr/>
        </p:nvSpPr>
        <p:spPr>
          <a:xfrm>
            <a:off x="2594872" y="3515352"/>
            <a:ext cx="1695538" cy="161548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pPr algn="ctr" defTabSz="689915"/>
            <a:r>
              <a:rPr lang="ru-RU" sz="1600" dirty="0">
                <a:solidFill>
                  <a:schemeClr val="dk1"/>
                </a:solidFill>
                <a:latin typeface="Exo 2" charset="-52"/>
                <a:ea typeface="Exo 2"/>
                <a:cs typeface="Exo 2"/>
                <a:sym typeface="Exo 2"/>
              </a:rPr>
              <a:t>Подписание поставщиком контракта </a:t>
            </a:r>
            <a:br>
              <a:rPr lang="ru-RU" sz="1600" dirty="0">
                <a:solidFill>
                  <a:schemeClr val="dk1"/>
                </a:solidFill>
                <a:latin typeface="Exo 2" charset="-52"/>
                <a:ea typeface="Exo 2"/>
                <a:cs typeface="Exo 2"/>
                <a:sym typeface="Exo 2"/>
              </a:rPr>
            </a:br>
            <a:r>
              <a:rPr lang="ru-RU" sz="1600" dirty="0">
                <a:solidFill>
                  <a:schemeClr val="dk1"/>
                </a:solidFill>
                <a:latin typeface="Exo 2" charset="-52"/>
                <a:ea typeface="Exo 2"/>
                <a:cs typeface="Exo 2"/>
                <a:sym typeface="Exo 2"/>
              </a:rPr>
              <a:t>в ЕРУЗ</a:t>
            </a:r>
          </a:p>
        </p:txBody>
      </p:sp>
      <p:sp>
        <p:nvSpPr>
          <p:cNvPr id="10" name="Овал 9"/>
          <p:cNvSpPr/>
          <p:nvPr/>
        </p:nvSpPr>
        <p:spPr>
          <a:xfrm>
            <a:off x="2379903" y="4168325"/>
            <a:ext cx="365760" cy="371910"/>
          </a:xfrm>
          <a:prstGeom prst="ellipse">
            <a:avLst/>
          </a:prstGeom>
          <a:solidFill>
            <a:schemeClr val="accent1">
              <a:lumMod val="20000"/>
              <a:lumOff val="80000"/>
            </a:schemeClr>
          </a:solidFill>
          <a:ln>
            <a:solidFill>
              <a:srgbClr val="0450F2"/>
            </a:solid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pPr algn="ctr"/>
            <a:r>
              <a:rPr lang="ru-RU" sz="1800" dirty="0">
                <a:solidFill>
                  <a:prstClr val="black"/>
                </a:solidFill>
                <a:latin typeface="Bahnschrift Light SemiCondensed" panose="020B0502040204020203" pitchFamily="34" charset="0"/>
              </a:rPr>
              <a:t>2</a:t>
            </a:r>
          </a:p>
        </p:txBody>
      </p:sp>
      <p:sp>
        <p:nvSpPr>
          <p:cNvPr id="11" name="Прямоугольник 10"/>
          <p:cNvSpPr/>
          <p:nvPr/>
        </p:nvSpPr>
        <p:spPr>
          <a:xfrm>
            <a:off x="4686366" y="3515352"/>
            <a:ext cx="1695538" cy="161548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pPr algn="ctr" defTabSz="689915"/>
            <a:r>
              <a:rPr lang="ru-RU" sz="1600" dirty="0">
                <a:solidFill>
                  <a:schemeClr val="dk1"/>
                </a:solidFill>
                <a:latin typeface="Exo 2" charset="-52"/>
                <a:ea typeface="Exo 2"/>
                <a:cs typeface="Exo 2"/>
                <a:sym typeface="Exo 2"/>
              </a:rPr>
              <a:t>Подписание контракта заказчиком </a:t>
            </a:r>
            <a:br>
              <a:rPr lang="ru-RU" sz="1600" dirty="0">
                <a:solidFill>
                  <a:schemeClr val="dk1"/>
                </a:solidFill>
                <a:latin typeface="Exo 2" charset="-52"/>
                <a:ea typeface="Exo 2"/>
                <a:cs typeface="Exo 2"/>
                <a:sym typeface="Exo 2"/>
              </a:rPr>
            </a:br>
            <a:r>
              <a:rPr lang="ru-RU" sz="1600" dirty="0">
                <a:solidFill>
                  <a:schemeClr val="dk1"/>
                </a:solidFill>
                <a:latin typeface="Exo 2" charset="-52"/>
                <a:ea typeface="Exo 2"/>
                <a:cs typeface="Exo 2"/>
                <a:sym typeface="Exo 2"/>
              </a:rPr>
              <a:t>в ЛК ЕИС</a:t>
            </a:r>
          </a:p>
        </p:txBody>
      </p:sp>
      <p:sp>
        <p:nvSpPr>
          <p:cNvPr id="12" name="Овал 11"/>
          <p:cNvSpPr/>
          <p:nvPr/>
        </p:nvSpPr>
        <p:spPr>
          <a:xfrm>
            <a:off x="4471397" y="4168325"/>
            <a:ext cx="365760" cy="371910"/>
          </a:xfrm>
          <a:prstGeom prst="ellipse">
            <a:avLst/>
          </a:prstGeom>
          <a:solidFill>
            <a:schemeClr val="accent1">
              <a:lumMod val="20000"/>
              <a:lumOff val="80000"/>
            </a:schemeClr>
          </a:solidFill>
          <a:ln>
            <a:solidFill>
              <a:srgbClr val="0450F2"/>
            </a:solid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pPr algn="ctr"/>
            <a:r>
              <a:rPr lang="ru-RU" sz="1800" dirty="0">
                <a:solidFill>
                  <a:prstClr val="black"/>
                </a:solidFill>
                <a:latin typeface="Bahnschrift Light SemiCondensed" panose="020B0502040204020203" pitchFamily="34" charset="0"/>
              </a:rPr>
              <a:t>3</a:t>
            </a:r>
          </a:p>
        </p:txBody>
      </p:sp>
      <p:sp>
        <p:nvSpPr>
          <p:cNvPr id="13" name="Прямоугольник 12"/>
          <p:cNvSpPr/>
          <p:nvPr/>
        </p:nvSpPr>
        <p:spPr>
          <a:xfrm>
            <a:off x="6777860" y="3515352"/>
            <a:ext cx="2007999" cy="161548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pPr algn="ctr" defTabSz="689915"/>
            <a:r>
              <a:rPr lang="ru-RU" sz="1600" dirty="0" err="1">
                <a:solidFill>
                  <a:schemeClr val="dk1"/>
                </a:solidFill>
                <a:latin typeface="Exo 2" charset="-52"/>
                <a:ea typeface="Exo 2"/>
                <a:cs typeface="Exo 2"/>
                <a:sym typeface="Exo 2"/>
              </a:rPr>
              <a:t>Автоформирование</a:t>
            </a:r>
            <a:r>
              <a:rPr lang="ru-RU" sz="1600" dirty="0">
                <a:solidFill>
                  <a:schemeClr val="dk1"/>
                </a:solidFill>
                <a:latin typeface="Exo 2" charset="-52"/>
                <a:ea typeface="Exo 2"/>
                <a:cs typeface="Exo 2"/>
                <a:sym typeface="Exo 2"/>
              </a:rPr>
              <a:t> сведений </a:t>
            </a:r>
            <a:br>
              <a:rPr lang="ru-RU" sz="1600" dirty="0">
                <a:solidFill>
                  <a:schemeClr val="dk1"/>
                </a:solidFill>
                <a:latin typeface="Exo 2" charset="-52"/>
                <a:ea typeface="Exo 2"/>
                <a:cs typeface="Exo 2"/>
                <a:sym typeface="Exo 2"/>
              </a:rPr>
            </a:br>
            <a:r>
              <a:rPr lang="ru-RU" sz="1600" dirty="0">
                <a:solidFill>
                  <a:schemeClr val="dk1"/>
                </a:solidFill>
                <a:latin typeface="Exo 2" charset="-52"/>
                <a:ea typeface="Exo 2"/>
                <a:cs typeface="Exo 2"/>
                <a:sym typeface="Exo 2"/>
              </a:rPr>
              <a:t>о заключенном контракте</a:t>
            </a:r>
          </a:p>
        </p:txBody>
      </p:sp>
      <p:sp>
        <p:nvSpPr>
          <p:cNvPr id="14" name="Овал 13"/>
          <p:cNvSpPr/>
          <p:nvPr/>
        </p:nvSpPr>
        <p:spPr>
          <a:xfrm>
            <a:off x="6562892" y="4168325"/>
            <a:ext cx="365760" cy="371910"/>
          </a:xfrm>
          <a:prstGeom prst="ellipse">
            <a:avLst/>
          </a:prstGeom>
          <a:solidFill>
            <a:schemeClr val="accent1">
              <a:lumMod val="20000"/>
              <a:lumOff val="80000"/>
            </a:schemeClr>
          </a:solidFill>
          <a:ln>
            <a:solidFill>
              <a:srgbClr val="0450F2"/>
            </a:solid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pPr algn="ctr"/>
            <a:r>
              <a:rPr lang="ru-RU" sz="1800" dirty="0">
                <a:solidFill>
                  <a:prstClr val="black"/>
                </a:solidFill>
                <a:latin typeface="Bahnschrift Light SemiCondensed" panose="020B0502040204020203" pitchFamily="34" charset="0"/>
              </a:rPr>
              <a:t>4</a:t>
            </a:r>
          </a:p>
        </p:txBody>
      </p:sp>
    </p:spTree>
    <p:extLst>
      <p:ext uri="{BB962C8B-B14F-4D97-AF65-F5344CB8AC3E}">
        <p14:creationId xmlns:p14="http://schemas.microsoft.com/office/powerpoint/2010/main" val="4866477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293868" y="937069"/>
            <a:ext cx="8566242" cy="2825272"/>
          </a:xfrm>
          <a:prstGeom prst="rect">
            <a:avLst/>
          </a:prstGeom>
        </p:spPr>
      </p:pic>
      <p:sp>
        <p:nvSpPr>
          <p:cNvPr id="8" name="Стрелка вверх 7"/>
          <p:cNvSpPr/>
          <p:nvPr/>
        </p:nvSpPr>
        <p:spPr>
          <a:xfrm>
            <a:off x="7673340" y="2065020"/>
            <a:ext cx="708660" cy="1996440"/>
          </a:xfrm>
          <a:prstGeom prst="upArrow">
            <a:avLst/>
          </a:prstGeom>
          <a:solidFill>
            <a:srgbClr val="A9CC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idx="4294967295"/>
          </p:nvPr>
        </p:nvSpPr>
        <p:spPr>
          <a:xfrm>
            <a:off x="281305" y="414020"/>
            <a:ext cx="8931275" cy="585788"/>
          </a:xfrm>
        </p:spPr>
        <p:txBody>
          <a:bodyPr>
            <a:noAutofit/>
          </a:bodyPr>
          <a:lstStyle/>
          <a:p>
            <a:r>
              <a:rPr lang="ru-RU" sz="2200" dirty="0">
                <a:solidFill>
                  <a:srgbClr val="0450F2"/>
                </a:solidFill>
                <a:latin typeface="Exo 2 SemiBold"/>
                <a:ea typeface="Exo 2 SemiBold"/>
                <a:cs typeface="Exo 2 SemiBold"/>
                <a:sym typeface="Exo 2 SemiBold"/>
              </a:rPr>
              <a:t>Цифровой ЕП: порядок заключения в ЕИС</a:t>
            </a:r>
          </a:p>
        </p:txBody>
      </p:sp>
      <p:sp>
        <p:nvSpPr>
          <p:cNvPr id="4" name="Прямоугольник 3"/>
          <p:cNvSpPr/>
          <p:nvPr/>
        </p:nvSpPr>
        <p:spPr>
          <a:xfrm>
            <a:off x="2286000" y="1947267"/>
            <a:ext cx="4572000" cy="477330"/>
          </a:xfrm>
          <a:prstGeom prst="rect">
            <a:avLst/>
          </a:prstGeom>
        </p:spPr>
        <p:txBody>
          <a:bodyPr lIns="45994" tIns="22997" rIns="45994" bIns="22997">
            <a:spAutoFit/>
          </a:bodyPr>
          <a:lstStyle/>
          <a:p>
            <a:pPr defTabSz="689915"/>
            <a:br>
              <a:rPr lang="ru-RU" dirty="0">
                <a:solidFill>
                  <a:prstClr val="black"/>
                </a:solidFill>
              </a:rPr>
            </a:br>
            <a:endParaRPr lang="ru-RU" dirty="0">
              <a:solidFill>
                <a:prstClr val="black"/>
              </a:solidFill>
            </a:endParaRPr>
          </a:p>
        </p:txBody>
      </p:sp>
      <p:sp>
        <p:nvSpPr>
          <p:cNvPr id="7" name="Выноска со стрелкой вверх 6"/>
          <p:cNvSpPr/>
          <p:nvPr/>
        </p:nvSpPr>
        <p:spPr>
          <a:xfrm>
            <a:off x="304800" y="3426892"/>
            <a:ext cx="8585791" cy="1556831"/>
          </a:xfrm>
          <a:prstGeom prst="upArrowCallou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pPr marL="258718" indent="-258718">
              <a:buFont typeface="Arial"/>
              <a:buAutoNum type="arabicPeriod"/>
            </a:pPr>
            <a:r>
              <a:rPr lang="ru-RU" sz="1600" dirty="0">
                <a:solidFill>
                  <a:schemeClr val="dk1"/>
                </a:solidFill>
                <a:latin typeface="Exo 2" charset="-52"/>
                <a:ea typeface="Exo 2"/>
                <a:cs typeface="Exo 2"/>
                <a:sym typeface="Exo 2"/>
              </a:rPr>
              <a:t>Авторизуйтесь в ЛК ЕИС  и зайдите в </a:t>
            </a:r>
            <a:r>
              <a:rPr lang="ru-RU" sz="1600" dirty="0">
                <a:solidFill>
                  <a:srgbClr val="0450F2"/>
                </a:solidFill>
                <a:latin typeface="Exo 2" charset="-52"/>
                <a:ea typeface="Exo 2"/>
                <a:cs typeface="Exo 2"/>
                <a:sym typeface="Exo 2"/>
              </a:rPr>
              <a:t>раздел «Заключение контрактов»</a:t>
            </a:r>
          </a:p>
          <a:p>
            <a:pPr marL="258718" indent="-258718">
              <a:buFont typeface="Arial"/>
              <a:buAutoNum type="arabicPeriod"/>
            </a:pPr>
            <a:r>
              <a:rPr lang="ru-RU" sz="1600" dirty="0">
                <a:solidFill>
                  <a:schemeClr val="dk1"/>
                </a:solidFill>
                <a:latin typeface="Exo 2" charset="-52"/>
                <a:ea typeface="Exo 2"/>
                <a:cs typeface="Exo 2"/>
                <a:sym typeface="Exo 2"/>
              </a:rPr>
              <a:t>Кликните на активное поле </a:t>
            </a:r>
            <a:r>
              <a:rPr lang="ru-RU" sz="1600" dirty="0">
                <a:solidFill>
                  <a:srgbClr val="0450F2"/>
                </a:solidFill>
                <a:latin typeface="Exo 2" charset="-52"/>
                <a:ea typeface="Exo 2"/>
                <a:cs typeface="Exo 2"/>
                <a:sym typeface="Exo 2"/>
              </a:rPr>
              <a:t>«Сформировать проект контракта»</a:t>
            </a:r>
            <a:r>
              <a:rPr lang="ru-RU" sz="1600" dirty="0">
                <a:solidFill>
                  <a:schemeClr val="dk1"/>
                </a:solidFill>
                <a:latin typeface="Exo 2" charset="-52"/>
                <a:ea typeface="Exo 2"/>
                <a:cs typeface="Exo 2"/>
                <a:sym typeface="Exo 2"/>
              </a:rPr>
              <a:t> и выберите основание </a:t>
            </a:r>
            <a:r>
              <a:rPr lang="ru-RU" sz="1600" dirty="0">
                <a:solidFill>
                  <a:srgbClr val="0450F2"/>
                </a:solidFill>
                <a:latin typeface="Exo 2" charset="-52"/>
                <a:ea typeface="Exo 2"/>
                <a:cs typeface="Exo 2"/>
                <a:sym typeface="Exo 2"/>
              </a:rPr>
              <a:t>«с единственным поставщиком»</a:t>
            </a:r>
          </a:p>
        </p:txBody>
      </p:sp>
      <p:sp>
        <p:nvSpPr>
          <p:cNvPr id="6" name="Рамка 5"/>
          <p:cNvSpPr/>
          <p:nvPr/>
        </p:nvSpPr>
        <p:spPr>
          <a:xfrm>
            <a:off x="6774180" y="967740"/>
            <a:ext cx="2057400" cy="914400"/>
          </a:xfrm>
          <a:prstGeom prst="frame">
            <a:avLst>
              <a:gd name="adj1" fmla="val 7798"/>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Tree>
    <p:extLst>
      <p:ext uri="{BB962C8B-B14F-4D97-AF65-F5344CB8AC3E}">
        <p14:creationId xmlns:p14="http://schemas.microsoft.com/office/powerpoint/2010/main" val="58102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212725" y="392113"/>
            <a:ext cx="8931275" cy="585787"/>
          </a:xfrm>
        </p:spPr>
        <p:txBody>
          <a:bodyPr>
            <a:noAutofit/>
          </a:bodyPr>
          <a:lstStyle/>
          <a:p>
            <a:r>
              <a:rPr lang="ru-RU" sz="2200" dirty="0">
                <a:solidFill>
                  <a:srgbClr val="0450F2"/>
                </a:solidFill>
                <a:latin typeface="Exo 2 SemiBold"/>
                <a:ea typeface="Exo 2 SemiBold"/>
                <a:cs typeface="Exo 2 SemiBold"/>
                <a:sym typeface="Exo 2 SemiBold"/>
              </a:rPr>
              <a:t>Цифровой ЕП: порядок заключения в ЕИС</a:t>
            </a:r>
          </a:p>
        </p:txBody>
      </p:sp>
      <p:sp>
        <p:nvSpPr>
          <p:cNvPr id="4" name="Прямоугольник 3"/>
          <p:cNvSpPr/>
          <p:nvPr/>
        </p:nvSpPr>
        <p:spPr>
          <a:xfrm>
            <a:off x="2286000" y="1947267"/>
            <a:ext cx="4572000" cy="477330"/>
          </a:xfrm>
          <a:prstGeom prst="rect">
            <a:avLst/>
          </a:prstGeom>
        </p:spPr>
        <p:txBody>
          <a:bodyPr lIns="45994" tIns="22997" rIns="45994" bIns="22997">
            <a:spAutoFit/>
          </a:bodyPr>
          <a:lstStyle/>
          <a:p>
            <a:pPr defTabSz="689915"/>
            <a:br>
              <a:rPr lang="ru-RU" dirty="0">
                <a:solidFill>
                  <a:prstClr val="black"/>
                </a:solidFill>
              </a:rPr>
            </a:br>
            <a:endParaRPr lang="ru-RU" dirty="0">
              <a:solidFill>
                <a:prstClr val="black"/>
              </a:solidFill>
            </a:endParaRPr>
          </a:p>
        </p:txBody>
      </p:sp>
      <p:pic>
        <p:nvPicPr>
          <p:cNvPr id="5" name="Рисунок 4"/>
          <p:cNvPicPr>
            <a:picLocks noChangeAspect="1"/>
          </p:cNvPicPr>
          <p:nvPr/>
        </p:nvPicPr>
        <p:blipFill rotWithShape="1">
          <a:blip r:embed="rId2"/>
          <a:srcRect l="3197" r="3109" b="24121"/>
          <a:stretch/>
        </p:blipFill>
        <p:spPr>
          <a:xfrm>
            <a:off x="2008722" y="937069"/>
            <a:ext cx="7028122" cy="3792968"/>
          </a:xfrm>
          <a:prstGeom prst="rect">
            <a:avLst/>
          </a:prstGeom>
        </p:spPr>
      </p:pic>
      <p:sp>
        <p:nvSpPr>
          <p:cNvPr id="6" name="Выноска со стрелкой вправо 5"/>
          <p:cNvSpPr/>
          <p:nvPr/>
        </p:nvSpPr>
        <p:spPr>
          <a:xfrm>
            <a:off x="196518" y="937069"/>
            <a:ext cx="3636342" cy="4111819"/>
          </a:xfrm>
          <a:prstGeom prst="rightArrowCallou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pPr marL="258718" indent="-258718">
              <a:buFont typeface="Arial"/>
              <a:buAutoNum type="arabicPeriod"/>
            </a:pPr>
            <a:r>
              <a:rPr lang="ru-RU" dirty="0">
                <a:solidFill>
                  <a:schemeClr val="dk1"/>
                </a:solidFill>
                <a:latin typeface="Exo 2" charset="-52"/>
                <a:ea typeface="Exo 2"/>
                <a:cs typeface="Exo 2"/>
                <a:sym typeface="Exo 2"/>
              </a:rPr>
              <a:t>Выберите способ определения поставщика</a:t>
            </a:r>
          </a:p>
          <a:p>
            <a:pPr marL="258718" indent="-258718">
              <a:buFont typeface="Arial"/>
              <a:buAutoNum type="arabicPeriod"/>
            </a:pPr>
            <a:r>
              <a:rPr lang="ru-RU" dirty="0">
                <a:solidFill>
                  <a:schemeClr val="tx1"/>
                </a:solidFill>
                <a:latin typeface="Exo 2" charset="-52"/>
                <a:sym typeface="Exo 2"/>
              </a:rPr>
              <a:t>У</a:t>
            </a:r>
            <a:r>
              <a:rPr lang="ru-RU" dirty="0">
                <a:solidFill>
                  <a:schemeClr val="dk1"/>
                </a:solidFill>
                <a:latin typeface="Exo 2" charset="-52"/>
                <a:ea typeface="Exo 2"/>
                <a:cs typeface="Exo 2"/>
                <a:sym typeface="Exo 2"/>
              </a:rPr>
              <a:t>кажите ИКЗ </a:t>
            </a:r>
          </a:p>
          <a:p>
            <a:pPr marL="258718" indent="-258718">
              <a:buFont typeface="Arial"/>
              <a:buAutoNum type="arabicPeriod"/>
            </a:pPr>
            <a:r>
              <a:rPr lang="ru-RU" dirty="0">
                <a:solidFill>
                  <a:schemeClr val="dk1"/>
                </a:solidFill>
                <a:latin typeface="Exo 2" charset="-52"/>
                <a:ea typeface="Exo 2"/>
                <a:cs typeface="Exo 2"/>
                <a:sym typeface="Exo 2"/>
              </a:rPr>
              <a:t>Последовательно заполните пустые поля, часть информации подтянется автоматически, </a:t>
            </a:r>
            <a:r>
              <a:rPr lang="ru-RU" dirty="0">
                <a:solidFill>
                  <a:srgbClr val="0450F2"/>
                </a:solidFill>
                <a:latin typeface="Exo 2" charset="-52"/>
                <a:ea typeface="Exo 2"/>
                <a:cs typeface="Exo 2"/>
                <a:sym typeface="Exo 2"/>
              </a:rPr>
              <a:t>однако полей требующих ручной ввод значительно больше чем</a:t>
            </a:r>
            <a:r>
              <a:rPr lang="ru-RU" dirty="0">
                <a:solidFill>
                  <a:schemeClr val="dk1"/>
                </a:solidFill>
                <a:latin typeface="Exo 2" charset="-52"/>
                <a:ea typeface="Exo 2"/>
                <a:cs typeface="Exo 2"/>
                <a:sym typeface="Exo 2"/>
              </a:rPr>
              <a:t> в цифровом контракте заключаемом по результатам конкурентной закупки</a:t>
            </a:r>
          </a:p>
        </p:txBody>
      </p:sp>
      <p:sp>
        <p:nvSpPr>
          <p:cNvPr id="7" name="Рамка 6"/>
          <p:cNvSpPr/>
          <p:nvPr/>
        </p:nvSpPr>
        <p:spPr>
          <a:xfrm>
            <a:off x="4191000" y="2964180"/>
            <a:ext cx="4762500" cy="266700"/>
          </a:xfrm>
          <a:prstGeom prst="frame">
            <a:avLst>
              <a:gd name="adj1" fmla="val 22310"/>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8" name="Рамка 7"/>
          <p:cNvSpPr/>
          <p:nvPr/>
        </p:nvSpPr>
        <p:spPr>
          <a:xfrm>
            <a:off x="4823460" y="3215640"/>
            <a:ext cx="1135380" cy="228600"/>
          </a:xfrm>
          <a:prstGeom prst="frame">
            <a:avLst>
              <a:gd name="adj1" fmla="val 22310"/>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Tree>
    <p:extLst>
      <p:ext uri="{BB962C8B-B14F-4D97-AF65-F5344CB8AC3E}">
        <p14:creationId xmlns:p14="http://schemas.microsoft.com/office/powerpoint/2010/main" val="22533824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2783801" y="1008511"/>
            <a:ext cx="6192026" cy="4037946"/>
          </a:xfrm>
          <a:prstGeom prst="rect">
            <a:avLst/>
          </a:prstGeom>
        </p:spPr>
      </p:pic>
      <p:sp>
        <p:nvSpPr>
          <p:cNvPr id="3" name="Заголовок 1"/>
          <p:cNvSpPr txBox="1">
            <a:spLocks/>
          </p:cNvSpPr>
          <p:nvPr/>
        </p:nvSpPr>
        <p:spPr>
          <a:xfrm>
            <a:off x="168592" y="366197"/>
            <a:ext cx="8929688" cy="586886"/>
          </a:xfrm>
          <a:prstGeom prst="rect">
            <a:avLst/>
          </a:prstGeom>
        </p:spPr>
        <p:txBody>
          <a:bodyPr lIns="45994" tIns="22997" rIns="45994" bIns="22997">
            <a:noAutofit/>
          </a:bodyPr>
          <a:lst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a:lstStyle>
          <a:p>
            <a:pPr>
              <a:lnSpc>
                <a:spcPct val="100000"/>
              </a:lnSpc>
              <a:spcBef>
                <a:spcPts val="0"/>
              </a:spcBef>
            </a:pPr>
            <a:r>
              <a:rPr lang="ru-RU" sz="2200" dirty="0">
                <a:solidFill>
                  <a:srgbClr val="0450F2"/>
                </a:solidFill>
                <a:latin typeface="Exo 2 SemiBold"/>
                <a:ea typeface="Exo 2 SemiBold"/>
                <a:cs typeface="Exo 2 SemiBold"/>
                <a:sym typeface="Exo 2 SemiBold"/>
              </a:rPr>
              <a:t>Цифровой ЕП: порядок заключения в ЕИС</a:t>
            </a:r>
          </a:p>
        </p:txBody>
      </p:sp>
      <p:sp>
        <p:nvSpPr>
          <p:cNvPr id="5" name="Выноска со стрелкой вправо 4"/>
          <p:cNvSpPr/>
          <p:nvPr/>
        </p:nvSpPr>
        <p:spPr>
          <a:xfrm>
            <a:off x="196519" y="982980"/>
            <a:ext cx="3880181" cy="3886349"/>
          </a:xfrm>
          <a:prstGeom prst="rightArrowCallou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r>
              <a:rPr lang="ru-RU" sz="1500" dirty="0">
                <a:solidFill>
                  <a:schemeClr val="dk1"/>
                </a:solidFill>
                <a:latin typeface="Exo 2" charset="-52"/>
                <a:ea typeface="Exo 2"/>
                <a:cs typeface="Exo 2"/>
                <a:sym typeface="Exo 2"/>
              </a:rPr>
              <a:t>Заполнения требуют поля:</a:t>
            </a:r>
          </a:p>
          <a:p>
            <a:pPr marL="180975" indent="9525">
              <a:buFont typeface="Arial"/>
              <a:buAutoNum type="arabicPeriod"/>
            </a:pPr>
            <a:r>
              <a:rPr lang="ru-RU" sz="1500" dirty="0">
                <a:solidFill>
                  <a:schemeClr val="dk1"/>
                </a:solidFill>
                <a:latin typeface="Exo 2" charset="-52"/>
                <a:ea typeface="Exo 2"/>
                <a:cs typeface="Exo 2"/>
                <a:sym typeface="Exo 2"/>
              </a:rPr>
              <a:t> Предмет закупки, </a:t>
            </a:r>
            <a:br>
              <a:rPr lang="ru-RU" sz="1500" dirty="0">
                <a:solidFill>
                  <a:schemeClr val="dk1"/>
                </a:solidFill>
                <a:latin typeface="Exo 2" charset="-52"/>
                <a:ea typeface="Exo 2"/>
                <a:cs typeface="Exo 2"/>
                <a:sym typeface="Exo 2"/>
              </a:rPr>
            </a:br>
            <a:r>
              <a:rPr lang="ru-RU" sz="1500" dirty="0">
                <a:solidFill>
                  <a:schemeClr val="dk1"/>
                </a:solidFill>
                <a:latin typeface="Exo 2" charset="-52"/>
                <a:ea typeface="Exo 2"/>
                <a:cs typeface="Exo 2"/>
                <a:sym typeface="Exo 2"/>
              </a:rPr>
              <a:t>а также детализация в части ООЗ (спецификация)</a:t>
            </a:r>
          </a:p>
          <a:p>
            <a:pPr marL="180975" indent="9525">
              <a:buFont typeface="Arial"/>
              <a:buAutoNum type="arabicPeriod"/>
            </a:pPr>
            <a:r>
              <a:rPr lang="ru-RU" sz="1500" dirty="0">
                <a:solidFill>
                  <a:schemeClr val="dk1"/>
                </a:solidFill>
                <a:latin typeface="Exo 2" charset="-52"/>
                <a:ea typeface="Exo 2"/>
                <a:cs typeface="Exo 2"/>
                <a:sym typeface="Exo 2"/>
              </a:rPr>
              <a:t> Сроки исполнения контракта</a:t>
            </a:r>
          </a:p>
          <a:p>
            <a:pPr marL="180975" indent="9525">
              <a:buFont typeface="Arial"/>
              <a:buAutoNum type="arabicPeriod"/>
            </a:pPr>
            <a:r>
              <a:rPr lang="ru-RU" sz="1500" dirty="0">
                <a:solidFill>
                  <a:schemeClr val="dk1"/>
                </a:solidFill>
                <a:latin typeface="Exo 2" charset="-52"/>
                <a:ea typeface="Exo 2"/>
                <a:cs typeface="Exo 2"/>
                <a:sym typeface="Exo 2"/>
              </a:rPr>
              <a:t> Место поставки ТРУ</a:t>
            </a:r>
          </a:p>
          <a:p>
            <a:pPr marL="180975" indent="9525">
              <a:buFont typeface="Arial"/>
              <a:buAutoNum type="arabicPeriod"/>
            </a:pPr>
            <a:r>
              <a:rPr lang="ru-RU" sz="1500" dirty="0">
                <a:solidFill>
                  <a:schemeClr val="dk1"/>
                </a:solidFill>
                <a:latin typeface="Exo 2" charset="-52"/>
                <a:ea typeface="Exo 2"/>
                <a:cs typeface="Exo 2"/>
                <a:sym typeface="Exo 2"/>
              </a:rPr>
              <a:t> Требования к гарантии качества ТРУ</a:t>
            </a:r>
          </a:p>
          <a:p>
            <a:pPr marL="180975" indent="9525">
              <a:buFont typeface="Arial"/>
              <a:buAutoNum type="arabicPeriod"/>
            </a:pPr>
            <a:r>
              <a:rPr lang="ru-RU" sz="1500" dirty="0">
                <a:solidFill>
                  <a:schemeClr val="dk1"/>
                </a:solidFill>
                <a:latin typeface="Exo 2" charset="-52"/>
                <a:ea typeface="Exo 2"/>
                <a:cs typeface="Exo 2"/>
                <a:sym typeface="Exo 2"/>
              </a:rPr>
              <a:t> Цена и порядок расчетов</a:t>
            </a:r>
          </a:p>
          <a:p>
            <a:pPr marL="180975" indent="9525">
              <a:buFont typeface="Arial"/>
              <a:buAutoNum type="arabicPeriod"/>
            </a:pPr>
            <a:r>
              <a:rPr lang="ru-RU" sz="1500" dirty="0">
                <a:solidFill>
                  <a:schemeClr val="dk1"/>
                </a:solidFill>
                <a:latin typeface="Exo 2" charset="-52"/>
                <a:ea typeface="Exo 2"/>
                <a:cs typeface="Exo 2"/>
                <a:sym typeface="Exo 2"/>
              </a:rPr>
              <a:t> Прилагаемые документы  отражаются </a:t>
            </a:r>
            <a:br>
              <a:rPr lang="ru-RU" sz="1500" dirty="0">
                <a:solidFill>
                  <a:schemeClr val="dk1"/>
                </a:solidFill>
                <a:latin typeface="Exo 2" charset="-52"/>
                <a:ea typeface="Exo 2"/>
                <a:cs typeface="Exo 2"/>
                <a:sym typeface="Exo 2"/>
              </a:rPr>
            </a:br>
            <a:r>
              <a:rPr lang="ru-RU" sz="1500" dirty="0">
                <a:solidFill>
                  <a:schemeClr val="dk1"/>
                </a:solidFill>
                <a:latin typeface="Exo 2" charset="-52"/>
                <a:ea typeface="Exo 2"/>
                <a:cs typeface="Exo 2"/>
                <a:sym typeface="Exo 2"/>
              </a:rPr>
              <a:t>в прикрепленных файлах</a:t>
            </a:r>
          </a:p>
        </p:txBody>
      </p:sp>
    </p:spTree>
    <p:extLst>
      <p:ext uri="{BB962C8B-B14F-4D97-AF65-F5344CB8AC3E}">
        <p14:creationId xmlns:p14="http://schemas.microsoft.com/office/powerpoint/2010/main" val="17243241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p:nvPr/>
        </p:nvPicPr>
        <p:blipFill rotWithShape="1">
          <a:blip r:embed="rId3"/>
          <a:srcRect l="13562" t="9742" r="16986" b="17658"/>
          <a:stretch/>
        </p:blipFill>
        <p:spPr>
          <a:xfrm>
            <a:off x="107157" y="905640"/>
            <a:ext cx="6166884" cy="3708285"/>
          </a:xfrm>
          <a:prstGeom prst="rect">
            <a:avLst/>
          </a:prstGeom>
        </p:spPr>
      </p:pic>
      <p:sp>
        <p:nvSpPr>
          <p:cNvPr id="5" name="Выноска со стрелкой влево 4"/>
          <p:cNvSpPr/>
          <p:nvPr/>
        </p:nvSpPr>
        <p:spPr>
          <a:xfrm>
            <a:off x="5512982" y="693420"/>
            <a:ext cx="3413051" cy="3824557"/>
          </a:xfrm>
          <a:prstGeom prst="leftArrowCallou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r>
              <a:rPr lang="ru-RU" dirty="0">
                <a:solidFill>
                  <a:schemeClr val="dk1"/>
                </a:solidFill>
                <a:latin typeface="Exo 2" charset="-52"/>
                <a:ea typeface="Exo 2"/>
                <a:cs typeface="Exo 2"/>
                <a:sym typeface="Exo 2"/>
              </a:rPr>
              <a:t>Казначейство разъясняет</a:t>
            </a:r>
            <a:br>
              <a:rPr lang="ru-RU" dirty="0">
                <a:solidFill>
                  <a:schemeClr val="dk1"/>
                </a:solidFill>
                <a:latin typeface="Exo 2" charset="-52"/>
                <a:ea typeface="Exo 2"/>
                <a:cs typeface="Exo 2"/>
                <a:sym typeface="Exo 2"/>
              </a:rPr>
            </a:br>
            <a:br>
              <a:rPr lang="ru-RU" dirty="0">
                <a:solidFill>
                  <a:schemeClr val="dk1"/>
                </a:solidFill>
                <a:latin typeface="Exo 2" charset="-52"/>
                <a:ea typeface="Exo 2"/>
                <a:cs typeface="Exo 2"/>
                <a:sym typeface="Exo 2"/>
              </a:rPr>
            </a:br>
            <a:r>
              <a:rPr lang="ru-RU" dirty="0">
                <a:solidFill>
                  <a:schemeClr val="dk1"/>
                </a:solidFill>
                <a:latin typeface="Exo 2" charset="-52"/>
                <a:ea typeface="Exo 2"/>
                <a:cs typeface="Exo 2"/>
                <a:sym typeface="Exo 2"/>
              </a:rPr>
              <a:t>Ответственное должностное лицо и подписант контракта могут различаться. </a:t>
            </a:r>
            <a:r>
              <a:rPr lang="ru-RU" dirty="0">
                <a:solidFill>
                  <a:srgbClr val="0450F2"/>
                </a:solidFill>
                <a:latin typeface="Exo 2" charset="-52"/>
                <a:ea typeface="Exo 2"/>
                <a:cs typeface="Exo 2"/>
                <a:sym typeface="Exo 2"/>
              </a:rPr>
              <a:t>Ответственное лицо заказчика отвечает за взаимодействие </a:t>
            </a:r>
            <a:br>
              <a:rPr lang="ru-RU" dirty="0">
                <a:solidFill>
                  <a:srgbClr val="0450F2"/>
                </a:solidFill>
                <a:latin typeface="Exo 2" charset="-52"/>
                <a:ea typeface="Exo 2"/>
                <a:cs typeface="Exo 2"/>
                <a:sym typeface="Exo 2"/>
              </a:rPr>
            </a:br>
            <a:r>
              <a:rPr lang="ru-RU" dirty="0">
                <a:solidFill>
                  <a:srgbClr val="0450F2"/>
                </a:solidFill>
                <a:latin typeface="Exo 2" charset="-52"/>
                <a:ea typeface="Exo 2"/>
                <a:cs typeface="Exo 2"/>
                <a:sym typeface="Exo 2"/>
              </a:rPr>
              <a:t>с поставщиком по вопросам заключения и исполнения контракта</a:t>
            </a:r>
          </a:p>
          <a:p>
            <a:endParaRPr lang="ru-RU" dirty="0">
              <a:solidFill>
                <a:schemeClr val="dk1"/>
              </a:solidFill>
              <a:latin typeface="Exo 2" charset="-52"/>
              <a:ea typeface="Exo 2"/>
              <a:cs typeface="Exo 2"/>
              <a:sym typeface="Exo 2"/>
            </a:endParaRPr>
          </a:p>
          <a:p>
            <a:r>
              <a:rPr lang="ru-RU" sz="1050" dirty="0">
                <a:solidFill>
                  <a:srgbClr val="0450F2"/>
                </a:solidFill>
                <a:latin typeface="Exo 2" charset="-52"/>
                <a:ea typeface="Exo 2"/>
                <a:cs typeface="Exo 2"/>
                <a:sym typeface="Exo 2"/>
              </a:rPr>
              <a:t>*по информации с ВКС Федерального  казначейства России от 26.06.2024</a:t>
            </a:r>
          </a:p>
        </p:txBody>
      </p:sp>
      <p:sp>
        <p:nvSpPr>
          <p:cNvPr id="7" name="Прямоугольник 6"/>
          <p:cNvSpPr/>
          <p:nvPr/>
        </p:nvSpPr>
        <p:spPr>
          <a:xfrm>
            <a:off x="0" y="4756982"/>
            <a:ext cx="9144000" cy="47541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r>
              <a:rPr lang="ru-RU" sz="1300" dirty="0">
                <a:solidFill>
                  <a:schemeClr val="dk1"/>
                </a:solidFill>
                <a:latin typeface="Exo 2" charset="-52"/>
                <a:ea typeface="Exo 2"/>
                <a:cs typeface="Exo 2"/>
                <a:sym typeface="Exo 2"/>
              </a:rPr>
              <a:t>Блок «Информация о заказчике» заполняется автоматически из Реестра организаций данными по заказчику</a:t>
            </a:r>
            <a:br>
              <a:rPr lang="ru-RU" sz="1300" dirty="0">
                <a:solidFill>
                  <a:schemeClr val="dk1"/>
                </a:solidFill>
                <a:latin typeface="Exo 2" charset="-52"/>
                <a:ea typeface="Exo 2"/>
                <a:cs typeface="Exo 2"/>
                <a:sym typeface="Exo 2"/>
              </a:rPr>
            </a:br>
            <a:r>
              <a:rPr lang="ru-RU" sz="1300" dirty="0">
                <a:solidFill>
                  <a:schemeClr val="dk1"/>
                </a:solidFill>
                <a:latin typeface="Exo 2" charset="-52"/>
                <a:ea typeface="Exo 2"/>
                <a:cs typeface="Exo 2"/>
                <a:sym typeface="Exo 2"/>
              </a:rPr>
              <a:t>Блок «Информация о поставщике» заполняется автоматически информацией о поставщике из ЕРУЗ</a:t>
            </a:r>
          </a:p>
        </p:txBody>
      </p:sp>
      <p:sp>
        <p:nvSpPr>
          <p:cNvPr id="6" name="Заголовок 1"/>
          <p:cNvSpPr txBox="1">
            <a:spLocks/>
          </p:cNvSpPr>
          <p:nvPr/>
        </p:nvSpPr>
        <p:spPr>
          <a:xfrm>
            <a:off x="107156" y="307907"/>
            <a:ext cx="8929688" cy="586886"/>
          </a:xfrm>
          <a:prstGeom prst="rect">
            <a:avLst/>
          </a:prstGeom>
        </p:spPr>
        <p:txBody>
          <a:bodyPr lIns="45994" tIns="22997" rIns="45994" bIns="22997">
            <a:noAutofit/>
          </a:bodyPr>
          <a:lst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a:lstStyle>
          <a:p>
            <a:pPr>
              <a:lnSpc>
                <a:spcPct val="100000"/>
              </a:lnSpc>
              <a:spcBef>
                <a:spcPts val="0"/>
              </a:spcBef>
            </a:pPr>
            <a:r>
              <a:rPr lang="ru-RU" sz="2200" dirty="0">
                <a:solidFill>
                  <a:srgbClr val="0450F2"/>
                </a:solidFill>
                <a:latin typeface="Exo 2 SemiBold"/>
                <a:ea typeface="Exo 2 SemiBold"/>
                <a:cs typeface="Exo 2 SemiBold"/>
                <a:sym typeface="Exo 2 SemiBold"/>
              </a:rPr>
              <a:t>Цифровой ЕП: порядок заключения в ЕИС</a:t>
            </a:r>
          </a:p>
        </p:txBody>
      </p:sp>
    </p:spTree>
    <p:extLst>
      <p:ext uri="{BB962C8B-B14F-4D97-AF65-F5344CB8AC3E}">
        <p14:creationId xmlns:p14="http://schemas.microsoft.com/office/powerpoint/2010/main" val="18185167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rotWithShape="1">
          <a:blip r:embed="rId2"/>
          <a:srcRect l="18167" t="9568" r="19426" b="26213"/>
          <a:stretch/>
        </p:blipFill>
        <p:spPr>
          <a:xfrm>
            <a:off x="202018" y="722405"/>
            <a:ext cx="5170082" cy="3989378"/>
          </a:xfrm>
          <a:prstGeom prst="rect">
            <a:avLst/>
          </a:prstGeom>
        </p:spPr>
      </p:pic>
      <p:sp>
        <p:nvSpPr>
          <p:cNvPr id="3" name="Выноска со стрелкой влево 2"/>
          <p:cNvSpPr/>
          <p:nvPr/>
        </p:nvSpPr>
        <p:spPr>
          <a:xfrm>
            <a:off x="3677624" y="3403613"/>
            <a:ext cx="5305647" cy="1308170"/>
          </a:xfrm>
          <a:prstGeom prst="leftArrowCallou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r>
              <a:rPr lang="ru-RU" dirty="0">
                <a:solidFill>
                  <a:schemeClr val="dk1"/>
                </a:solidFill>
                <a:latin typeface="Exo 2" charset="-52"/>
                <a:ea typeface="Exo 2"/>
                <a:cs typeface="Exo 2"/>
                <a:sym typeface="Exo 2"/>
              </a:rPr>
              <a:t>Заказчик вправе установить в проекте контракта </a:t>
            </a:r>
            <a:r>
              <a:rPr lang="ru-RU" dirty="0">
                <a:solidFill>
                  <a:srgbClr val="0450F2"/>
                </a:solidFill>
                <a:latin typeface="Exo 2" charset="-52"/>
                <a:ea typeface="Exo 2"/>
                <a:cs typeface="Exo 2"/>
                <a:sym typeface="Exo 2"/>
              </a:rPr>
              <a:t>требование обеспечения исполнения контракта (см. ч. 2 ст. 96 </a:t>
            </a:r>
            <a:br>
              <a:rPr lang="ru-RU" dirty="0">
                <a:solidFill>
                  <a:srgbClr val="0450F2"/>
                </a:solidFill>
                <a:latin typeface="Exo 2" charset="-52"/>
                <a:ea typeface="Exo 2"/>
                <a:cs typeface="Exo 2"/>
                <a:sym typeface="Exo 2"/>
              </a:rPr>
            </a:br>
            <a:r>
              <a:rPr lang="ru-RU" dirty="0">
                <a:solidFill>
                  <a:srgbClr val="0450F2"/>
                </a:solidFill>
                <a:latin typeface="Exo 2" charset="-52"/>
                <a:ea typeface="Exo 2"/>
                <a:cs typeface="Exo 2"/>
                <a:sym typeface="Exo 2"/>
              </a:rPr>
              <a:t>Закона </a:t>
            </a:r>
            <a:r>
              <a:rPr lang="en-US" dirty="0">
                <a:solidFill>
                  <a:srgbClr val="0450F2"/>
                </a:solidFill>
                <a:latin typeface="Exo 2" charset="-52"/>
                <a:ea typeface="Exo 2"/>
                <a:cs typeface="Exo 2"/>
                <a:sym typeface="Exo 2"/>
              </a:rPr>
              <a:t>N</a:t>
            </a:r>
            <a:r>
              <a:rPr lang="ru-RU" dirty="0">
                <a:solidFill>
                  <a:srgbClr val="0450F2"/>
                </a:solidFill>
                <a:latin typeface="Exo 2" charset="-52"/>
                <a:ea typeface="Exo 2"/>
                <a:cs typeface="Exo 2"/>
                <a:sym typeface="Exo 2"/>
              </a:rPr>
              <a:t> 44-ФЗ)</a:t>
            </a:r>
          </a:p>
        </p:txBody>
      </p:sp>
      <p:sp>
        <p:nvSpPr>
          <p:cNvPr id="4" name="Выноска со стрелкой влево 3"/>
          <p:cNvSpPr/>
          <p:nvPr/>
        </p:nvSpPr>
        <p:spPr>
          <a:xfrm>
            <a:off x="3677624" y="723900"/>
            <a:ext cx="5305647" cy="2495921"/>
          </a:xfrm>
          <a:prstGeom prst="leftArrowCallou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r>
              <a:rPr lang="ru-RU" sz="1300" dirty="0">
                <a:solidFill>
                  <a:schemeClr val="dk1"/>
                </a:solidFill>
                <a:latin typeface="Exo 2" charset="-52"/>
                <a:ea typeface="Exo 2"/>
                <a:cs typeface="Exo 2"/>
                <a:sym typeface="Exo 2"/>
              </a:rPr>
              <a:t>Арсен ПЕТРОСОВ, заместитель начальника Управления по контролю в сфере КО Казначейства России, разъяснил, что включает в себя срок исполнения контракта, который указан в структуре:</a:t>
            </a:r>
          </a:p>
          <a:p>
            <a:pPr marL="258718" indent="-258718">
              <a:buFont typeface="Arial"/>
              <a:buAutoNum type="arabicPeriod"/>
            </a:pPr>
            <a:endParaRPr lang="ru-RU" sz="1300" dirty="0">
              <a:solidFill>
                <a:schemeClr val="dk1"/>
              </a:solidFill>
              <a:latin typeface="Exo 2" charset="-52"/>
              <a:ea typeface="Exo 2"/>
              <a:cs typeface="Exo 2"/>
              <a:sym typeface="Exo 2"/>
            </a:endParaRPr>
          </a:p>
          <a:p>
            <a:r>
              <a:rPr lang="ru-RU" dirty="0">
                <a:solidFill>
                  <a:srgbClr val="0450F2"/>
                </a:solidFill>
                <a:latin typeface="Exo 2" charset="-52"/>
                <a:ea typeface="Exo 2"/>
                <a:cs typeface="Exo 2"/>
                <a:sym typeface="Exo 2"/>
              </a:rPr>
              <a:t>«…Срок исполнения, который указываете в извещении, включает в себя как срок поставки, так и срок приемки и оплаты ТРУ. Это совокупность всех этих сроков…»</a:t>
            </a:r>
          </a:p>
        </p:txBody>
      </p:sp>
      <p:sp>
        <p:nvSpPr>
          <p:cNvPr id="5" name="Прямоугольник 4"/>
          <p:cNvSpPr/>
          <p:nvPr/>
        </p:nvSpPr>
        <p:spPr>
          <a:xfrm>
            <a:off x="0" y="4756982"/>
            <a:ext cx="9144000" cy="47541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r>
              <a:rPr lang="ru-RU" dirty="0">
                <a:solidFill>
                  <a:schemeClr val="dk1"/>
                </a:solidFill>
                <a:latin typeface="Exo 2" charset="-52"/>
                <a:ea typeface="Exo 2"/>
                <a:cs typeface="Exo 2"/>
                <a:sym typeface="Exo 2"/>
              </a:rPr>
              <a:t>В блоке «Прочие условия» доступен признак «Предусмотрена возможность одностороннего отказа </a:t>
            </a:r>
            <a:br>
              <a:rPr lang="ru-RU" dirty="0">
                <a:solidFill>
                  <a:schemeClr val="dk1"/>
                </a:solidFill>
                <a:latin typeface="Exo 2" charset="-52"/>
                <a:ea typeface="Exo 2"/>
                <a:cs typeface="Exo 2"/>
                <a:sym typeface="Exo 2"/>
              </a:rPr>
            </a:br>
            <a:r>
              <a:rPr lang="ru-RU" dirty="0">
                <a:solidFill>
                  <a:schemeClr val="dk1"/>
                </a:solidFill>
                <a:latin typeface="Exo 2" charset="-52"/>
                <a:ea typeface="Exo 2"/>
                <a:cs typeface="Exo 2"/>
                <a:sym typeface="Exo 2"/>
              </a:rPr>
              <a:t>от исполнения контракта в соответствии со ст. 95 Закона </a:t>
            </a:r>
            <a:r>
              <a:rPr lang="en-US" dirty="0">
                <a:solidFill>
                  <a:schemeClr val="dk1"/>
                </a:solidFill>
                <a:latin typeface="Exo 2" charset="-52"/>
                <a:ea typeface="Exo 2"/>
                <a:cs typeface="Exo 2"/>
                <a:sym typeface="Exo 2"/>
              </a:rPr>
              <a:t>N</a:t>
            </a:r>
            <a:r>
              <a:rPr lang="ru-RU" dirty="0">
                <a:solidFill>
                  <a:schemeClr val="dk1"/>
                </a:solidFill>
                <a:latin typeface="Exo 2" charset="-52"/>
                <a:ea typeface="Exo 2"/>
                <a:cs typeface="Exo 2"/>
                <a:sym typeface="Exo 2"/>
              </a:rPr>
              <a:t> 44-ФЗ»</a:t>
            </a:r>
          </a:p>
        </p:txBody>
      </p:sp>
      <p:sp>
        <p:nvSpPr>
          <p:cNvPr id="6" name="Заголовок 1"/>
          <p:cNvSpPr txBox="1">
            <a:spLocks/>
          </p:cNvSpPr>
          <p:nvPr/>
        </p:nvSpPr>
        <p:spPr>
          <a:xfrm>
            <a:off x="176212" y="269314"/>
            <a:ext cx="8929688" cy="586886"/>
          </a:xfrm>
          <a:prstGeom prst="rect">
            <a:avLst/>
          </a:prstGeom>
        </p:spPr>
        <p:txBody>
          <a:bodyPr lIns="45994" tIns="22997" rIns="45994" bIns="22997">
            <a:noAutofit/>
          </a:bodyPr>
          <a:lst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a:lstStyle>
          <a:p>
            <a:pPr>
              <a:lnSpc>
                <a:spcPct val="100000"/>
              </a:lnSpc>
              <a:spcBef>
                <a:spcPts val="0"/>
              </a:spcBef>
            </a:pPr>
            <a:r>
              <a:rPr lang="ru-RU" sz="2200" dirty="0">
                <a:solidFill>
                  <a:srgbClr val="0450F2"/>
                </a:solidFill>
                <a:latin typeface="Exo 2 SemiBold"/>
                <a:ea typeface="Exo 2 SemiBold"/>
                <a:cs typeface="Exo 2 SemiBold"/>
                <a:sym typeface="Exo 2 SemiBold"/>
              </a:rPr>
              <a:t>Цифровой ЕП: порядок заключения в ЕИС</a:t>
            </a:r>
          </a:p>
        </p:txBody>
      </p:sp>
    </p:spTree>
    <p:extLst>
      <p:ext uri="{BB962C8B-B14F-4D97-AF65-F5344CB8AC3E}">
        <p14:creationId xmlns:p14="http://schemas.microsoft.com/office/powerpoint/2010/main" val="23270279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374398" y="749212"/>
            <a:ext cx="4701585" cy="4380963"/>
          </a:xfrm>
          <a:prstGeom prst="rect">
            <a:avLst/>
          </a:prstGeom>
        </p:spPr>
      </p:pic>
      <p:sp>
        <p:nvSpPr>
          <p:cNvPr id="4" name="Выноска со стрелкой влево 3"/>
          <p:cNvSpPr/>
          <p:nvPr/>
        </p:nvSpPr>
        <p:spPr>
          <a:xfrm>
            <a:off x="3847011" y="762000"/>
            <a:ext cx="4968443" cy="4335780"/>
          </a:xfrm>
          <a:prstGeom prst="leftArrowCallou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endParaRPr lang="ru-RU" sz="1200" dirty="0">
              <a:solidFill>
                <a:schemeClr val="dk1"/>
              </a:solidFill>
              <a:latin typeface="Exo 2" charset="-52"/>
              <a:ea typeface="Exo 2"/>
              <a:cs typeface="Exo 2"/>
              <a:sym typeface="Exo 2"/>
            </a:endParaRPr>
          </a:p>
          <a:p>
            <a:pPr marL="87313"/>
            <a:r>
              <a:rPr lang="ru-RU" dirty="0">
                <a:solidFill>
                  <a:schemeClr val="dk1"/>
                </a:solidFill>
                <a:latin typeface="Exo 2" charset="-52"/>
                <a:ea typeface="Exo 2"/>
                <a:cs typeface="Exo 2"/>
                <a:sym typeface="Exo 2"/>
              </a:rPr>
              <a:t>На вкладке «Прилагаемые документы» необходимо загрузить документы, сформированные без использования ЕИС</a:t>
            </a:r>
          </a:p>
          <a:p>
            <a:pPr marL="87313"/>
            <a:endParaRPr lang="ru-RU" dirty="0">
              <a:solidFill>
                <a:schemeClr val="dk1"/>
              </a:solidFill>
              <a:latin typeface="Exo 2" charset="-52"/>
              <a:ea typeface="Exo 2"/>
              <a:cs typeface="Exo 2"/>
              <a:sym typeface="Exo 2"/>
            </a:endParaRPr>
          </a:p>
          <a:p>
            <a:pPr marL="87313"/>
            <a:r>
              <a:rPr lang="ru-RU" dirty="0">
                <a:solidFill>
                  <a:schemeClr val="dk1"/>
                </a:solidFill>
                <a:latin typeface="Exo 2" charset="-52"/>
                <a:ea typeface="Exo 2"/>
                <a:cs typeface="Exo 2"/>
                <a:sym typeface="Exo 2"/>
              </a:rPr>
              <a:t>Переключатель «в форме прикрепленного файла» доступен в случае выбора одного из следующих пунктов основания заключения контракта с </a:t>
            </a:r>
            <a:r>
              <a:rPr lang="ru-RU" dirty="0" err="1">
                <a:solidFill>
                  <a:schemeClr val="dk1"/>
                </a:solidFill>
                <a:latin typeface="Exo 2" charset="-52"/>
                <a:ea typeface="Exo 2"/>
                <a:cs typeface="Exo 2"/>
                <a:sym typeface="Exo 2"/>
              </a:rPr>
              <a:t>едпоставщиком</a:t>
            </a:r>
            <a:r>
              <a:rPr lang="ru-RU" dirty="0">
                <a:solidFill>
                  <a:schemeClr val="dk1"/>
                </a:solidFill>
                <a:latin typeface="Exo 2" charset="-52"/>
                <a:ea typeface="Exo 2"/>
                <a:cs typeface="Exo 2"/>
                <a:sym typeface="Exo 2"/>
              </a:rPr>
              <a:t> (функция </a:t>
            </a:r>
            <a:br>
              <a:rPr lang="ru-RU" dirty="0">
                <a:solidFill>
                  <a:schemeClr val="dk1"/>
                </a:solidFill>
                <a:latin typeface="Exo 2" charset="-52"/>
                <a:ea typeface="Exo 2"/>
                <a:cs typeface="Exo 2"/>
                <a:sym typeface="Exo 2"/>
              </a:rPr>
            </a:br>
            <a:r>
              <a:rPr lang="ru-RU" dirty="0">
                <a:solidFill>
                  <a:schemeClr val="dk1"/>
                </a:solidFill>
                <a:latin typeface="Exo 2" charset="-52"/>
                <a:ea typeface="Exo 2"/>
                <a:cs typeface="Exo 2"/>
                <a:sym typeface="Exo 2"/>
              </a:rPr>
              <a:t>для </a:t>
            </a:r>
            <a:r>
              <a:rPr lang="ru-RU" dirty="0">
                <a:solidFill>
                  <a:srgbClr val="0450F2"/>
                </a:solidFill>
                <a:latin typeface="Exo 2" charset="-52"/>
                <a:ea typeface="Exo 2"/>
                <a:cs typeface="Exo 2"/>
                <a:sym typeface="Exo 2"/>
              </a:rPr>
              <a:t>«коммунальных» контрактов): </a:t>
            </a:r>
          </a:p>
          <a:p>
            <a:pPr marL="268288"/>
            <a:r>
              <a:rPr lang="ru-RU" dirty="0">
                <a:solidFill>
                  <a:srgbClr val="0450F2"/>
                </a:solidFill>
                <a:latin typeface="Exo 2" charset="-52"/>
                <a:ea typeface="Exo 2"/>
                <a:cs typeface="Exo 2"/>
                <a:sym typeface="Exo 2"/>
              </a:rPr>
              <a:t>п. 1  ч. 1 ст. 93 Закона </a:t>
            </a:r>
            <a:r>
              <a:rPr lang="en-US" dirty="0">
                <a:solidFill>
                  <a:srgbClr val="0450F2"/>
                </a:solidFill>
                <a:latin typeface="Exo 2" charset="-52"/>
                <a:ea typeface="Exo 2"/>
                <a:cs typeface="Exo 2"/>
                <a:sym typeface="Exo 2"/>
              </a:rPr>
              <a:t>N</a:t>
            </a:r>
            <a:r>
              <a:rPr lang="ru-RU" dirty="0">
                <a:solidFill>
                  <a:srgbClr val="0450F2"/>
                </a:solidFill>
                <a:latin typeface="Exo 2" charset="-52"/>
                <a:ea typeface="Exo 2"/>
                <a:cs typeface="Exo 2"/>
                <a:sym typeface="Exo 2"/>
              </a:rPr>
              <a:t> 44-ФЗ </a:t>
            </a:r>
          </a:p>
          <a:p>
            <a:pPr marL="268288"/>
            <a:r>
              <a:rPr lang="ru-RU" dirty="0">
                <a:solidFill>
                  <a:srgbClr val="0450F2"/>
                </a:solidFill>
                <a:latin typeface="Exo 2" charset="-52"/>
                <a:ea typeface="Exo 2"/>
                <a:cs typeface="Exo 2"/>
                <a:sym typeface="Exo 2"/>
              </a:rPr>
              <a:t>п. 8 ч. 1 ст. 93 Закона </a:t>
            </a:r>
            <a:r>
              <a:rPr lang="en-US" dirty="0">
                <a:solidFill>
                  <a:srgbClr val="0450F2"/>
                </a:solidFill>
                <a:latin typeface="Exo 2" charset="-52"/>
                <a:ea typeface="Exo 2"/>
                <a:cs typeface="Exo 2"/>
                <a:sym typeface="Exo 2"/>
              </a:rPr>
              <a:t>N</a:t>
            </a:r>
            <a:r>
              <a:rPr lang="ru-RU" dirty="0">
                <a:solidFill>
                  <a:srgbClr val="0450F2"/>
                </a:solidFill>
                <a:latin typeface="Exo 2" charset="-52"/>
                <a:ea typeface="Exo 2"/>
                <a:cs typeface="Exo 2"/>
                <a:sym typeface="Exo 2"/>
              </a:rPr>
              <a:t> 44-ФЗ </a:t>
            </a:r>
          </a:p>
          <a:p>
            <a:pPr marL="268288"/>
            <a:r>
              <a:rPr lang="ru-RU" dirty="0">
                <a:solidFill>
                  <a:srgbClr val="0450F2"/>
                </a:solidFill>
                <a:latin typeface="Exo 2" charset="-52"/>
                <a:ea typeface="Exo 2"/>
                <a:cs typeface="Exo 2"/>
                <a:sym typeface="Exo 2"/>
              </a:rPr>
              <a:t>п. 22 ч. 1 ст. 93 Закона </a:t>
            </a:r>
            <a:r>
              <a:rPr lang="en-US" dirty="0">
                <a:solidFill>
                  <a:srgbClr val="0450F2"/>
                </a:solidFill>
                <a:latin typeface="Exo 2" charset="-52"/>
                <a:ea typeface="Exo 2"/>
                <a:cs typeface="Exo 2"/>
                <a:sym typeface="Exo 2"/>
              </a:rPr>
              <a:t>N</a:t>
            </a:r>
            <a:r>
              <a:rPr lang="ru-RU" dirty="0">
                <a:solidFill>
                  <a:srgbClr val="0450F2"/>
                </a:solidFill>
                <a:latin typeface="Exo 2" charset="-52"/>
                <a:ea typeface="Exo 2"/>
                <a:cs typeface="Exo 2"/>
                <a:sym typeface="Exo 2"/>
              </a:rPr>
              <a:t> 44-ФЗ </a:t>
            </a:r>
          </a:p>
          <a:p>
            <a:pPr marL="268288"/>
            <a:r>
              <a:rPr lang="ru-RU" dirty="0">
                <a:solidFill>
                  <a:srgbClr val="0450F2"/>
                </a:solidFill>
                <a:latin typeface="Exo 2" charset="-52"/>
                <a:ea typeface="Exo 2"/>
                <a:cs typeface="Exo 2"/>
                <a:sym typeface="Exo 2"/>
              </a:rPr>
              <a:t>п. 29 ч. 1 ст. 93 Закона </a:t>
            </a:r>
            <a:r>
              <a:rPr lang="en-US" dirty="0">
                <a:solidFill>
                  <a:srgbClr val="0450F2"/>
                </a:solidFill>
                <a:latin typeface="Exo 2" charset="-52"/>
                <a:ea typeface="Exo 2"/>
                <a:cs typeface="Exo 2"/>
                <a:sym typeface="Exo 2"/>
              </a:rPr>
              <a:t>N</a:t>
            </a:r>
            <a:r>
              <a:rPr lang="ru-RU" dirty="0">
                <a:solidFill>
                  <a:srgbClr val="0450F2"/>
                </a:solidFill>
                <a:latin typeface="Exo 2" charset="-52"/>
                <a:ea typeface="Exo 2"/>
                <a:cs typeface="Exo 2"/>
                <a:sym typeface="Exo 2"/>
              </a:rPr>
              <a:t> 44-ФЗ</a:t>
            </a:r>
          </a:p>
          <a:p>
            <a:endParaRPr lang="ru-RU" dirty="0">
              <a:solidFill>
                <a:prstClr val="black"/>
              </a:solidFill>
              <a:latin typeface="Bahnschrift Light SemiCondensed" panose="020B0502040204020203" pitchFamily="34" charset="0"/>
            </a:endParaRPr>
          </a:p>
        </p:txBody>
      </p:sp>
      <p:sp>
        <p:nvSpPr>
          <p:cNvPr id="5" name="Заголовок 1"/>
          <p:cNvSpPr txBox="1">
            <a:spLocks/>
          </p:cNvSpPr>
          <p:nvPr/>
        </p:nvSpPr>
        <p:spPr>
          <a:xfrm>
            <a:off x="214312" y="299068"/>
            <a:ext cx="8929688" cy="586886"/>
          </a:xfrm>
          <a:prstGeom prst="rect">
            <a:avLst/>
          </a:prstGeom>
        </p:spPr>
        <p:txBody>
          <a:bodyPr lIns="45994" tIns="22997" rIns="45994" bIns="22997">
            <a:noAutofit/>
          </a:bodyPr>
          <a:lst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a:lstStyle>
          <a:p>
            <a:pPr>
              <a:lnSpc>
                <a:spcPct val="100000"/>
              </a:lnSpc>
              <a:spcBef>
                <a:spcPts val="0"/>
              </a:spcBef>
            </a:pPr>
            <a:r>
              <a:rPr lang="ru-RU" sz="2200" dirty="0">
                <a:solidFill>
                  <a:srgbClr val="0450F2"/>
                </a:solidFill>
                <a:latin typeface="Exo 2 SemiBold"/>
                <a:ea typeface="Exo 2 SemiBold"/>
                <a:cs typeface="Exo 2 SemiBold"/>
                <a:sym typeface="Exo 2 SemiBold"/>
              </a:rPr>
              <a:t>Цифровой ЕП: порядок заключения в ЕИС</a:t>
            </a:r>
          </a:p>
        </p:txBody>
      </p:sp>
      <p:sp>
        <p:nvSpPr>
          <p:cNvPr id="6" name="Рамка 5"/>
          <p:cNvSpPr/>
          <p:nvPr/>
        </p:nvSpPr>
        <p:spPr>
          <a:xfrm>
            <a:off x="495300" y="4023360"/>
            <a:ext cx="4450080" cy="281940"/>
          </a:xfrm>
          <a:prstGeom prst="frame">
            <a:avLst>
              <a:gd name="adj1" fmla="val 17432"/>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Tree>
    <p:extLst>
      <p:ext uri="{BB962C8B-B14F-4D97-AF65-F5344CB8AC3E}">
        <p14:creationId xmlns:p14="http://schemas.microsoft.com/office/powerpoint/2010/main" val="890834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Google Shape;363;p2"/>
          <p:cNvSpPr txBox="1"/>
          <p:nvPr/>
        </p:nvSpPr>
        <p:spPr>
          <a:xfrm>
            <a:off x="3259246" y="1021214"/>
            <a:ext cx="5778074" cy="3970277"/>
          </a:xfrm>
          <a:prstGeom prst="rect">
            <a:avLst/>
          </a:prstGeom>
          <a:noFill/>
          <a:ln>
            <a:noFill/>
          </a:ln>
        </p:spPr>
        <p:txBody>
          <a:bodyPr spcFirstLastPara="1" wrap="square" lIns="91425" tIns="45700" rIns="91425" bIns="45700" anchor="t" anchorCtr="0">
            <a:spAutoFit/>
          </a:bodyPr>
          <a:lstStyle/>
          <a:p>
            <a:pPr lvl="0"/>
            <a:r>
              <a:rPr lang="ru-RU" sz="1600" dirty="0">
                <a:solidFill>
                  <a:schemeClr val="dk1"/>
                </a:solidFill>
                <a:effectLst>
                  <a:outerShdw blurRad="38100" dist="38100" dir="2700000" algn="tl">
                    <a:srgbClr val="000000">
                      <a:alpha val="43137"/>
                    </a:srgbClr>
                  </a:outerShdw>
                </a:effectLst>
                <a:latin typeface="Exo 2" pitchFamily="2" charset="-52"/>
                <a:ea typeface="Exo 2"/>
                <a:cs typeface="Exo 2"/>
                <a:sym typeface="Exo 2"/>
              </a:rPr>
              <a:t>1. </a:t>
            </a:r>
            <a:r>
              <a:rPr lang="ru-RU" sz="1600" dirty="0">
                <a:solidFill>
                  <a:schemeClr val="dk1"/>
                </a:solidFill>
                <a:effectLst>
                  <a:outerShdw blurRad="38100" dist="38100" dir="2700000" algn="tl">
                    <a:srgbClr val="000000">
                      <a:alpha val="43137"/>
                    </a:srgbClr>
                  </a:outerShdw>
                </a:effectLst>
                <a:latin typeface="Exo 2" charset="-52"/>
                <a:ea typeface="Exo 2"/>
                <a:cs typeface="Exo 2"/>
                <a:sym typeface="Exo 2"/>
              </a:rPr>
              <a:t>Ц</a:t>
            </a:r>
            <a:r>
              <a:rPr lang="ru-RU" sz="1600" dirty="0">
                <a:solidFill>
                  <a:schemeClr val="dk1"/>
                </a:solidFill>
                <a:effectLst>
                  <a:outerShdw blurRad="38100" dist="38100" dir="2700000" algn="tl">
                    <a:srgbClr val="000000">
                      <a:alpha val="43137"/>
                    </a:srgbClr>
                  </a:outerShdw>
                </a:effectLst>
                <a:latin typeface="Exo 2" pitchFamily="2" charset="-52"/>
                <a:ea typeface="Exo 2"/>
                <a:cs typeface="Exo 2"/>
                <a:sym typeface="Exo 2"/>
              </a:rPr>
              <a:t>ифровой </a:t>
            </a:r>
            <a:r>
              <a:rPr lang="ru-RU" sz="1600" dirty="0" err="1">
                <a:solidFill>
                  <a:schemeClr val="dk1"/>
                </a:solidFill>
                <a:effectLst>
                  <a:outerShdw blurRad="38100" dist="38100" dir="2700000" algn="tl">
                    <a:srgbClr val="000000">
                      <a:alpha val="43137"/>
                    </a:srgbClr>
                  </a:outerShdw>
                </a:effectLst>
                <a:latin typeface="Exo 2" pitchFamily="2" charset="-52"/>
                <a:ea typeface="Exo 2"/>
                <a:cs typeface="Exo 2"/>
                <a:sym typeface="Exo 2"/>
              </a:rPr>
              <a:t>едпоставщик</a:t>
            </a:r>
            <a:r>
              <a:rPr lang="ru-RU" sz="1600" dirty="0">
                <a:solidFill>
                  <a:schemeClr val="dk1"/>
                </a:solidFill>
                <a:effectLst>
                  <a:outerShdw blurRad="38100" dist="38100" dir="2700000" algn="tl">
                    <a:srgbClr val="000000">
                      <a:alpha val="43137"/>
                    </a:srgbClr>
                  </a:outerShdw>
                </a:effectLst>
                <a:latin typeface="Exo 2" pitchFamily="2" charset="-52"/>
                <a:ea typeface="Exo 2"/>
                <a:cs typeface="Exo 2"/>
                <a:sym typeface="Exo 2"/>
              </a:rPr>
              <a:t> с 01.04.2025 и 01.07.2025:</a:t>
            </a:r>
          </a:p>
          <a:p>
            <a:pPr lvl="0"/>
            <a:endParaRPr lang="ru-RU" sz="500" dirty="0">
              <a:solidFill>
                <a:schemeClr val="dk1"/>
              </a:solidFill>
              <a:latin typeface="Exo 2" pitchFamily="2" charset="-52"/>
              <a:ea typeface="Exo 2"/>
              <a:cs typeface="Exo 2"/>
              <a:sym typeface="Exo 2"/>
            </a:endParaRPr>
          </a:p>
          <a:p>
            <a:pPr marL="363538" lvl="0"/>
            <a:r>
              <a:rPr lang="ru-RU" dirty="0">
                <a:solidFill>
                  <a:schemeClr val="dk1"/>
                </a:solidFill>
                <a:latin typeface="Exo 2" pitchFamily="2" charset="-52"/>
                <a:ea typeface="Exo 2"/>
                <a:cs typeface="Exo 2"/>
                <a:sym typeface="Exo 2"/>
              </a:rPr>
              <a:t>- порядок перехода, сроки и основания</a:t>
            </a:r>
          </a:p>
          <a:p>
            <a:pPr marL="363538" lvl="0"/>
            <a:r>
              <a:rPr lang="ru-RU" dirty="0">
                <a:solidFill>
                  <a:schemeClr val="dk1"/>
                </a:solidFill>
                <a:latin typeface="Exo 2" pitchFamily="2" charset="-52"/>
                <a:ea typeface="Exo 2"/>
                <a:cs typeface="Exo 2"/>
                <a:sym typeface="Exo 2"/>
              </a:rPr>
              <a:t>- процесс заключения цифрового контракта</a:t>
            </a:r>
          </a:p>
          <a:p>
            <a:pPr marL="363538" lvl="0"/>
            <a:r>
              <a:rPr lang="ru-RU" dirty="0">
                <a:solidFill>
                  <a:schemeClr val="dk1"/>
                </a:solidFill>
                <a:latin typeface="Exo 2" pitchFamily="2" charset="-52"/>
                <a:ea typeface="Exo 2"/>
                <a:cs typeface="Exo 2"/>
                <a:sym typeface="Exo 2"/>
              </a:rPr>
              <a:t>- особенности формирования условий цифрового контракта</a:t>
            </a:r>
          </a:p>
          <a:p>
            <a:pPr marL="363538" lvl="0"/>
            <a:r>
              <a:rPr lang="ru-RU" dirty="0">
                <a:solidFill>
                  <a:schemeClr val="dk1"/>
                </a:solidFill>
                <a:latin typeface="Exo 2" pitchFamily="2" charset="-52"/>
                <a:ea typeface="Exo 2"/>
                <a:cs typeface="Exo 2"/>
                <a:sym typeface="Exo 2"/>
              </a:rPr>
              <a:t>- комплект документов для осуществления цифровой неконкурентной закупки </a:t>
            </a:r>
          </a:p>
          <a:p>
            <a:pPr marL="363538" lvl="0"/>
            <a:r>
              <a:rPr lang="ru-RU" dirty="0">
                <a:solidFill>
                  <a:schemeClr val="dk1"/>
                </a:solidFill>
                <a:latin typeface="Exo 2" pitchFamily="2" charset="-52"/>
                <a:ea typeface="Exo 2"/>
                <a:cs typeface="Exo 2"/>
                <a:sym typeface="Exo 2"/>
              </a:rPr>
              <a:t>- актуализация локальных документов заказчика  </a:t>
            </a:r>
          </a:p>
          <a:p>
            <a:pPr marL="363538" lvl="0"/>
            <a:r>
              <a:rPr lang="ru-RU" dirty="0">
                <a:solidFill>
                  <a:schemeClr val="dk1"/>
                </a:solidFill>
                <a:latin typeface="Exo 2" pitchFamily="2" charset="-52"/>
                <a:ea typeface="Exo 2"/>
                <a:cs typeface="Exo 2"/>
                <a:sym typeface="Exo 2"/>
              </a:rPr>
              <a:t>- разбор ошибок участников пилотного проекта</a:t>
            </a:r>
          </a:p>
          <a:p>
            <a:pPr lvl="0"/>
            <a:endParaRPr lang="ru-RU" sz="500" dirty="0">
              <a:solidFill>
                <a:schemeClr val="dk1"/>
              </a:solidFill>
              <a:latin typeface="Exo 2" pitchFamily="2" charset="-52"/>
              <a:ea typeface="Exo 2"/>
              <a:cs typeface="Exo 2"/>
              <a:sym typeface="Exo 2"/>
            </a:endParaRPr>
          </a:p>
          <a:p>
            <a:pPr lvl="0"/>
            <a:r>
              <a:rPr lang="ru-RU" sz="1600" dirty="0">
                <a:solidFill>
                  <a:schemeClr val="dk1"/>
                </a:solidFill>
                <a:effectLst>
                  <a:outerShdw blurRad="38100" dist="38100" dir="2700000" algn="tl">
                    <a:srgbClr val="000000">
                      <a:alpha val="43137"/>
                    </a:srgbClr>
                  </a:outerShdw>
                </a:effectLst>
                <a:latin typeface="Exo 2" pitchFamily="2" charset="-52"/>
                <a:ea typeface="Exo 2"/>
                <a:cs typeface="Exo 2"/>
                <a:sym typeface="Exo 2"/>
              </a:rPr>
              <a:t>2. Закупки через подотчетных лиц (авансовые платежи) </a:t>
            </a:r>
            <a:br>
              <a:rPr lang="en-US" sz="1600" dirty="0">
                <a:solidFill>
                  <a:schemeClr val="dk1"/>
                </a:solidFill>
                <a:effectLst>
                  <a:outerShdw blurRad="38100" dist="38100" dir="2700000" algn="tl">
                    <a:srgbClr val="000000">
                      <a:alpha val="43137"/>
                    </a:srgbClr>
                  </a:outerShdw>
                </a:effectLst>
                <a:latin typeface="Exo 2" pitchFamily="2" charset="-52"/>
                <a:ea typeface="Exo 2"/>
                <a:cs typeface="Exo 2"/>
                <a:sym typeface="Exo 2"/>
              </a:rPr>
            </a:br>
            <a:r>
              <a:rPr lang="ru-RU" sz="1600" dirty="0">
                <a:solidFill>
                  <a:schemeClr val="dk1"/>
                </a:solidFill>
                <a:effectLst>
                  <a:outerShdw blurRad="38100" dist="38100" dir="2700000" algn="tl">
                    <a:srgbClr val="000000">
                      <a:alpha val="43137"/>
                    </a:srgbClr>
                  </a:outerShdw>
                </a:effectLst>
                <a:latin typeface="Exo 2" pitchFamily="2" charset="-52"/>
                <a:ea typeface="Exo 2"/>
                <a:cs typeface="Exo 2"/>
                <a:sym typeface="Exo 2"/>
              </a:rPr>
              <a:t>с 01.01.2025</a:t>
            </a:r>
          </a:p>
          <a:p>
            <a:pPr lvl="0"/>
            <a:r>
              <a:rPr lang="ru-RU" sz="1600" dirty="0">
                <a:solidFill>
                  <a:schemeClr val="dk1"/>
                </a:solidFill>
                <a:effectLst>
                  <a:outerShdw blurRad="38100" dist="38100" dir="2700000" algn="tl">
                    <a:srgbClr val="000000">
                      <a:alpha val="43137"/>
                    </a:srgbClr>
                  </a:outerShdw>
                </a:effectLst>
                <a:latin typeface="Exo 2" pitchFamily="2" charset="-52"/>
                <a:ea typeface="Exo 2"/>
                <a:cs typeface="Exo 2"/>
                <a:sym typeface="Exo 2"/>
              </a:rPr>
              <a:t>3. Проблема </a:t>
            </a:r>
            <a:r>
              <a:rPr lang="ru-RU" sz="1600" dirty="0" err="1">
                <a:solidFill>
                  <a:schemeClr val="dk1"/>
                </a:solidFill>
                <a:effectLst>
                  <a:outerShdw blurRad="38100" dist="38100" dir="2700000" algn="tl">
                    <a:srgbClr val="000000">
                      <a:alpha val="43137"/>
                    </a:srgbClr>
                  </a:outerShdw>
                </a:effectLst>
                <a:latin typeface="Exo 2" pitchFamily="2" charset="-52"/>
                <a:ea typeface="Exo 2"/>
                <a:cs typeface="Exo 2"/>
                <a:sym typeface="Exo 2"/>
              </a:rPr>
              <a:t>декомпозизиции</a:t>
            </a:r>
            <a:r>
              <a:rPr lang="ru-RU" sz="1600" dirty="0">
                <a:solidFill>
                  <a:schemeClr val="dk1"/>
                </a:solidFill>
                <a:effectLst>
                  <a:outerShdw blurRad="38100" dist="38100" dir="2700000" algn="tl">
                    <a:srgbClr val="000000">
                      <a:alpha val="43137"/>
                    </a:srgbClr>
                  </a:outerShdw>
                </a:effectLst>
                <a:latin typeface="Exo 2" pitchFamily="2" charset="-52"/>
                <a:ea typeface="Exo 2"/>
                <a:cs typeface="Exo 2"/>
                <a:sym typeface="Exo 2"/>
              </a:rPr>
              <a:t> неконкурентных закупок </a:t>
            </a:r>
          </a:p>
          <a:p>
            <a:pPr lvl="0"/>
            <a:r>
              <a:rPr lang="ru-RU" sz="1600" dirty="0">
                <a:solidFill>
                  <a:schemeClr val="dk1"/>
                </a:solidFill>
                <a:effectLst>
                  <a:outerShdw blurRad="38100" dist="38100" dir="2700000" algn="tl">
                    <a:srgbClr val="000000">
                      <a:alpha val="43137"/>
                    </a:srgbClr>
                  </a:outerShdw>
                </a:effectLst>
                <a:latin typeface="Exo 2" pitchFamily="2" charset="-52"/>
                <a:ea typeface="Exo 2"/>
                <a:cs typeface="Exo 2"/>
                <a:sym typeface="Exo 2"/>
              </a:rPr>
              <a:t>4. Практика обжалования неконкурентных закупок: основания и порядок </a:t>
            </a:r>
          </a:p>
          <a:p>
            <a:pPr lvl="0"/>
            <a:r>
              <a:rPr lang="ru-RU" sz="1600" dirty="0">
                <a:solidFill>
                  <a:schemeClr val="dk1"/>
                </a:solidFill>
                <a:effectLst>
                  <a:outerShdw blurRad="38100" dist="38100" dir="2700000" algn="tl">
                    <a:srgbClr val="000000">
                      <a:alpha val="43137"/>
                    </a:srgbClr>
                  </a:outerShdw>
                </a:effectLst>
                <a:latin typeface="Exo 2" pitchFamily="2" charset="-52"/>
                <a:ea typeface="Exo 2"/>
                <a:cs typeface="Exo 2"/>
                <a:sym typeface="Exo 2"/>
              </a:rPr>
              <a:t>5. Типичные ошибки и нарушения при осуществлении неконкурентных закупок (в т.ч. при осуществлении закупок «с полки»)</a:t>
            </a:r>
          </a:p>
        </p:txBody>
      </p:sp>
      <p:pic>
        <p:nvPicPr>
          <p:cNvPr id="364" name="Google Shape;364;p2"/>
          <p:cNvPicPr preferRelativeResize="0"/>
          <p:nvPr/>
        </p:nvPicPr>
        <p:blipFill rotWithShape="1">
          <a:blip r:embed="rId3">
            <a:alphaModFix/>
          </a:blip>
          <a:srcRect l="32416" r="17446" b="967"/>
          <a:stretch/>
        </p:blipFill>
        <p:spPr>
          <a:xfrm rot="10800000">
            <a:off x="214643" y="1287385"/>
            <a:ext cx="3035249" cy="2998714"/>
          </a:xfrm>
          <a:prstGeom prst="rect">
            <a:avLst/>
          </a:prstGeom>
          <a:noFill/>
          <a:ln>
            <a:noFill/>
          </a:ln>
        </p:spPr>
      </p:pic>
      <p:pic>
        <p:nvPicPr>
          <p:cNvPr id="372" name="Google Shape;372;p2"/>
          <p:cNvPicPr preferRelativeResize="0"/>
          <p:nvPr/>
        </p:nvPicPr>
        <p:blipFill rotWithShape="1">
          <a:blip r:embed="rId4">
            <a:alphaModFix/>
          </a:blip>
          <a:srcRect l="-429" r="83745"/>
          <a:stretch/>
        </p:blipFill>
        <p:spPr>
          <a:xfrm>
            <a:off x="1119685" y="2237827"/>
            <a:ext cx="1101567" cy="1080450"/>
          </a:xfrm>
          <a:prstGeom prst="rect">
            <a:avLst/>
          </a:prstGeom>
          <a:noFill/>
          <a:ln>
            <a:noFill/>
          </a:ln>
        </p:spPr>
      </p:pic>
      <p:sp>
        <p:nvSpPr>
          <p:cNvPr id="376" name="Google Shape;376;p2"/>
          <p:cNvSpPr txBox="1"/>
          <p:nvPr/>
        </p:nvSpPr>
        <p:spPr>
          <a:xfrm>
            <a:off x="335281" y="459740"/>
            <a:ext cx="7696200" cy="656987"/>
          </a:xfrm>
          <a:prstGeom prst="rect">
            <a:avLst/>
          </a:prstGeom>
          <a:noFill/>
          <a:ln>
            <a:noFill/>
          </a:ln>
        </p:spPr>
        <p:txBody>
          <a:bodyPr spcFirstLastPara="1" wrap="square" lIns="0" tIns="0" rIns="0" bIns="0" anchor="t" anchorCtr="0">
            <a:noAutofit/>
          </a:bodyPr>
          <a:lstStyle/>
          <a:p>
            <a:r>
              <a:rPr lang="ru-RU" sz="2200" dirty="0">
                <a:solidFill>
                  <a:srgbClr val="0450F2"/>
                </a:solidFill>
                <a:latin typeface="Exo 2 SemiBold"/>
                <a:ea typeface="Exo 2 SemiBold"/>
                <a:cs typeface="Exo 2 SemiBold"/>
                <a:sym typeface="Exo 2 SemiBold"/>
              </a:rPr>
              <a:t>Программа </a:t>
            </a:r>
            <a:r>
              <a:rPr lang="ru-RU" sz="2200" dirty="0" err="1">
                <a:solidFill>
                  <a:srgbClr val="0450F2"/>
                </a:solidFill>
                <a:latin typeface="Exo 2 SemiBold"/>
                <a:ea typeface="Exo 2 SemiBold"/>
                <a:cs typeface="Exo 2 SemiBold"/>
                <a:sym typeface="Exo 2 SemiBold"/>
              </a:rPr>
              <a:t>вебинара</a:t>
            </a:r>
            <a:endParaRPr lang="ru-RU" sz="24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txBox="1">
            <a:spLocks/>
          </p:cNvSpPr>
          <p:nvPr/>
        </p:nvSpPr>
        <p:spPr>
          <a:xfrm>
            <a:off x="107156" y="267137"/>
            <a:ext cx="8929688" cy="586886"/>
          </a:xfrm>
          <a:prstGeom prst="rect">
            <a:avLst/>
          </a:prstGeom>
        </p:spPr>
        <p:txBody>
          <a:bodyPr lIns="45994" tIns="22997" rIns="45994" bIns="22997">
            <a:noAutofit/>
          </a:bodyPr>
          <a:lst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a:lstStyle>
          <a:p>
            <a:pPr>
              <a:lnSpc>
                <a:spcPct val="100000"/>
              </a:lnSpc>
              <a:spcBef>
                <a:spcPts val="0"/>
              </a:spcBef>
            </a:pPr>
            <a:r>
              <a:rPr lang="ru-RU" sz="2200" dirty="0">
                <a:solidFill>
                  <a:srgbClr val="0450F2"/>
                </a:solidFill>
                <a:latin typeface="Exo 2 SemiBold"/>
                <a:ea typeface="Exo 2 SemiBold"/>
                <a:cs typeface="Exo 2 SemiBold"/>
                <a:sym typeface="Exo 2 SemiBold"/>
              </a:rPr>
              <a:t>Цифровой ЕП: порядок заключения в ЕИС</a:t>
            </a:r>
          </a:p>
        </p:txBody>
      </p:sp>
      <p:pic>
        <p:nvPicPr>
          <p:cNvPr id="6" name="Рисунок 5"/>
          <p:cNvPicPr>
            <a:picLocks noChangeAspect="1"/>
          </p:cNvPicPr>
          <p:nvPr/>
        </p:nvPicPr>
        <p:blipFill rotWithShape="1">
          <a:blip r:embed="rId2"/>
          <a:srcRect b="7636"/>
          <a:stretch/>
        </p:blipFill>
        <p:spPr>
          <a:xfrm>
            <a:off x="2874056" y="762583"/>
            <a:ext cx="6014762" cy="4303499"/>
          </a:xfrm>
          <a:prstGeom prst="rect">
            <a:avLst/>
          </a:prstGeom>
        </p:spPr>
      </p:pic>
      <p:sp>
        <p:nvSpPr>
          <p:cNvPr id="8" name="Выноска со стрелкой вправо 7"/>
          <p:cNvSpPr/>
          <p:nvPr/>
        </p:nvSpPr>
        <p:spPr>
          <a:xfrm>
            <a:off x="228924" y="784860"/>
            <a:ext cx="3344856" cy="4282439"/>
          </a:xfrm>
          <a:prstGeom prst="rightArrowCallou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r>
              <a:rPr lang="ru-RU" dirty="0">
                <a:solidFill>
                  <a:schemeClr val="dk1"/>
                </a:solidFill>
                <a:latin typeface="Exo 2" charset="-52"/>
                <a:ea typeface="Exo 2"/>
                <a:cs typeface="Exo 2"/>
                <a:sym typeface="Exo 2"/>
              </a:rPr>
              <a:t>Печатная форма электронного контракта для </a:t>
            </a:r>
            <a:r>
              <a:rPr lang="ru-RU" dirty="0" err="1">
                <a:solidFill>
                  <a:schemeClr val="dk1"/>
                </a:solidFill>
                <a:latin typeface="Exo 2" charset="-52"/>
                <a:ea typeface="Exo 2"/>
                <a:cs typeface="Exo 2"/>
                <a:sym typeface="Exo 2"/>
              </a:rPr>
              <a:t>едпоставщика</a:t>
            </a:r>
            <a:r>
              <a:rPr lang="ru-RU" dirty="0">
                <a:solidFill>
                  <a:schemeClr val="dk1"/>
                </a:solidFill>
                <a:latin typeface="Exo 2" charset="-52"/>
                <a:ea typeface="Exo 2"/>
                <a:cs typeface="Exo 2"/>
                <a:sym typeface="Exo 2"/>
              </a:rPr>
              <a:t> не отличается от печатной формы аналогичного контракта для конкурентной процедуры, имеет структурированный вид и включает в себя </a:t>
            </a:r>
            <a:br>
              <a:rPr lang="ru-RU" dirty="0">
                <a:solidFill>
                  <a:schemeClr val="dk1"/>
                </a:solidFill>
                <a:latin typeface="Exo 2" charset="-52"/>
                <a:ea typeface="Exo 2"/>
                <a:cs typeface="Exo 2"/>
                <a:sym typeface="Exo 2"/>
              </a:rPr>
            </a:br>
            <a:r>
              <a:rPr lang="ru-RU" b="1" dirty="0">
                <a:solidFill>
                  <a:srgbClr val="0450F2"/>
                </a:solidFill>
                <a:latin typeface="Exo 2" charset="-52"/>
                <a:ea typeface="Exo 2"/>
                <a:cs typeface="Exo 2"/>
                <a:sym typeface="Exo 2"/>
              </a:rPr>
              <a:t>не всю информацию предусмотренную </a:t>
            </a:r>
            <a:br>
              <a:rPr lang="ru-RU" b="1" dirty="0">
                <a:solidFill>
                  <a:srgbClr val="0450F2"/>
                </a:solidFill>
                <a:latin typeface="Exo 2" charset="-52"/>
                <a:ea typeface="Exo 2"/>
                <a:cs typeface="Exo 2"/>
                <a:sym typeface="Exo 2"/>
              </a:rPr>
            </a:br>
            <a:r>
              <a:rPr lang="ru-RU" b="1" dirty="0">
                <a:solidFill>
                  <a:srgbClr val="0450F2"/>
                </a:solidFill>
                <a:latin typeface="Exo 2" charset="-52"/>
                <a:ea typeface="Exo 2"/>
                <a:cs typeface="Exo 2"/>
                <a:sym typeface="Exo 2"/>
              </a:rPr>
              <a:t>ст.  34 Закона </a:t>
            </a:r>
            <a:r>
              <a:rPr lang="en-US" b="1" dirty="0">
                <a:solidFill>
                  <a:srgbClr val="0450F2"/>
                </a:solidFill>
                <a:latin typeface="Exo 2" charset="-52"/>
                <a:ea typeface="Exo 2"/>
                <a:cs typeface="Exo 2"/>
                <a:sym typeface="Exo 2"/>
              </a:rPr>
              <a:t>N</a:t>
            </a:r>
            <a:r>
              <a:rPr lang="ru-RU" b="1" dirty="0">
                <a:solidFill>
                  <a:srgbClr val="0450F2"/>
                </a:solidFill>
                <a:latin typeface="Exo 2" charset="-52"/>
                <a:ea typeface="Exo 2"/>
                <a:cs typeface="Exo 2"/>
                <a:sym typeface="Exo 2"/>
              </a:rPr>
              <a:t> 44-ФЗ</a:t>
            </a:r>
            <a:r>
              <a:rPr lang="ru-RU" dirty="0">
                <a:solidFill>
                  <a:schemeClr val="dk1"/>
                </a:solidFill>
                <a:latin typeface="Exo 2" charset="-52"/>
                <a:ea typeface="Exo 2"/>
                <a:cs typeface="Exo 2"/>
                <a:sym typeface="Exo 2"/>
              </a:rPr>
              <a:t>, например нет раздела ответственности сторон, нет порядка </a:t>
            </a:r>
            <a:r>
              <a:rPr lang="ru-RU" dirty="0" err="1">
                <a:solidFill>
                  <a:schemeClr val="dk1"/>
                </a:solidFill>
                <a:latin typeface="Exo 2" charset="-52"/>
                <a:ea typeface="Exo 2"/>
                <a:cs typeface="Exo 2"/>
                <a:sym typeface="Exo 2"/>
              </a:rPr>
              <a:t>эл.приемки</a:t>
            </a:r>
            <a:r>
              <a:rPr lang="ru-RU" dirty="0">
                <a:solidFill>
                  <a:schemeClr val="dk1"/>
                </a:solidFill>
                <a:latin typeface="Exo 2" charset="-52"/>
                <a:ea typeface="Exo 2"/>
                <a:cs typeface="Exo 2"/>
                <a:sym typeface="Exo 2"/>
              </a:rPr>
              <a:t> и оплаты ТРУ и др.</a:t>
            </a:r>
          </a:p>
        </p:txBody>
      </p:sp>
    </p:spTree>
    <p:extLst>
      <p:ext uri="{BB962C8B-B14F-4D97-AF65-F5344CB8AC3E}">
        <p14:creationId xmlns:p14="http://schemas.microsoft.com/office/powerpoint/2010/main" val="31003319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275062" y="808400"/>
            <a:ext cx="4797960" cy="4132376"/>
          </a:xfrm>
          <a:prstGeom prst="rect">
            <a:avLst/>
          </a:prstGeom>
        </p:spPr>
      </p:pic>
      <p:sp>
        <p:nvSpPr>
          <p:cNvPr id="4" name="Заголовок 1"/>
          <p:cNvSpPr txBox="1">
            <a:spLocks/>
          </p:cNvSpPr>
          <p:nvPr/>
        </p:nvSpPr>
        <p:spPr>
          <a:xfrm>
            <a:off x="107156" y="312857"/>
            <a:ext cx="8929688" cy="586886"/>
          </a:xfrm>
          <a:prstGeom prst="rect">
            <a:avLst/>
          </a:prstGeom>
        </p:spPr>
        <p:txBody>
          <a:bodyPr lIns="45994" tIns="22997" rIns="45994" bIns="22997">
            <a:noAutofit/>
          </a:bodyPr>
          <a:lst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a:lstStyle>
          <a:p>
            <a:pPr>
              <a:lnSpc>
                <a:spcPct val="100000"/>
              </a:lnSpc>
              <a:spcBef>
                <a:spcPts val="0"/>
              </a:spcBef>
            </a:pPr>
            <a:r>
              <a:rPr lang="ru-RU" sz="2200" dirty="0">
                <a:solidFill>
                  <a:srgbClr val="0450F2"/>
                </a:solidFill>
                <a:latin typeface="Exo 2 SemiBold"/>
                <a:ea typeface="Exo 2 SemiBold"/>
                <a:cs typeface="Exo 2 SemiBold"/>
                <a:sym typeface="Exo 2 SemiBold"/>
              </a:rPr>
              <a:t>Цифровой ЕП: порядок заключения в ЕИС</a:t>
            </a:r>
          </a:p>
        </p:txBody>
      </p:sp>
      <p:sp>
        <p:nvSpPr>
          <p:cNvPr id="6" name="Выноска со стрелкой влево 5"/>
          <p:cNvSpPr/>
          <p:nvPr/>
        </p:nvSpPr>
        <p:spPr>
          <a:xfrm>
            <a:off x="4195253" y="1606330"/>
            <a:ext cx="4742121" cy="2856649"/>
          </a:xfrm>
          <a:prstGeom prst="leftArrowCallou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endParaRPr lang="ru-RU" dirty="0">
              <a:solidFill>
                <a:prstClr val="black"/>
              </a:solidFill>
              <a:latin typeface="Bahnschrift Light SemiCondensed" panose="020B0502040204020203" pitchFamily="34" charset="0"/>
            </a:endParaRPr>
          </a:p>
          <a:p>
            <a:r>
              <a:rPr lang="ru-RU" dirty="0">
                <a:solidFill>
                  <a:schemeClr val="dk1"/>
                </a:solidFill>
                <a:latin typeface="Exo 2" charset="-52"/>
                <a:ea typeface="Exo 2"/>
                <a:cs typeface="Exo 2"/>
                <a:sym typeface="Exo 2"/>
              </a:rPr>
              <a:t>На основании данных электронного структурированного контракта, сформированного с использованием ЕИС, </a:t>
            </a:r>
            <a:r>
              <a:rPr lang="ru-RU" dirty="0">
                <a:solidFill>
                  <a:srgbClr val="0450F2"/>
                </a:solidFill>
                <a:latin typeface="Exo 2" charset="-52"/>
                <a:ea typeface="Exo 2"/>
                <a:cs typeface="Exo 2"/>
                <a:sym typeface="Exo 2"/>
              </a:rPr>
              <a:t>формируются сведения в реестре контрактов ЕИС</a:t>
            </a:r>
          </a:p>
          <a:p>
            <a:endParaRPr lang="ru-RU" dirty="0">
              <a:solidFill>
                <a:schemeClr val="dk1"/>
              </a:solidFill>
              <a:latin typeface="Exo 2" charset="-52"/>
              <a:ea typeface="Exo 2"/>
              <a:cs typeface="Exo 2"/>
              <a:sym typeface="Exo 2"/>
            </a:endParaRPr>
          </a:p>
          <a:p>
            <a:r>
              <a:rPr lang="ru-RU" dirty="0">
                <a:solidFill>
                  <a:schemeClr val="dk1"/>
                </a:solidFill>
                <a:latin typeface="Exo 2" charset="-52"/>
                <a:ea typeface="Exo 2"/>
                <a:cs typeface="Exo 2"/>
                <a:sym typeface="Exo 2"/>
              </a:rPr>
              <a:t>Для этого в контекстном меню заключенного контракта доступна кнопка </a:t>
            </a:r>
            <a:r>
              <a:rPr lang="ru-RU" dirty="0">
                <a:solidFill>
                  <a:srgbClr val="0450F2"/>
                </a:solidFill>
                <a:latin typeface="Exo 2" charset="-52"/>
                <a:ea typeface="Exo 2"/>
                <a:cs typeface="Exo 2"/>
                <a:sym typeface="Exo 2"/>
              </a:rPr>
              <a:t>«Сформировать сведения для реестра контрактов»</a:t>
            </a:r>
          </a:p>
          <a:p>
            <a:endParaRPr lang="ru-RU" dirty="0">
              <a:solidFill>
                <a:prstClr val="black"/>
              </a:solidFill>
              <a:latin typeface="Bahnschrift Light SemiCondensed" panose="020B0502040204020203" pitchFamily="34" charset="0"/>
            </a:endParaRPr>
          </a:p>
        </p:txBody>
      </p:sp>
      <p:sp>
        <p:nvSpPr>
          <p:cNvPr id="5" name="Рамка 4"/>
          <p:cNvSpPr/>
          <p:nvPr/>
        </p:nvSpPr>
        <p:spPr>
          <a:xfrm>
            <a:off x="1531620" y="4236720"/>
            <a:ext cx="1005840" cy="281940"/>
          </a:xfrm>
          <a:prstGeom prst="frame">
            <a:avLst>
              <a:gd name="adj1" fmla="val 17432"/>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Tree>
    <p:extLst>
      <p:ext uri="{BB962C8B-B14F-4D97-AF65-F5344CB8AC3E}">
        <p14:creationId xmlns:p14="http://schemas.microsoft.com/office/powerpoint/2010/main" val="18814794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204961" y="937069"/>
            <a:ext cx="5295626" cy="4295331"/>
          </a:xfrm>
          <a:prstGeom prst="rect">
            <a:avLst/>
          </a:prstGeom>
        </p:spPr>
      </p:pic>
      <p:sp>
        <p:nvSpPr>
          <p:cNvPr id="5" name="Выноска со стрелкой влево 4"/>
          <p:cNvSpPr/>
          <p:nvPr/>
        </p:nvSpPr>
        <p:spPr>
          <a:xfrm>
            <a:off x="4256213" y="982980"/>
            <a:ext cx="4742121" cy="3830519"/>
          </a:xfrm>
          <a:prstGeom prst="leftArrowCallou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endParaRPr lang="ru-RU" dirty="0">
              <a:solidFill>
                <a:prstClr val="black"/>
              </a:solidFill>
              <a:latin typeface="Bahnschrift Light SemiCondensed" panose="020B0502040204020203" pitchFamily="34" charset="0"/>
            </a:endParaRPr>
          </a:p>
          <a:p>
            <a:pPr marL="92075"/>
            <a:r>
              <a:rPr lang="ru-RU" dirty="0">
                <a:solidFill>
                  <a:schemeClr val="dk1"/>
                </a:solidFill>
                <a:latin typeface="Exo 2" charset="-52"/>
                <a:ea typeface="Exo 2"/>
                <a:cs typeface="Exo 2"/>
                <a:sym typeface="Exo 2"/>
              </a:rPr>
              <a:t>При рассмотрении поступившего от заказчика проекта контракта доступны следующие действия </a:t>
            </a:r>
            <a:br>
              <a:rPr lang="ru-RU" dirty="0">
                <a:solidFill>
                  <a:schemeClr val="dk1"/>
                </a:solidFill>
                <a:latin typeface="Exo 2" charset="-52"/>
                <a:ea typeface="Exo 2"/>
                <a:cs typeface="Exo 2"/>
                <a:sym typeface="Exo 2"/>
              </a:rPr>
            </a:br>
            <a:r>
              <a:rPr lang="ru-RU" dirty="0">
                <a:solidFill>
                  <a:schemeClr val="dk1"/>
                </a:solidFill>
                <a:latin typeface="Exo 2" charset="-52"/>
                <a:ea typeface="Exo 2"/>
                <a:cs typeface="Exo 2"/>
                <a:sym typeface="Exo 2"/>
              </a:rPr>
              <a:t>со стороны контрагента: </a:t>
            </a:r>
          </a:p>
          <a:p>
            <a:pPr marL="263525">
              <a:tabLst>
                <a:tab pos="355600" algn="l"/>
              </a:tabLst>
            </a:pPr>
            <a:r>
              <a:rPr lang="ru-RU" dirty="0">
                <a:solidFill>
                  <a:srgbClr val="0450F2"/>
                </a:solidFill>
                <a:latin typeface="Exo 2" charset="-52"/>
                <a:ea typeface="Exo 2"/>
                <a:cs typeface="Exo 2"/>
                <a:sym typeface="Exo 2"/>
              </a:rPr>
              <a:t>1) подписать контракт</a:t>
            </a:r>
          </a:p>
          <a:p>
            <a:pPr marL="263525">
              <a:tabLst>
                <a:tab pos="355600" algn="l"/>
              </a:tabLst>
            </a:pPr>
            <a:r>
              <a:rPr lang="ru-RU" dirty="0">
                <a:solidFill>
                  <a:srgbClr val="0450F2"/>
                </a:solidFill>
                <a:latin typeface="Exo 2" charset="-52"/>
                <a:ea typeface="Exo 2"/>
                <a:cs typeface="Exo 2"/>
                <a:sym typeface="Exo 2"/>
              </a:rPr>
              <a:t>2) отказаться от заключения контракта</a:t>
            </a:r>
          </a:p>
          <a:p>
            <a:pPr marL="263525">
              <a:tabLst>
                <a:tab pos="355600" algn="l"/>
              </a:tabLst>
            </a:pPr>
            <a:r>
              <a:rPr lang="ru-RU" dirty="0">
                <a:solidFill>
                  <a:srgbClr val="0450F2"/>
                </a:solidFill>
                <a:latin typeface="Exo 2" charset="-52"/>
                <a:ea typeface="Exo 2"/>
                <a:cs typeface="Exo 2"/>
                <a:sym typeface="Exo 2"/>
              </a:rPr>
              <a:t>3) сформировать протокол разногласий</a:t>
            </a:r>
          </a:p>
          <a:p>
            <a:pPr marL="92075"/>
            <a:endParaRPr lang="ru-RU" dirty="0">
              <a:solidFill>
                <a:schemeClr val="dk1"/>
              </a:solidFill>
              <a:latin typeface="Exo 2" charset="-52"/>
              <a:ea typeface="Exo 2"/>
              <a:cs typeface="Exo 2"/>
              <a:sym typeface="Exo 2"/>
            </a:endParaRPr>
          </a:p>
          <a:p>
            <a:pPr marL="92075"/>
            <a:r>
              <a:rPr lang="ru-RU" dirty="0">
                <a:solidFill>
                  <a:srgbClr val="0450F2"/>
                </a:solidFill>
                <a:latin typeface="Exo 2" charset="-52"/>
                <a:ea typeface="Exo 2"/>
                <a:cs typeface="Exo 2"/>
                <a:sym typeface="Exo 2"/>
              </a:rPr>
              <a:t>Автоматический отказ</a:t>
            </a:r>
            <a:r>
              <a:rPr lang="ru-RU" dirty="0">
                <a:solidFill>
                  <a:schemeClr val="dk1"/>
                </a:solidFill>
                <a:latin typeface="Exo 2" charset="-52"/>
                <a:ea typeface="Exo 2"/>
                <a:cs typeface="Exo 2"/>
                <a:sym typeface="Exo 2"/>
              </a:rPr>
              <a:t> от заключения контракта будет сформирован системой по истечении </a:t>
            </a:r>
            <a:r>
              <a:rPr lang="ru-RU" dirty="0">
                <a:solidFill>
                  <a:srgbClr val="0450F2"/>
                </a:solidFill>
                <a:latin typeface="Exo 2" charset="-52"/>
                <a:ea typeface="Exo 2"/>
                <a:cs typeface="Exo 2"/>
                <a:sym typeface="Exo 2"/>
              </a:rPr>
              <a:t>5 раб. дней с даты поступления проекта контракта/доработанного проекта контракта</a:t>
            </a:r>
          </a:p>
          <a:p>
            <a:endParaRPr lang="ru-RU" dirty="0">
              <a:solidFill>
                <a:prstClr val="black"/>
              </a:solidFill>
              <a:latin typeface="Bahnschrift Light SemiCondensed" panose="020B0502040204020203" pitchFamily="34" charset="0"/>
            </a:endParaRPr>
          </a:p>
        </p:txBody>
      </p:sp>
      <p:sp>
        <p:nvSpPr>
          <p:cNvPr id="6" name="Заголовок 1"/>
          <p:cNvSpPr txBox="1">
            <a:spLocks/>
          </p:cNvSpPr>
          <p:nvPr/>
        </p:nvSpPr>
        <p:spPr>
          <a:xfrm>
            <a:off x="206216" y="320477"/>
            <a:ext cx="8929688" cy="586886"/>
          </a:xfrm>
          <a:prstGeom prst="rect">
            <a:avLst/>
          </a:prstGeom>
        </p:spPr>
        <p:txBody>
          <a:bodyPr lIns="45994" tIns="22997" rIns="45994" bIns="22997">
            <a:noAutofit/>
          </a:bodyPr>
          <a:lst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a:lstStyle>
          <a:p>
            <a:pPr>
              <a:lnSpc>
                <a:spcPct val="100000"/>
              </a:lnSpc>
              <a:spcBef>
                <a:spcPts val="0"/>
              </a:spcBef>
            </a:pPr>
            <a:r>
              <a:rPr lang="ru-RU" sz="2200" dirty="0">
                <a:solidFill>
                  <a:srgbClr val="0450F2"/>
                </a:solidFill>
                <a:latin typeface="Exo 2 SemiBold"/>
                <a:ea typeface="Exo 2 SemiBold"/>
                <a:cs typeface="Exo 2 SemiBold"/>
                <a:sym typeface="Exo 2 SemiBold"/>
              </a:rPr>
              <a:t>Цифровой ЕП: порядок заключения в ЕИС</a:t>
            </a:r>
          </a:p>
        </p:txBody>
      </p:sp>
      <p:sp>
        <p:nvSpPr>
          <p:cNvPr id="7" name="Рамка 6"/>
          <p:cNvSpPr/>
          <p:nvPr/>
        </p:nvSpPr>
        <p:spPr>
          <a:xfrm>
            <a:off x="1996440" y="4861560"/>
            <a:ext cx="3368040" cy="289560"/>
          </a:xfrm>
          <a:prstGeom prst="frame">
            <a:avLst>
              <a:gd name="adj1" fmla="val 20289"/>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Tree>
    <p:extLst>
      <p:ext uri="{BB962C8B-B14F-4D97-AF65-F5344CB8AC3E}">
        <p14:creationId xmlns:p14="http://schemas.microsoft.com/office/powerpoint/2010/main" val="11999381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212725" y="329248"/>
            <a:ext cx="8931275" cy="585787"/>
          </a:xfrm>
        </p:spPr>
        <p:txBody>
          <a:bodyPr>
            <a:noAutofit/>
          </a:bodyPr>
          <a:lstStyle/>
          <a:p>
            <a:r>
              <a:rPr lang="ru-RU" sz="2200" dirty="0">
                <a:solidFill>
                  <a:srgbClr val="0450F2"/>
                </a:solidFill>
                <a:latin typeface="Exo 2 SemiBold"/>
                <a:ea typeface="Exo 2 SemiBold"/>
                <a:cs typeface="Exo 2 SemiBold"/>
                <a:sym typeface="Exo 2 SemiBold"/>
              </a:rPr>
              <a:t>Цифровой ЕП: существенные условия</a:t>
            </a:r>
          </a:p>
        </p:txBody>
      </p:sp>
      <p:sp>
        <p:nvSpPr>
          <p:cNvPr id="4" name="Прямоугольник 3"/>
          <p:cNvSpPr/>
          <p:nvPr/>
        </p:nvSpPr>
        <p:spPr>
          <a:xfrm>
            <a:off x="2286000" y="1947267"/>
            <a:ext cx="4572000" cy="477330"/>
          </a:xfrm>
          <a:prstGeom prst="rect">
            <a:avLst/>
          </a:prstGeom>
        </p:spPr>
        <p:txBody>
          <a:bodyPr lIns="45994" tIns="22997" rIns="45994" bIns="22997">
            <a:spAutoFit/>
          </a:bodyPr>
          <a:lstStyle/>
          <a:p>
            <a:pPr defTabSz="689915"/>
            <a:br>
              <a:rPr lang="ru-RU" dirty="0">
                <a:solidFill>
                  <a:prstClr val="black"/>
                </a:solidFill>
              </a:rPr>
            </a:br>
            <a:endParaRPr lang="ru-RU" dirty="0">
              <a:solidFill>
                <a:prstClr val="black"/>
              </a:solidFill>
            </a:endParaRPr>
          </a:p>
        </p:txBody>
      </p:sp>
      <p:sp>
        <p:nvSpPr>
          <p:cNvPr id="6" name="Прямоугольник 5"/>
          <p:cNvSpPr/>
          <p:nvPr/>
        </p:nvSpPr>
        <p:spPr>
          <a:xfrm>
            <a:off x="50799" y="850028"/>
            <a:ext cx="9065419" cy="5017035"/>
          </a:xfrm>
          <a:prstGeom prst="rect">
            <a:avLst/>
          </a:prstGeom>
        </p:spPr>
        <p:txBody>
          <a:bodyPr wrap="square" lIns="45994" tIns="22997" rIns="45994" bIns="22997">
            <a:spAutoFit/>
          </a:bodyPr>
          <a:lstStyle/>
          <a:p>
            <a:pPr marL="334178" indent="-334178" defTabSz="402450"/>
            <a:r>
              <a:rPr lang="ru-RU" sz="1700" dirty="0">
                <a:solidFill>
                  <a:prstClr val="black"/>
                </a:solidFill>
                <a:latin typeface="Times New Roman" panose="02020603050405020304" pitchFamily="18" charset="0"/>
                <a:cs typeface="Times New Roman" panose="02020603050405020304" pitchFamily="18" charset="0"/>
              </a:rPr>
              <a:t>	</a:t>
            </a:r>
            <a:r>
              <a:rPr lang="ru-RU" sz="1500" dirty="0">
                <a:solidFill>
                  <a:srgbClr val="0450F2"/>
                </a:solidFill>
                <a:latin typeface="Exo 2" charset="-52"/>
                <a:ea typeface="Exo 2"/>
                <a:cs typeface="Exo 2"/>
                <a:sym typeface="Exo 2"/>
              </a:rPr>
              <a:t>ч. 15 ст. 34 Закона </a:t>
            </a:r>
            <a:r>
              <a:rPr lang="en-US" sz="1500" dirty="0">
                <a:solidFill>
                  <a:srgbClr val="0450F2"/>
                </a:solidFill>
                <a:latin typeface="Exo 2" charset="-52"/>
                <a:ea typeface="Exo 2"/>
                <a:cs typeface="Exo 2"/>
                <a:sym typeface="Exo 2"/>
              </a:rPr>
              <a:t>N</a:t>
            </a:r>
            <a:r>
              <a:rPr lang="ru-RU" sz="1500" dirty="0">
                <a:solidFill>
                  <a:srgbClr val="0450F2"/>
                </a:solidFill>
                <a:latin typeface="Exo 2" charset="-52"/>
                <a:ea typeface="Exo 2"/>
                <a:cs typeface="Exo 2"/>
                <a:sym typeface="Exo 2"/>
              </a:rPr>
              <a:t> 44-ФЗ:</a:t>
            </a:r>
          </a:p>
          <a:p>
            <a:pPr marL="673945" defTabSz="402450"/>
            <a:r>
              <a:rPr lang="ru-RU" sz="1500" dirty="0">
                <a:solidFill>
                  <a:schemeClr val="dk1"/>
                </a:solidFill>
                <a:latin typeface="Exo 2" charset="-52"/>
                <a:ea typeface="Exo 2"/>
                <a:cs typeface="Exo 2"/>
                <a:sym typeface="Exo 2"/>
              </a:rPr>
              <a:t>«15. При заключении контракта в случаях, предусмотренных пунктом 1, пунктами 4 и 5 </a:t>
            </a:r>
            <a:br>
              <a:rPr lang="ru-RU" sz="1500" dirty="0">
                <a:solidFill>
                  <a:schemeClr val="dk1"/>
                </a:solidFill>
                <a:latin typeface="Exo 2" charset="-52"/>
                <a:ea typeface="Exo 2"/>
                <a:cs typeface="Exo 2"/>
                <a:sym typeface="Exo 2"/>
              </a:rPr>
            </a:br>
            <a:r>
              <a:rPr lang="ru-RU" sz="1500" dirty="0">
                <a:solidFill>
                  <a:schemeClr val="dk1"/>
                </a:solidFill>
                <a:latin typeface="Exo 2" charset="-52"/>
                <a:ea typeface="Exo 2"/>
                <a:cs typeface="Exo 2"/>
                <a:sym typeface="Exo 2"/>
              </a:rPr>
              <a:t>(</a:t>
            </a:r>
            <a:r>
              <a:rPr lang="ru-RU" sz="1500" dirty="0">
                <a:solidFill>
                  <a:srgbClr val="0450F2"/>
                </a:solidFill>
                <a:latin typeface="Exo 2" charset="-52"/>
                <a:ea typeface="Exo 2"/>
                <a:cs typeface="Exo 2"/>
                <a:sym typeface="Exo 2"/>
              </a:rPr>
              <a:t>за исключением контрактов</a:t>
            </a:r>
            <a:r>
              <a:rPr lang="ru-RU" sz="1500" dirty="0">
                <a:solidFill>
                  <a:schemeClr val="dk1"/>
                </a:solidFill>
                <a:latin typeface="Exo 2" charset="-52"/>
                <a:ea typeface="Exo 2"/>
                <a:cs typeface="Exo 2"/>
                <a:sym typeface="Exo 2"/>
              </a:rPr>
              <a:t>, заключенных в соответствии </a:t>
            </a:r>
            <a:r>
              <a:rPr lang="ru-RU" sz="1500" dirty="0">
                <a:solidFill>
                  <a:srgbClr val="0450F2"/>
                </a:solidFill>
                <a:latin typeface="Exo 2" charset="-52"/>
                <a:ea typeface="Exo 2"/>
                <a:cs typeface="Exo 2"/>
                <a:sym typeface="Exo 2"/>
              </a:rPr>
              <a:t>с частью 12 статьи 93 </a:t>
            </a:r>
            <a:r>
              <a:rPr lang="ru-RU" sz="1500" dirty="0">
                <a:solidFill>
                  <a:schemeClr val="dk1"/>
                </a:solidFill>
                <a:latin typeface="Exo 2" charset="-52"/>
                <a:ea typeface="Exo 2"/>
                <a:cs typeface="Exo 2"/>
                <a:sym typeface="Exo 2"/>
              </a:rPr>
              <a:t>настоящего Федерального закона), пунктами 8, 9, 15, 20, 21, 22, 23, 26, 28, 29, 33, 37, 40, 41, 44, 45, 46, 50 – 53, 56, 63 части 1 статьи 93 настоящего Федерального закона, требования частей 4-9, 11-13 настоящей статьи (ответственность сторон, типовые условия/типовые контракты, порядок и сроки приемки и оплаты ТРУ) заказчиком могут не применяться к указанному контракту. В этих случаях контракт может быть заключен </a:t>
            </a:r>
            <a:r>
              <a:rPr lang="ru-RU" sz="1500" dirty="0">
                <a:solidFill>
                  <a:srgbClr val="0450F2"/>
                </a:solidFill>
                <a:latin typeface="Exo 2" charset="-52"/>
                <a:ea typeface="Exo 2"/>
                <a:cs typeface="Exo 2"/>
                <a:sym typeface="Exo 2"/>
              </a:rPr>
              <a:t>в простой письменной форме в соответствии с положениями Гражданского кодекса Российской Федерации для совершения сделок</a:t>
            </a:r>
            <a:r>
              <a:rPr lang="ru-RU" sz="1500" dirty="0">
                <a:solidFill>
                  <a:schemeClr val="dk1"/>
                </a:solidFill>
                <a:latin typeface="Exo 2" charset="-52"/>
                <a:ea typeface="Exo 2"/>
                <a:cs typeface="Exo 2"/>
                <a:sym typeface="Exo 2"/>
              </a:rPr>
              <a:t>»</a:t>
            </a:r>
          </a:p>
          <a:p>
            <a:pPr marL="309823" defTabSz="402450"/>
            <a:endParaRPr lang="ru-RU" sz="1500" dirty="0">
              <a:solidFill>
                <a:schemeClr val="dk1"/>
              </a:solidFill>
              <a:latin typeface="Exo 2" charset="-52"/>
              <a:ea typeface="Exo 2"/>
              <a:cs typeface="Exo 2"/>
              <a:sym typeface="Exo 2"/>
            </a:endParaRPr>
          </a:p>
          <a:p>
            <a:pPr marL="309823" defTabSz="402450"/>
            <a:r>
              <a:rPr lang="ru-RU" sz="1500" dirty="0">
                <a:solidFill>
                  <a:schemeClr val="dk1"/>
                </a:solidFill>
                <a:latin typeface="Exo 2" charset="-52"/>
                <a:ea typeface="Exo 2"/>
                <a:cs typeface="Exo 2"/>
                <a:sym typeface="Exo 2"/>
              </a:rPr>
              <a:t>Обязательные </a:t>
            </a:r>
            <a:r>
              <a:rPr lang="ru-RU" sz="1500" dirty="0">
                <a:solidFill>
                  <a:srgbClr val="0450F2"/>
                </a:solidFill>
                <a:latin typeface="Exo 2" charset="-52"/>
                <a:ea typeface="Exo 2"/>
                <a:cs typeface="Exo 2"/>
                <a:sym typeface="Exo 2"/>
              </a:rPr>
              <a:t>пп. 2, 6, 6.1, 11, 12, 24, 25, 54 и 55 ч. 1 ст. 93</a:t>
            </a:r>
            <a:r>
              <a:rPr lang="ru-RU" sz="1500" dirty="0">
                <a:solidFill>
                  <a:schemeClr val="dk1"/>
                </a:solidFill>
                <a:latin typeface="Exo 2" charset="-52"/>
                <a:ea typeface="Exo 2"/>
                <a:cs typeface="Exo 2"/>
                <a:sym typeface="Exo 2"/>
              </a:rPr>
              <a:t> Закона </a:t>
            </a:r>
            <a:r>
              <a:rPr lang="en-US" sz="1500" dirty="0">
                <a:solidFill>
                  <a:schemeClr val="dk1"/>
                </a:solidFill>
                <a:latin typeface="Exo 2" charset="-52"/>
                <a:ea typeface="Exo 2"/>
                <a:cs typeface="Exo 2"/>
                <a:sym typeface="Exo 2"/>
              </a:rPr>
              <a:t>N</a:t>
            </a:r>
            <a:r>
              <a:rPr lang="ru-RU" sz="1500" dirty="0">
                <a:solidFill>
                  <a:schemeClr val="dk1"/>
                </a:solidFill>
                <a:latin typeface="Exo 2" charset="-52"/>
                <a:ea typeface="Exo 2"/>
                <a:cs typeface="Exo 2"/>
                <a:sym typeface="Exo 2"/>
              </a:rPr>
              <a:t> 44-ФЗ </a:t>
            </a:r>
            <a:r>
              <a:rPr lang="ru-RU" sz="1500" dirty="0">
                <a:solidFill>
                  <a:srgbClr val="0450F2"/>
                </a:solidFill>
                <a:latin typeface="Exo 2" charset="-52"/>
                <a:ea typeface="Exo 2"/>
                <a:cs typeface="Exo 2"/>
                <a:sym typeface="Exo 2"/>
              </a:rPr>
              <a:t>в части ОБЯЗАННОСТИ заключения цифрового контракта</a:t>
            </a:r>
          </a:p>
          <a:p>
            <a:pPr marL="334178" indent="-334178" defTabSz="402450"/>
            <a:endParaRPr lang="ru-RU" sz="1500" dirty="0">
              <a:solidFill>
                <a:schemeClr val="dk1"/>
              </a:solidFill>
              <a:latin typeface="Exo 2" charset="-52"/>
              <a:ea typeface="Exo 2"/>
              <a:cs typeface="Exo 2"/>
              <a:sym typeface="Exo 2"/>
            </a:endParaRPr>
          </a:p>
          <a:p>
            <a:pPr marL="333778" indent="-23955" defTabSz="402450"/>
            <a:r>
              <a:rPr lang="ru-RU" sz="1500" b="1" dirty="0">
                <a:solidFill>
                  <a:srgbClr val="0450F2"/>
                </a:solidFill>
                <a:latin typeface="Exo 2" charset="-52"/>
                <a:ea typeface="Exo 2"/>
                <a:cs typeface="Exo 2"/>
                <a:sym typeface="Exo 2"/>
              </a:rPr>
              <a:t>Вывод:</a:t>
            </a:r>
            <a:r>
              <a:rPr lang="ru-RU" sz="1500" dirty="0">
                <a:solidFill>
                  <a:schemeClr val="dk1"/>
                </a:solidFill>
                <a:latin typeface="Exo 2" charset="-52"/>
                <a:ea typeface="Exo 2"/>
                <a:cs typeface="Exo 2"/>
                <a:sym typeface="Exo 2"/>
              </a:rPr>
              <a:t> пункты ч. 1 ст. 93 Закона </a:t>
            </a:r>
            <a:r>
              <a:rPr lang="en-US" sz="1500" dirty="0">
                <a:solidFill>
                  <a:schemeClr val="dk1"/>
                </a:solidFill>
                <a:latin typeface="Exo 2" charset="-52"/>
                <a:ea typeface="Exo 2"/>
                <a:cs typeface="Exo 2"/>
                <a:sym typeface="Exo 2"/>
              </a:rPr>
              <a:t>N</a:t>
            </a:r>
            <a:r>
              <a:rPr lang="ru-RU" sz="1500" dirty="0">
                <a:solidFill>
                  <a:schemeClr val="dk1"/>
                </a:solidFill>
                <a:latin typeface="Exo 2" charset="-52"/>
                <a:ea typeface="Exo 2"/>
                <a:cs typeface="Exo 2"/>
                <a:sym typeface="Exo 2"/>
              </a:rPr>
              <a:t> 44-ФЗ, которые станут цифровыми в обязательной форме </a:t>
            </a:r>
            <a:br>
              <a:rPr lang="ru-RU" sz="1500" dirty="0">
                <a:solidFill>
                  <a:schemeClr val="dk1"/>
                </a:solidFill>
                <a:latin typeface="Exo 2" charset="-52"/>
                <a:ea typeface="Exo 2"/>
                <a:cs typeface="Exo 2"/>
                <a:sym typeface="Exo 2"/>
              </a:rPr>
            </a:br>
            <a:r>
              <a:rPr lang="ru-RU" sz="1500" dirty="0">
                <a:solidFill>
                  <a:schemeClr val="dk1"/>
                </a:solidFill>
                <a:latin typeface="Exo 2" charset="-52"/>
                <a:ea typeface="Exo 2"/>
                <a:cs typeface="Exo 2"/>
                <a:sym typeface="Exo 2"/>
              </a:rPr>
              <a:t>с 01.04.2025 </a:t>
            </a:r>
            <a:r>
              <a:rPr lang="ru-RU" sz="1500" dirty="0">
                <a:solidFill>
                  <a:srgbClr val="0450F2"/>
                </a:solidFill>
                <a:latin typeface="Exo 2" charset="-52"/>
                <a:ea typeface="Exo 2"/>
                <a:cs typeface="Exo 2"/>
                <a:sym typeface="Exo 2"/>
              </a:rPr>
              <a:t>не входят в перечень исключений (ч. 15 ст. 34 Закона </a:t>
            </a:r>
            <a:r>
              <a:rPr lang="en-US" sz="1500" dirty="0">
                <a:solidFill>
                  <a:srgbClr val="0450F2"/>
                </a:solidFill>
                <a:latin typeface="Exo 2" charset="-52"/>
                <a:ea typeface="Exo 2"/>
                <a:cs typeface="Exo 2"/>
                <a:sym typeface="Exo 2"/>
              </a:rPr>
              <a:t>N</a:t>
            </a:r>
            <a:r>
              <a:rPr lang="ru-RU" sz="1500" dirty="0">
                <a:solidFill>
                  <a:srgbClr val="0450F2"/>
                </a:solidFill>
                <a:latin typeface="Exo 2" charset="-52"/>
                <a:ea typeface="Exo 2"/>
                <a:cs typeface="Exo 2"/>
                <a:sym typeface="Exo 2"/>
              </a:rPr>
              <a:t> 44-ФЗ)</a:t>
            </a:r>
            <a:r>
              <a:rPr lang="ru-RU" sz="1500" dirty="0">
                <a:solidFill>
                  <a:schemeClr val="dk1"/>
                </a:solidFill>
                <a:latin typeface="Exo 2" charset="-52"/>
                <a:ea typeface="Exo 2"/>
                <a:cs typeface="Exo 2"/>
                <a:sym typeface="Exo 2"/>
              </a:rPr>
              <a:t> и требуют соблюдения частей 4-9, 11-13 ст. 34 Закона </a:t>
            </a:r>
            <a:r>
              <a:rPr lang="en-US" sz="1500" dirty="0">
                <a:solidFill>
                  <a:schemeClr val="dk1"/>
                </a:solidFill>
                <a:latin typeface="Exo 2" charset="-52"/>
                <a:ea typeface="Exo 2"/>
                <a:cs typeface="Exo 2"/>
                <a:sym typeface="Exo 2"/>
              </a:rPr>
              <a:t>N</a:t>
            </a:r>
            <a:r>
              <a:rPr lang="ru-RU" sz="1500" dirty="0">
                <a:solidFill>
                  <a:schemeClr val="dk1"/>
                </a:solidFill>
                <a:latin typeface="Exo 2" charset="-52"/>
                <a:ea typeface="Exo 2"/>
                <a:cs typeface="Exo 2"/>
                <a:sym typeface="Exo 2"/>
              </a:rPr>
              <a:t> 44-ФЗ, а вот например, </a:t>
            </a:r>
            <a:r>
              <a:rPr lang="ru-RU" sz="1500" dirty="0" err="1">
                <a:solidFill>
                  <a:schemeClr val="dk1"/>
                </a:solidFill>
                <a:latin typeface="Exo 2" charset="-52"/>
                <a:ea typeface="Exo 2"/>
                <a:cs typeface="Exo 2"/>
                <a:sym typeface="Exo 2"/>
              </a:rPr>
              <a:t>пп</a:t>
            </a:r>
            <a:r>
              <a:rPr lang="ru-RU" sz="1500" dirty="0">
                <a:solidFill>
                  <a:schemeClr val="dk1"/>
                </a:solidFill>
                <a:latin typeface="Exo 2" charset="-52"/>
                <a:ea typeface="Exo 2"/>
                <a:cs typeface="Exo 2"/>
                <a:sym typeface="Exo 2"/>
              </a:rPr>
              <a:t>. 4 и 5 </a:t>
            </a:r>
            <a:r>
              <a:rPr lang="ru-RU" sz="1500" dirty="0" err="1">
                <a:solidFill>
                  <a:schemeClr val="dk1"/>
                </a:solidFill>
                <a:latin typeface="Exo 2" charset="-52"/>
                <a:ea typeface="Exo 2"/>
                <a:cs typeface="Exo 2"/>
                <a:sym typeface="Exo 2"/>
              </a:rPr>
              <a:t>цифровизация</a:t>
            </a:r>
            <a:r>
              <a:rPr lang="ru-RU" sz="1500" dirty="0">
                <a:solidFill>
                  <a:schemeClr val="dk1"/>
                </a:solidFill>
                <a:latin typeface="Exo 2" charset="-52"/>
                <a:ea typeface="Exo 2"/>
                <a:cs typeface="Exo 2"/>
                <a:sym typeface="Exo 2"/>
              </a:rPr>
              <a:t>, которых наступит лишь с 01.06.2026 попадают под исключение </a:t>
            </a:r>
          </a:p>
          <a:p>
            <a:pPr lvl="3" indent="402450" defTabSz="689915"/>
            <a:endParaRPr lang="ru-RU" sz="1700" dirty="0">
              <a:solidFill>
                <a:prstClr val="black"/>
              </a:solidFill>
              <a:latin typeface="Bahnschrift Light SemiCondensed" panose="020B0502040204020203" pitchFamily="34" charset="0"/>
            </a:endParaRPr>
          </a:p>
          <a:p>
            <a:pPr lvl="3" indent="402450" defTabSz="689915"/>
            <a:endParaRPr lang="ru-RU" sz="1700" dirty="0">
              <a:solidFill>
                <a:prstClr val="black"/>
              </a:solidFill>
              <a:latin typeface="Times New Roman" panose="02020603050405020304" pitchFamily="18" charset="0"/>
              <a:cs typeface="Times New Roman" panose="02020603050405020304" pitchFamily="18" charset="0"/>
            </a:endParaRPr>
          </a:p>
          <a:p>
            <a:pPr lvl="3" indent="402450" defTabSz="689915"/>
            <a:endParaRPr lang="ru-RU" sz="1700" dirty="0">
              <a:solidFill>
                <a:prstClr val="black"/>
              </a:solidFill>
              <a:latin typeface="Times New Roman" panose="02020603050405020304" pitchFamily="18" charset="0"/>
              <a:cs typeface="Times New Roman" panose="02020603050405020304" pitchFamily="18" charset="0"/>
            </a:endParaRPr>
          </a:p>
        </p:txBody>
      </p:sp>
      <p:sp>
        <p:nvSpPr>
          <p:cNvPr id="13" name="Шеврон 25"/>
          <p:cNvSpPr/>
          <p:nvPr/>
        </p:nvSpPr>
        <p:spPr bwMode="auto">
          <a:xfrm>
            <a:off x="176763" y="955922"/>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sp>
        <p:nvSpPr>
          <p:cNvPr id="15" name="Шеврон 25"/>
          <p:cNvSpPr/>
          <p:nvPr/>
        </p:nvSpPr>
        <p:spPr bwMode="auto">
          <a:xfrm>
            <a:off x="186035" y="3467347"/>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sp>
        <p:nvSpPr>
          <p:cNvPr id="16" name="Шеврон 25"/>
          <p:cNvSpPr/>
          <p:nvPr/>
        </p:nvSpPr>
        <p:spPr bwMode="auto">
          <a:xfrm>
            <a:off x="176763" y="4152179"/>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spTree>
    <p:extLst>
      <p:ext uri="{BB962C8B-B14F-4D97-AF65-F5344CB8AC3E}">
        <p14:creationId xmlns:p14="http://schemas.microsoft.com/office/powerpoint/2010/main" val="94580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txBox="1">
            <a:spLocks/>
          </p:cNvSpPr>
          <p:nvPr/>
        </p:nvSpPr>
        <p:spPr>
          <a:xfrm>
            <a:off x="214312" y="290360"/>
            <a:ext cx="8929688" cy="586886"/>
          </a:xfrm>
          <a:prstGeom prst="rect">
            <a:avLst/>
          </a:prstGeom>
        </p:spPr>
        <p:txBody>
          <a:bodyPr lIns="45994" tIns="22997" rIns="45994" bIns="22997">
            <a:noAutofit/>
          </a:bodyPr>
          <a:lst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a:lstStyle>
          <a:p>
            <a:pPr>
              <a:lnSpc>
                <a:spcPct val="100000"/>
              </a:lnSpc>
              <a:spcBef>
                <a:spcPts val="0"/>
              </a:spcBef>
            </a:pPr>
            <a:r>
              <a:rPr lang="ru-RU" sz="2200" dirty="0">
                <a:solidFill>
                  <a:srgbClr val="0450F2"/>
                </a:solidFill>
                <a:latin typeface="Exo 2 SemiBold"/>
                <a:ea typeface="Exo 2 SemiBold"/>
                <a:cs typeface="Exo 2 SemiBold"/>
                <a:sym typeface="Exo 2 SemiBold"/>
              </a:rPr>
              <a:t>Цифровой ЕП: порядок заключения в ЕИС</a:t>
            </a:r>
          </a:p>
        </p:txBody>
      </p:sp>
      <p:sp>
        <p:nvSpPr>
          <p:cNvPr id="7" name="Прямоугольник 6"/>
          <p:cNvSpPr/>
          <p:nvPr/>
        </p:nvSpPr>
        <p:spPr bwMode="auto">
          <a:xfrm>
            <a:off x="0" y="4743831"/>
            <a:ext cx="9144000" cy="488570"/>
          </a:xfrm>
          <a:prstGeom prst="rect">
            <a:avLst/>
          </a:prstGeom>
          <a:solidFill>
            <a:schemeClr val="bg1">
              <a:lumMod val="85000"/>
            </a:schemeClr>
          </a:solidFill>
          <a:ln w="12700" cap="flat" cmpd="sng" algn="ctr">
            <a:noFill/>
            <a:prstDash val="solid"/>
            <a:miter lim="800000"/>
          </a:ln>
          <a:effectLst/>
        </p:spPr>
        <p:txBody>
          <a:bodyPr lIns="45994" tIns="22997" rIns="45994" bIns="22997" rtlCol="0" anchor="ctr"/>
          <a:lstStyle/>
          <a:p>
            <a:pPr defTabSz="287465">
              <a:buClrTx/>
              <a:tabLst>
                <a:tab pos="574929" algn="l"/>
              </a:tabLst>
              <a:defRPr/>
            </a:pPr>
            <a:r>
              <a:rPr lang="ru-RU" sz="1500" b="1" dirty="0">
                <a:solidFill>
                  <a:srgbClr val="0450F2"/>
                </a:solidFill>
                <a:latin typeface="Exo 2" charset="-52"/>
                <a:ea typeface="Exo 2"/>
                <a:cs typeface="Exo 2"/>
                <a:sym typeface="Exo 2"/>
              </a:rPr>
              <a:t>Важно: </a:t>
            </a:r>
            <a:r>
              <a:rPr lang="ru-RU" sz="1500" dirty="0">
                <a:solidFill>
                  <a:schemeClr val="dk1"/>
                </a:solidFill>
                <a:latin typeface="Exo 2" charset="-52"/>
                <a:ea typeface="Exo 2"/>
                <a:cs typeface="Exo 2"/>
                <a:sym typeface="Exo 2"/>
              </a:rPr>
              <a:t>если контракт подписывает не руководитель контрагента, а иной работник (личной КЭП на </a:t>
            </a:r>
            <a:r>
              <a:rPr lang="ru-RU" sz="1500" dirty="0" err="1">
                <a:solidFill>
                  <a:schemeClr val="dk1"/>
                </a:solidFill>
                <a:latin typeface="Exo 2" charset="-52"/>
                <a:ea typeface="Exo 2"/>
                <a:cs typeface="Exo 2"/>
                <a:sym typeface="Exo 2"/>
              </a:rPr>
              <a:t>физлицо</a:t>
            </a:r>
            <a:r>
              <a:rPr lang="ru-RU" sz="1500" dirty="0">
                <a:solidFill>
                  <a:schemeClr val="dk1"/>
                </a:solidFill>
                <a:latin typeface="Exo 2" charset="-52"/>
                <a:ea typeface="Exo 2"/>
                <a:cs typeface="Exo 2"/>
                <a:sym typeface="Exo 2"/>
              </a:rPr>
              <a:t>), необходимо проверить его полномочия посредством МЧД</a:t>
            </a:r>
          </a:p>
        </p:txBody>
      </p:sp>
      <p:pic>
        <p:nvPicPr>
          <p:cNvPr id="8" name="Рисунок 7"/>
          <p:cNvPicPr/>
          <p:nvPr/>
        </p:nvPicPr>
        <p:blipFill rotWithShape="1">
          <a:blip r:embed="rId2"/>
          <a:srcRect l="19214" t="11187" r="21363" b="7350"/>
          <a:stretch/>
        </p:blipFill>
        <p:spPr>
          <a:xfrm>
            <a:off x="306689" y="762583"/>
            <a:ext cx="5688419" cy="3734928"/>
          </a:xfrm>
          <a:prstGeom prst="rect">
            <a:avLst/>
          </a:prstGeom>
        </p:spPr>
      </p:pic>
      <p:pic>
        <p:nvPicPr>
          <p:cNvPr id="9" name="Рисунок 8"/>
          <p:cNvPicPr>
            <a:picLocks noChangeAspect="1"/>
          </p:cNvPicPr>
          <p:nvPr/>
        </p:nvPicPr>
        <p:blipFill rotWithShape="1">
          <a:blip r:embed="rId3"/>
          <a:srcRect r="70069"/>
          <a:stretch/>
        </p:blipFill>
        <p:spPr>
          <a:xfrm>
            <a:off x="460799" y="2079653"/>
            <a:ext cx="857639" cy="506696"/>
          </a:xfrm>
          <a:prstGeom prst="rect">
            <a:avLst/>
          </a:prstGeom>
        </p:spPr>
      </p:pic>
      <p:pic>
        <p:nvPicPr>
          <p:cNvPr id="10" name="Рисунок 9"/>
          <p:cNvPicPr>
            <a:picLocks noChangeAspect="1"/>
          </p:cNvPicPr>
          <p:nvPr/>
        </p:nvPicPr>
        <p:blipFill rotWithShape="1">
          <a:blip r:embed="rId3"/>
          <a:srcRect r="70069"/>
          <a:stretch/>
        </p:blipFill>
        <p:spPr>
          <a:xfrm>
            <a:off x="4173334" y="2079653"/>
            <a:ext cx="857639" cy="506696"/>
          </a:xfrm>
          <a:prstGeom prst="rect">
            <a:avLst/>
          </a:prstGeom>
        </p:spPr>
      </p:pic>
      <p:sp>
        <p:nvSpPr>
          <p:cNvPr id="11" name="Выноска со стрелкой влево 10"/>
          <p:cNvSpPr/>
          <p:nvPr/>
        </p:nvSpPr>
        <p:spPr>
          <a:xfrm>
            <a:off x="5619426" y="670560"/>
            <a:ext cx="3379319" cy="3794760"/>
          </a:xfrm>
          <a:prstGeom prst="leftArrowCallou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r>
              <a:rPr lang="ru-RU" sz="1500" dirty="0">
                <a:solidFill>
                  <a:schemeClr val="dk1"/>
                </a:solidFill>
                <a:latin typeface="Exo 2" charset="-52"/>
                <a:ea typeface="Exo 2"/>
                <a:cs typeface="Exo 2"/>
                <a:sym typeface="Exo 2"/>
              </a:rPr>
              <a:t>В случае, когда между данными, которые указаны в проекте контракта в структурированном виде, и данными, которые содержатся </a:t>
            </a:r>
            <a:br>
              <a:rPr lang="ru-RU" sz="1500" dirty="0">
                <a:solidFill>
                  <a:schemeClr val="dk1"/>
                </a:solidFill>
                <a:latin typeface="Exo 2" charset="-52"/>
                <a:ea typeface="Exo 2"/>
                <a:cs typeface="Exo 2"/>
                <a:sym typeface="Exo 2"/>
              </a:rPr>
            </a:br>
            <a:r>
              <a:rPr lang="ru-RU" sz="1500" dirty="0">
                <a:solidFill>
                  <a:schemeClr val="dk1"/>
                </a:solidFill>
                <a:latin typeface="Exo 2" charset="-52"/>
                <a:ea typeface="Exo 2"/>
                <a:cs typeface="Exo 2"/>
                <a:sym typeface="Exo 2"/>
              </a:rPr>
              <a:t>в приложенных </a:t>
            </a:r>
            <a:br>
              <a:rPr lang="ru-RU" sz="1500" dirty="0">
                <a:solidFill>
                  <a:schemeClr val="dk1"/>
                </a:solidFill>
                <a:latin typeface="Exo 2" charset="-52"/>
                <a:ea typeface="Exo 2"/>
                <a:cs typeface="Exo 2"/>
                <a:sym typeface="Exo 2"/>
              </a:rPr>
            </a:br>
            <a:r>
              <a:rPr lang="ru-RU" sz="1500" dirty="0">
                <a:solidFill>
                  <a:schemeClr val="dk1"/>
                </a:solidFill>
                <a:latin typeface="Exo 2" charset="-52"/>
                <a:ea typeface="Exo 2"/>
                <a:cs typeface="Exo 2"/>
                <a:sym typeface="Exo 2"/>
              </a:rPr>
              <a:t>документах, есть противоречия, </a:t>
            </a:r>
            <a:r>
              <a:rPr lang="ru-RU" sz="1500" dirty="0">
                <a:solidFill>
                  <a:srgbClr val="0450F2"/>
                </a:solidFill>
                <a:latin typeface="Exo 2" charset="-52"/>
                <a:ea typeface="Exo 2"/>
                <a:cs typeface="Exo 2"/>
                <a:sym typeface="Exo 2"/>
              </a:rPr>
              <a:t>приоритет имеет информация из проекта контракта в структурированном виде (см. ч. 4 ст. 5 Закона </a:t>
            </a:r>
            <a:r>
              <a:rPr lang="en-US" sz="1500" dirty="0">
                <a:solidFill>
                  <a:srgbClr val="0450F2"/>
                </a:solidFill>
                <a:latin typeface="Exo 2" charset="-52"/>
                <a:ea typeface="Exo 2"/>
                <a:cs typeface="Exo 2"/>
                <a:sym typeface="Exo 2"/>
              </a:rPr>
              <a:t>N</a:t>
            </a:r>
            <a:r>
              <a:rPr lang="ru-RU" sz="1500" dirty="0">
                <a:solidFill>
                  <a:srgbClr val="0450F2"/>
                </a:solidFill>
                <a:latin typeface="Exo 2" charset="-52"/>
                <a:ea typeface="Exo 2"/>
                <a:cs typeface="Exo 2"/>
                <a:sym typeface="Exo 2"/>
              </a:rPr>
              <a:t> 44-ФЗ)</a:t>
            </a:r>
          </a:p>
        </p:txBody>
      </p:sp>
    </p:spTree>
    <p:extLst>
      <p:ext uri="{BB962C8B-B14F-4D97-AF65-F5344CB8AC3E}">
        <p14:creationId xmlns:p14="http://schemas.microsoft.com/office/powerpoint/2010/main" val="18168968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541020" y="1051878"/>
            <a:ext cx="8313420" cy="3321050"/>
          </a:xfrm>
        </p:spPr>
        <p:txBody>
          <a:bodyPr>
            <a:normAutofit/>
          </a:bodyPr>
          <a:lstStyle/>
          <a:p>
            <a:pPr marL="0" indent="0">
              <a:buNone/>
            </a:pPr>
            <a:r>
              <a:rPr lang="ru-RU" sz="1600" dirty="0">
                <a:solidFill>
                  <a:schemeClr val="dk1"/>
                </a:solidFill>
                <a:latin typeface="Exo 2" charset="-52"/>
                <a:ea typeface="Exo 2"/>
                <a:cs typeface="Exo 2"/>
                <a:sym typeface="Exo 2"/>
              </a:rPr>
              <a:t>В ряде случаев заказчикам потребуется включить в контракт </a:t>
            </a:r>
            <a:r>
              <a:rPr lang="ru-RU" sz="1600" dirty="0">
                <a:solidFill>
                  <a:srgbClr val="0450F2"/>
                </a:solidFill>
                <a:latin typeface="Exo 2" charset="-52"/>
                <a:ea typeface="Exo 2"/>
                <a:cs typeface="Exo 2"/>
                <a:sym typeface="Exo 2"/>
              </a:rPr>
              <a:t>обоснование его </a:t>
            </a:r>
            <a:br>
              <a:rPr lang="ru-RU" sz="1600" dirty="0">
                <a:solidFill>
                  <a:srgbClr val="0450F2"/>
                </a:solidFill>
                <a:latin typeface="Exo 2" charset="-52"/>
                <a:ea typeface="Exo 2"/>
                <a:cs typeface="Exo 2"/>
                <a:sym typeface="Exo 2"/>
              </a:rPr>
            </a:br>
            <a:r>
              <a:rPr lang="ru-RU" sz="1600" dirty="0">
                <a:solidFill>
                  <a:srgbClr val="0450F2"/>
                </a:solidFill>
                <a:latin typeface="Exo 2" charset="-52"/>
                <a:ea typeface="Exo 2"/>
                <a:cs typeface="Exo 2"/>
                <a:sym typeface="Exo 2"/>
              </a:rPr>
              <a:t>цены (ч. 4 ст. 93 Закона </a:t>
            </a:r>
            <a:r>
              <a:rPr lang="en-US" sz="1600" dirty="0">
                <a:solidFill>
                  <a:srgbClr val="0450F2"/>
                </a:solidFill>
                <a:latin typeface="Exo 2" charset="-52"/>
                <a:ea typeface="Exo 2"/>
                <a:cs typeface="Exo 2"/>
                <a:sym typeface="Exo 2"/>
              </a:rPr>
              <a:t>N</a:t>
            </a:r>
            <a:r>
              <a:rPr lang="ru-RU" sz="1600" dirty="0">
                <a:solidFill>
                  <a:srgbClr val="0450F2"/>
                </a:solidFill>
                <a:latin typeface="Exo 2" charset="-52"/>
                <a:ea typeface="Exo 2"/>
                <a:cs typeface="Exo 2"/>
                <a:sym typeface="Exo 2"/>
              </a:rPr>
              <a:t> 44-ФЗ):</a:t>
            </a:r>
          </a:p>
          <a:p>
            <a:pPr marL="224382" indent="0">
              <a:buNone/>
            </a:pPr>
            <a:endParaRPr lang="ru-RU" sz="1500" dirty="0">
              <a:solidFill>
                <a:schemeClr val="dk1"/>
              </a:solidFill>
              <a:latin typeface="Exo 2" charset="-52"/>
              <a:ea typeface="Exo 2"/>
              <a:cs typeface="Exo 2"/>
              <a:sym typeface="Exo 2"/>
            </a:endParaRPr>
          </a:p>
          <a:p>
            <a:pPr marL="309823" indent="9582">
              <a:buNone/>
            </a:pPr>
            <a:r>
              <a:rPr lang="ru-RU" sz="1600" dirty="0">
                <a:solidFill>
                  <a:schemeClr val="dk1"/>
                </a:solidFill>
                <a:latin typeface="Exo 2" charset="-52"/>
                <a:ea typeface="Exo 2"/>
                <a:cs typeface="Exo 2"/>
                <a:sym typeface="Exo 2"/>
              </a:rPr>
              <a:t>При осуществлении закупки у единственного поставщика (подрядчика, исполнителя) заказчик определяет цену контракта, заключаемого с единственным поставщиком (подрядчиком, исполнителем), в соответствии с настоящим Федеральным законом. При этом в случаях, предусмотренных пунктами 3, </a:t>
            </a:r>
            <a:r>
              <a:rPr lang="ru-RU" sz="1600" b="1" dirty="0">
                <a:solidFill>
                  <a:srgbClr val="0450F2"/>
                </a:solidFill>
                <a:latin typeface="Exo 2" charset="-52"/>
                <a:ea typeface="Exo 2"/>
                <a:cs typeface="Exo 2"/>
                <a:sym typeface="Exo 2"/>
              </a:rPr>
              <a:t>6, 6.1, 11, 12,</a:t>
            </a:r>
            <a:r>
              <a:rPr lang="ru-RU" sz="1600" dirty="0">
                <a:solidFill>
                  <a:srgbClr val="0450F2"/>
                </a:solidFill>
                <a:latin typeface="Exo 2" charset="-52"/>
                <a:ea typeface="Exo 2"/>
                <a:cs typeface="Exo 2"/>
                <a:sym typeface="Exo 2"/>
              </a:rPr>
              <a:t> </a:t>
            </a:r>
            <a:r>
              <a:rPr lang="ru-RU" sz="1600" dirty="0">
                <a:solidFill>
                  <a:schemeClr val="dk1"/>
                </a:solidFill>
                <a:latin typeface="Exo 2" charset="-52"/>
                <a:ea typeface="Exo 2"/>
                <a:cs typeface="Exo 2"/>
                <a:sym typeface="Exo 2"/>
              </a:rPr>
              <a:t>16, 18, 19, 22, 23, 30-35, 37-41, 46 и 49 части 1 настоящей статьи, заказчик обосновывает такую цену в соответствии с настоящим Федеральным законом и включает в контракт обоснование цены контракта</a:t>
            </a:r>
          </a:p>
          <a:p>
            <a:pPr indent="-33538"/>
            <a:endParaRPr lang="ru-RU" sz="1500" dirty="0">
              <a:solidFill>
                <a:schemeClr val="dk1"/>
              </a:solidFill>
              <a:latin typeface="Exo 2" charset="-52"/>
              <a:ea typeface="Exo 2"/>
              <a:cs typeface="Exo 2"/>
              <a:sym typeface="Exo 2"/>
            </a:endParaRPr>
          </a:p>
          <a:p>
            <a:pPr marL="0" indent="0">
              <a:buNone/>
            </a:pPr>
            <a:r>
              <a:rPr lang="ru-RU" sz="1600" dirty="0">
                <a:solidFill>
                  <a:schemeClr val="dk1"/>
                </a:solidFill>
                <a:latin typeface="Exo 2" charset="-52"/>
                <a:ea typeface="Exo 2"/>
                <a:cs typeface="Exo 2"/>
                <a:sym typeface="Exo 2"/>
              </a:rPr>
              <a:t>Обязательные </a:t>
            </a:r>
            <a:r>
              <a:rPr lang="ru-RU" sz="1600" dirty="0" err="1">
                <a:solidFill>
                  <a:schemeClr val="dk1"/>
                </a:solidFill>
                <a:latin typeface="Exo 2" charset="-52"/>
                <a:ea typeface="Exo 2"/>
                <a:cs typeface="Exo 2"/>
                <a:sym typeface="Exo 2"/>
              </a:rPr>
              <a:t>пп</a:t>
            </a:r>
            <a:r>
              <a:rPr lang="ru-RU" sz="1600" dirty="0">
                <a:solidFill>
                  <a:schemeClr val="dk1"/>
                </a:solidFill>
                <a:latin typeface="Exo 2" charset="-52"/>
                <a:ea typeface="Exo 2"/>
                <a:cs typeface="Exo 2"/>
                <a:sym typeface="Exo 2"/>
              </a:rPr>
              <a:t>. 2, </a:t>
            </a:r>
            <a:r>
              <a:rPr lang="ru-RU" sz="1600" b="1" dirty="0">
                <a:solidFill>
                  <a:srgbClr val="0450F2"/>
                </a:solidFill>
                <a:latin typeface="Exo 2" charset="-52"/>
                <a:ea typeface="Exo 2"/>
                <a:cs typeface="Exo 2"/>
                <a:sym typeface="Exo 2"/>
              </a:rPr>
              <a:t>6, 6.1, 11, 12, </a:t>
            </a:r>
            <a:r>
              <a:rPr lang="ru-RU" sz="1600" dirty="0">
                <a:solidFill>
                  <a:schemeClr val="dk1"/>
                </a:solidFill>
                <a:latin typeface="Exo 2" charset="-52"/>
                <a:ea typeface="Exo 2"/>
                <a:cs typeface="Exo 2"/>
                <a:sym typeface="Exo 2"/>
              </a:rPr>
              <a:t>24, 25, 54 и 55 ч. 1 ст. 93 Закона </a:t>
            </a:r>
            <a:r>
              <a:rPr lang="en-US" sz="1600" dirty="0">
                <a:solidFill>
                  <a:schemeClr val="dk1"/>
                </a:solidFill>
                <a:latin typeface="Exo 2" charset="-52"/>
                <a:ea typeface="Exo 2"/>
                <a:cs typeface="Exo 2"/>
                <a:sym typeface="Exo 2"/>
              </a:rPr>
              <a:t>N</a:t>
            </a:r>
            <a:r>
              <a:rPr lang="ru-RU" sz="1600" dirty="0">
                <a:solidFill>
                  <a:schemeClr val="dk1"/>
                </a:solidFill>
                <a:latin typeface="Exo 2" charset="-52"/>
                <a:ea typeface="Exo 2"/>
                <a:cs typeface="Exo 2"/>
                <a:sym typeface="Exo 2"/>
              </a:rPr>
              <a:t> 44-ФЗ в части </a:t>
            </a:r>
            <a:r>
              <a:rPr lang="ru-RU" sz="1600" b="1" dirty="0">
                <a:solidFill>
                  <a:srgbClr val="0450F2"/>
                </a:solidFill>
                <a:latin typeface="Exo 2" charset="-52"/>
                <a:ea typeface="Exo 2"/>
                <a:cs typeface="Exo 2"/>
                <a:sym typeface="Exo 2"/>
              </a:rPr>
              <a:t>обязанности </a:t>
            </a:r>
            <a:r>
              <a:rPr lang="ru-RU" sz="1600" dirty="0">
                <a:solidFill>
                  <a:schemeClr val="dk1"/>
                </a:solidFill>
                <a:latin typeface="Exo 2" charset="-52"/>
                <a:ea typeface="Exo 2"/>
                <a:cs typeface="Exo 2"/>
                <a:sym typeface="Exo 2"/>
              </a:rPr>
              <a:t>заключения цифрового контракта</a:t>
            </a:r>
          </a:p>
          <a:p>
            <a:endParaRPr lang="ru-RU" dirty="0"/>
          </a:p>
        </p:txBody>
      </p:sp>
      <p:sp>
        <p:nvSpPr>
          <p:cNvPr id="4" name="Заголовок 1"/>
          <p:cNvSpPr txBox="1">
            <a:spLocks/>
          </p:cNvSpPr>
          <p:nvPr/>
        </p:nvSpPr>
        <p:spPr>
          <a:xfrm>
            <a:off x="107156" y="316243"/>
            <a:ext cx="8929688" cy="586886"/>
          </a:xfrm>
          <a:prstGeom prst="rect">
            <a:avLst/>
          </a:prstGeom>
        </p:spPr>
        <p:txBody>
          <a:bodyPr vert="horz" lIns="45994" tIns="22997" rIns="45994" bIns="22997" rtlCol="0" anchor="ctr">
            <a:noAutofit/>
          </a:bodyPr>
          <a:lst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a:lstStyle>
          <a:p>
            <a:pPr>
              <a:lnSpc>
                <a:spcPct val="100000"/>
              </a:lnSpc>
              <a:spcBef>
                <a:spcPts val="0"/>
              </a:spcBef>
            </a:pPr>
            <a:r>
              <a:rPr lang="ru-RU" sz="2200" dirty="0">
                <a:solidFill>
                  <a:srgbClr val="0450F2"/>
                </a:solidFill>
                <a:latin typeface="Exo 2 SemiBold"/>
                <a:ea typeface="Exo 2 SemiBold"/>
                <a:cs typeface="Exo 2 SemiBold"/>
                <a:sym typeface="Exo 2 SemiBold"/>
              </a:rPr>
              <a:t>Цифровой ЕП: особенности</a:t>
            </a:r>
          </a:p>
        </p:txBody>
      </p:sp>
      <p:sp>
        <p:nvSpPr>
          <p:cNvPr id="7" name="Шеврон 25"/>
          <p:cNvSpPr/>
          <p:nvPr/>
        </p:nvSpPr>
        <p:spPr bwMode="auto">
          <a:xfrm>
            <a:off x="283685" y="1106073"/>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sp>
        <p:nvSpPr>
          <p:cNvPr id="8" name="Шеврон 25"/>
          <p:cNvSpPr/>
          <p:nvPr/>
        </p:nvSpPr>
        <p:spPr bwMode="auto">
          <a:xfrm>
            <a:off x="292633" y="3783278"/>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cxnSp>
        <p:nvCxnSpPr>
          <p:cNvPr id="9" name="Прямая соединительная линия 8"/>
          <p:cNvCxnSpPr/>
          <p:nvPr/>
        </p:nvCxnSpPr>
        <p:spPr>
          <a:xfrm flipH="1">
            <a:off x="685800" y="1813560"/>
            <a:ext cx="7620" cy="1645920"/>
          </a:xfrm>
          <a:prstGeom prst="line">
            <a:avLst/>
          </a:prstGeom>
          <a:ln w="57150">
            <a:solidFill>
              <a:srgbClr val="0450F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65729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533400" y="1004888"/>
            <a:ext cx="8473440" cy="3319462"/>
          </a:xfrm>
        </p:spPr>
        <p:txBody>
          <a:bodyPr>
            <a:normAutofit/>
          </a:bodyPr>
          <a:lstStyle/>
          <a:p>
            <a:pPr marL="0" indent="0">
              <a:buNone/>
            </a:pPr>
            <a:r>
              <a:rPr lang="ru-RU" sz="1500" dirty="0">
                <a:solidFill>
                  <a:schemeClr val="dk1"/>
                </a:solidFill>
                <a:latin typeface="Exo 2" charset="-52"/>
                <a:ea typeface="Exo 2"/>
                <a:cs typeface="Exo 2"/>
                <a:sym typeface="Exo 2"/>
              </a:rPr>
              <a:t>Минфином России подготовлено письмо от 20.02.2025 </a:t>
            </a:r>
            <a:r>
              <a:rPr lang="en-US" sz="1500" dirty="0">
                <a:solidFill>
                  <a:schemeClr val="dk1"/>
                </a:solidFill>
                <a:latin typeface="Exo 2" charset="-52"/>
                <a:ea typeface="Exo 2"/>
                <a:cs typeface="Exo 2"/>
                <a:sym typeface="Exo 2"/>
              </a:rPr>
              <a:t>N</a:t>
            </a:r>
            <a:r>
              <a:rPr lang="ru-RU" sz="1500" dirty="0">
                <a:solidFill>
                  <a:schemeClr val="dk1"/>
                </a:solidFill>
                <a:latin typeface="Exo 2" charset="-52"/>
                <a:ea typeface="Exo 2"/>
                <a:cs typeface="Exo 2"/>
                <a:sym typeface="Exo 2"/>
              </a:rPr>
              <a:t> 24-01-06/16146 с разъяснениями особенностей </a:t>
            </a:r>
            <a:r>
              <a:rPr lang="ru-RU" sz="1500" dirty="0">
                <a:solidFill>
                  <a:srgbClr val="0450F2"/>
                </a:solidFill>
                <a:latin typeface="Exo 2" charset="-52"/>
                <a:ea typeface="Exo 2"/>
                <a:cs typeface="Exo 2"/>
                <a:sym typeface="Exo 2"/>
              </a:rPr>
              <a:t>согласования с контрольным органом</a:t>
            </a:r>
            <a:r>
              <a:rPr lang="ru-RU" sz="1500" dirty="0">
                <a:solidFill>
                  <a:schemeClr val="dk1"/>
                </a:solidFill>
                <a:latin typeface="Exo 2" charset="-52"/>
                <a:ea typeface="Exo 2"/>
                <a:cs typeface="Exo 2"/>
                <a:sym typeface="Exo 2"/>
              </a:rPr>
              <a:t> в сфере закупок </a:t>
            </a:r>
            <a:r>
              <a:rPr lang="ru-RU" sz="1500" dirty="0">
                <a:solidFill>
                  <a:srgbClr val="0450F2"/>
                </a:solidFill>
                <a:latin typeface="Exo 2" charset="-52"/>
                <a:ea typeface="Exo 2"/>
                <a:cs typeface="Exo 2"/>
                <a:sym typeface="Exo 2"/>
              </a:rPr>
              <a:t>заключения контрактов с ед. поставщиком</a:t>
            </a:r>
            <a:r>
              <a:rPr lang="ru-RU" sz="1500" dirty="0">
                <a:solidFill>
                  <a:schemeClr val="dk1"/>
                </a:solidFill>
                <a:latin typeface="Exo 2" charset="-52"/>
                <a:ea typeface="Exo 2"/>
                <a:cs typeface="Exo 2"/>
                <a:sym typeface="Exo 2"/>
              </a:rPr>
              <a:t> ЮЛ, осуществляющим закупки за счет бюджетных средств</a:t>
            </a:r>
          </a:p>
          <a:p>
            <a:pPr marL="0" indent="0">
              <a:buNone/>
            </a:pPr>
            <a:endParaRPr lang="ru-RU" sz="1500" dirty="0">
              <a:solidFill>
                <a:schemeClr val="dk1"/>
              </a:solidFill>
              <a:latin typeface="Exo 2" charset="-52"/>
              <a:ea typeface="Exo 2"/>
              <a:cs typeface="Exo 2"/>
              <a:sym typeface="Exo 2"/>
            </a:endParaRPr>
          </a:p>
          <a:p>
            <a:pPr marL="0" indent="0">
              <a:buNone/>
            </a:pPr>
            <a:r>
              <a:rPr lang="ru-RU" sz="1500" dirty="0">
                <a:solidFill>
                  <a:schemeClr val="dk1"/>
                </a:solidFill>
                <a:latin typeface="Exo 2" charset="-52"/>
                <a:ea typeface="Exo 2"/>
                <a:cs typeface="Exo 2"/>
                <a:sym typeface="Exo 2"/>
              </a:rPr>
              <a:t>В частности, в письме разъясняется, что на </a:t>
            </a:r>
            <a:r>
              <a:rPr lang="ru-RU" sz="1500" dirty="0">
                <a:solidFill>
                  <a:srgbClr val="0450F2"/>
                </a:solidFill>
                <a:latin typeface="Exo 2" charset="-52"/>
                <a:ea typeface="Exo 2"/>
                <a:cs typeface="Exo 2"/>
                <a:sym typeface="Exo 2"/>
              </a:rPr>
              <a:t>юридические лица</a:t>
            </a:r>
            <a:r>
              <a:rPr lang="ru-RU" sz="1500" dirty="0">
                <a:solidFill>
                  <a:schemeClr val="dk1"/>
                </a:solidFill>
                <a:latin typeface="Exo 2" charset="-52"/>
                <a:ea typeface="Exo 2"/>
                <a:cs typeface="Exo 2"/>
                <a:sym typeface="Exo 2"/>
              </a:rPr>
              <a:t>, осуществляющие закупки </a:t>
            </a:r>
            <a:br>
              <a:rPr lang="ru-RU" sz="1500" dirty="0">
                <a:solidFill>
                  <a:schemeClr val="dk1"/>
                </a:solidFill>
                <a:latin typeface="Exo 2" charset="-52"/>
                <a:ea typeface="Exo 2"/>
                <a:cs typeface="Exo 2"/>
                <a:sym typeface="Exo 2"/>
              </a:rPr>
            </a:br>
            <a:r>
              <a:rPr lang="ru-RU" sz="1500" dirty="0">
                <a:solidFill>
                  <a:schemeClr val="dk1"/>
                </a:solidFill>
                <a:latin typeface="Exo 2" charset="-52"/>
                <a:ea typeface="Exo 2"/>
                <a:cs typeface="Exo 2"/>
                <a:sym typeface="Exo 2"/>
              </a:rPr>
              <a:t>в соответствии </a:t>
            </a:r>
            <a:r>
              <a:rPr lang="ru-RU" sz="1500" dirty="0">
                <a:solidFill>
                  <a:srgbClr val="0450F2"/>
                </a:solidFill>
                <a:latin typeface="Exo 2" charset="-52"/>
                <a:ea typeface="Exo 2"/>
                <a:cs typeface="Exo 2"/>
                <a:sym typeface="Exo 2"/>
              </a:rPr>
              <a:t>со ст. 15 Закона </a:t>
            </a:r>
            <a:r>
              <a:rPr lang="en-US" sz="1500" dirty="0">
                <a:solidFill>
                  <a:srgbClr val="0450F2"/>
                </a:solidFill>
                <a:latin typeface="Exo 2" charset="-52"/>
                <a:ea typeface="Exo 2"/>
                <a:cs typeface="Exo 2"/>
                <a:sym typeface="Exo 2"/>
              </a:rPr>
              <a:t>N</a:t>
            </a:r>
            <a:r>
              <a:rPr lang="ru-RU" sz="1500" dirty="0">
                <a:solidFill>
                  <a:srgbClr val="0450F2"/>
                </a:solidFill>
                <a:latin typeface="Exo 2" charset="-52"/>
                <a:ea typeface="Exo 2"/>
                <a:cs typeface="Exo 2"/>
                <a:sym typeface="Exo 2"/>
              </a:rPr>
              <a:t> 44-ФЗ</a:t>
            </a:r>
            <a:r>
              <a:rPr lang="ru-RU" sz="1500" dirty="0">
                <a:solidFill>
                  <a:schemeClr val="dk1"/>
                </a:solidFill>
                <a:latin typeface="Exo 2" charset="-52"/>
                <a:ea typeface="Exo 2"/>
                <a:cs typeface="Exo 2"/>
                <a:sym typeface="Exo 2"/>
              </a:rPr>
              <a:t> (особенности закупок, </a:t>
            </a:r>
            <a:r>
              <a:rPr lang="ru-RU" sz="1500" dirty="0">
                <a:solidFill>
                  <a:srgbClr val="0450F2"/>
                </a:solidFill>
                <a:latin typeface="Exo 2" charset="-52"/>
                <a:ea typeface="Exo 2"/>
                <a:cs typeface="Exo 2"/>
                <a:sym typeface="Exo 2"/>
              </a:rPr>
              <a:t>осуществляемых бюджетным, автономным учреждениями, государственным, муниципальным унитарными предприятиями</a:t>
            </a:r>
            <a:r>
              <a:rPr lang="ru-RU" sz="1500" dirty="0">
                <a:solidFill>
                  <a:schemeClr val="dk1"/>
                </a:solidFill>
                <a:latin typeface="Exo 2" charset="-52"/>
                <a:ea typeface="Exo 2"/>
                <a:cs typeface="Exo 2"/>
                <a:sym typeface="Exo 2"/>
              </a:rPr>
              <a:t> и иными юридическими лицами), распространяются </a:t>
            </a:r>
            <a:r>
              <a:rPr lang="ru-RU" sz="1500" dirty="0">
                <a:solidFill>
                  <a:srgbClr val="0450F2"/>
                </a:solidFill>
                <a:latin typeface="Exo 2" charset="-52"/>
                <a:ea typeface="Exo 2"/>
                <a:cs typeface="Exo 2"/>
                <a:sym typeface="Exo 2"/>
              </a:rPr>
              <a:t>Правила согласования </a:t>
            </a:r>
            <a:r>
              <a:rPr lang="ru-RU" sz="1500" dirty="0">
                <a:solidFill>
                  <a:schemeClr val="dk1"/>
                </a:solidFill>
                <a:latin typeface="Exo 2" charset="-52"/>
                <a:ea typeface="Exo 2"/>
                <a:cs typeface="Exo 2"/>
                <a:sym typeface="Exo 2"/>
              </a:rPr>
              <a:t>контрольным органом в сфере закупок заключения контракта с </a:t>
            </a:r>
            <a:r>
              <a:rPr lang="ru-RU" sz="1500" dirty="0" err="1">
                <a:solidFill>
                  <a:schemeClr val="dk1"/>
                </a:solidFill>
                <a:latin typeface="Exo 2" charset="-52"/>
                <a:ea typeface="Exo 2"/>
                <a:cs typeface="Exo 2"/>
                <a:sym typeface="Exo 2"/>
              </a:rPr>
              <a:t>едпоставщиком</a:t>
            </a:r>
            <a:r>
              <a:rPr lang="ru-RU" sz="1500" dirty="0">
                <a:solidFill>
                  <a:schemeClr val="dk1"/>
                </a:solidFill>
                <a:latin typeface="Exo 2" charset="-52"/>
                <a:ea typeface="Exo 2"/>
                <a:cs typeface="Exo 2"/>
                <a:sym typeface="Exo 2"/>
              </a:rPr>
              <a:t>, </a:t>
            </a:r>
            <a:br>
              <a:rPr lang="ru-RU" sz="1500" dirty="0">
                <a:solidFill>
                  <a:schemeClr val="dk1"/>
                </a:solidFill>
                <a:latin typeface="Exo 2" charset="-52"/>
                <a:ea typeface="Exo 2"/>
                <a:cs typeface="Exo 2"/>
                <a:sym typeface="Exo 2"/>
              </a:rPr>
            </a:br>
            <a:r>
              <a:rPr lang="ru-RU" sz="1500" dirty="0">
                <a:solidFill>
                  <a:srgbClr val="0450F2"/>
                </a:solidFill>
                <a:latin typeface="Exo 2" charset="-52"/>
                <a:ea typeface="Exo 2"/>
                <a:cs typeface="Exo 2"/>
                <a:sym typeface="Exo 2"/>
              </a:rPr>
              <a:t>утв. ППрРФ от 30.06.2020 </a:t>
            </a:r>
            <a:r>
              <a:rPr lang="en-US" sz="1500" dirty="0">
                <a:solidFill>
                  <a:srgbClr val="0450F2"/>
                </a:solidFill>
                <a:latin typeface="Exo 2" charset="-52"/>
                <a:ea typeface="Exo 2"/>
                <a:cs typeface="Exo 2"/>
                <a:sym typeface="Exo 2"/>
              </a:rPr>
              <a:t>N</a:t>
            </a:r>
            <a:r>
              <a:rPr lang="ru-RU" sz="1500" dirty="0">
                <a:solidFill>
                  <a:srgbClr val="0450F2"/>
                </a:solidFill>
                <a:latin typeface="Exo 2" charset="-52"/>
                <a:ea typeface="Exo 2"/>
                <a:cs typeface="Exo 2"/>
                <a:sym typeface="Exo 2"/>
              </a:rPr>
              <a:t> 961</a:t>
            </a:r>
          </a:p>
        </p:txBody>
      </p:sp>
      <p:sp>
        <p:nvSpPr>
          <p:cNvPr id="4" name="Заголовок 1"/>
          <p:cNvSpPr txBox="1">
            <a:spLocks/>
          </p:cNvSpPr>
          <p:nvPr/>
        </p:nvSpPr>
        <p:spPr>
          <a:xfrm>
            <a:off x="153352" y="236415"/>
            <a:ext cx="8929688" cy="586886"/>
          </a:xfrm>
          <a:prstGeom prst="rect">
            <a:avLst/>
          </a:prstGeom>
        </p:spPr>
        <p:txBody>
          <a:bodyPr vert="horz" lIns="45994" tIns="22997" rIns="45994" bIns="22997" rtlCol="0" anchor="ctr">
            <a:noAutofit/>
          </a:bodyPr>
          <a:lst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a:lstStyle>
          <a:p>
            <a:pPr>
              <a:lnSpc>
                <a:spcPct val="100000"/>
              </a:lnSpc>
              <a:spcBef>
                <a:spcPts val="0"/>
              </a:spcBef>
            </a:pPr>
            <a:r>
              <a:rPr lang="ru-RU" sz="2200" dirty="0">
                <a:solidFill>
                  <a:srgbClr val="0450F2"/>
                </a:solidFill>
                <a:latin typeface="Exo 2 SemiBold"/>
                <a:ea typeface="Exo 2 SemiBold"/>
                <a:cs typeface="Exo 2 SemiBold"/>
                <a:sym typeface="Exo 2 SemiBold"/>
              </a:rPr>
              <a:t>Цифровой ЕП: согласование с КО</a:t>
            </a:r>
          </a:p>
        </p:txBody>
      </p:sp>
      <p:sp>
        <p:nvSpPr>
          <p:cNvPr id="7" name="Прямоугольник 6"/>
          <p:cNvSpPr/>
          <p:nvPr/>
        </p:nvSpPr>
        <p:spPr>
          <a:xfrm>
            <a:off x="584790" y="3570150"/>
            <a:ext cx="8559210" cy="1431438"/>
          </a:xfrm>
          <a:prstGeom prst="rect">
            <a:avLst/>
          </a:prstGeom>
        </p:spPr>
        <p:txBody>
          <a:bodyPr wrap="square" lIns="45994" tIns="22997" rIns="45994" bIns="22997">
            <a:spAutoFit/>
          </a:bodyPr>
          <a:lstStyle/>
          <a:p>
            <a:r>
              <a:rPr lang="ru-RU" sz="1500" dirty="0">
                <a:solidFill>
                  <a:schemeClr val="dk1"/>
                </a:solidFill>
                <a:latin typeface="Exo 2" charset="-52"/>
                <a:ea typeface="Exo 2"/>
                <a:cs typeface="Exo 2"/>
                <a:sym typeface="Exo 2"/>
              </a:rPr>
              <a:t>В соответствии с п. 4 ч. 5 ст. 93 Закона </a:t>
            </a:r>
            <a:r>
              <a:rPr lang="en-US" sz="1500" dirty="0">
                <a:solidFill>
                  <a:schemeClr val="dk1"/>
                </a:solidFill>
                <a:latin typeface="Exo 2" charset="-52"/>
                <a:ea typeface="Exo 2"/>
                <a:cs typeface="Exo 2"/>
                <a:sym typeface="Exo 2"/>
              </a:rPr>
              <a:t>N</a:t>
            </a:r>
            <a:r>
              <a:rPr lang="ru-RU" sz="1500" dirty="0">
                <a:solidFill>
                  <a:schemeClr val="dk1"/>
                </a:solidFill>
                <a:latin typeface="Exo 2" charset="-52"/>
                <a:ea typeface="Exo 2"/>
                <a:cs typeface="Exo 2"/>
                <a:sym typeface="Exo 2"/>
              </a:rPr>
              <a:t> 44-ФЗ и ППрРФ от 30.06.2020 </a:t>
            </a:r>
            <a:r>
              <a:rPr lang="en-US" sz="1500" dirty="0">
                <a:solidFill>
                  <a:schemeClr val="dk1"/>
                </a:solidFill>
                <a:latin typeface="Exo 2" charset="-52"/>
                <a:ea typeface="Exo 2"/>
                <a:cs typeface="Exo 2"/>
                <a:sym typeface="Exo 2"/>
              </a:rPr>
              <a:t>N</a:t>
            </a:r>
            <a:r>
              <a:rPr lang="ru-RU" sz="1500" dirty="0">
                <a:solidFill>
                  <a:schemeClr val="dk1"/>
                </a:solidFill>
                <a:latin typeface="Exo 2" charset="-52"/>
                <a:ea typeface="Exo 2"/>
                <a:cs typeface="Exo 2"/>
                <a:sym typeface="Exo 2"/>
              </a:rPr>
              <a:t> 961 контракт </a:t>
            </a:r>
            <a:br>
              <a:rPr lang="ru-RU" sz="1500" dirty="0">
                <a:solidFill>
                  <a:schemeClr val="dk1"/>
                </a:solidFill>
                <a:latin typeface="Exo 2" charset="-52"/>
                <a:ea typeface="Exo 2"/>
                <a:cs typeface="Exo 2"/>
                <a:sym typeface="Exo 2"/>
              </a:rPr>
            </a:br>
            <a:r>
              <a:rPr lang="ru-RU" sz="1500" dirty="0">
                <a:solidFill>
                  <a:schemeClr val="dk1"/>
                </a:solidFill>
                <a:latin typeface="Exo 2" charset="-52"/>
                <a:ea typeface="Exo 2"/>
                <a:cs typeface="Exo 2"/>
                <a:sym typeface="Exo 2"/>
              </a:rPr>
              <a:t>с </a:t>
            </a:r>
            <a:r>
              <a:rPr lang="ru-RU" sz="1500" dirty="0" err="1">
                <a:solidFill>
                  <a:srgbClr val="0450F2"/>
                </a:solidFill>
                <a:latin typeface="Exo 2" charset="-52"/>
                <a:ea typeface="Exo 2"/>
                <a:cs typeface="Exo 2"/>
                <a:sym typeface="Exo 2"/>
              </a:rPr>
              <a:t>едпоставщиком</a:t>
            </a:r>
            <a:r>
              <a:rPr lang="ru-RU" sz="1500" dirty="0">
                <a:solidFill>
                  <a:srgbClr val="0450F2"/>
                </a:solidFill>
                <a:latin typeface="Exo 2" charset="-52"/>
                <a:ea typeface="Exo 2"/>
                <a:cs typeface="Exo 2"/>
                <a:sym typeface="Exo 2"/>
              </a:rPr>
              <a:t> в соответствии с п. 24 и 25 ч. 1 ст. 93 Закона </a:t>
            </a:r>
            <a:r>
              <a:rPr lang="en-US" sz="1500" dirty="0">
                <a:solidFill>
                  <a:srgbClr val="0450F2"/>
                </a:solidFill>
                <a:latin typeface="Exo 2" charset="-52"/>
                <a:ea typeface="Exo 2"/>
                <a:cs typeface="Exo 2"/>
                <a:sym typeface="Exo 2"/>
              </a:rPr>
              <a:t>N</a:t>
            </a:r>
            <a:r>
              <a:rPr lang="ru-RU" sz="1500" dirty="0">
                <a:solidFill>
                  <a:srgbClr val="0450F2"/>
                </a:solidFill>
                <a:latin typeface="Exo 2" charset="-52"/>
                <a:ea typeface="Exo 2"/>
                <a:cs typeface="Exo 2"/>
                <a:sym typeface="Exo 2"/>
              </a:rPr>
              <a:t> 44-ФЗ осуществляется </a:t>
            </a:r>
            <a:br>
              <a:rPr lang="ru-RU" sz="1500" dirty="0">
                <a:solidFill>
                  <a:srgbClr val="0450F2"/>
                </a:solidFill>
                <a:latin typeface="Exo 2" charset="-52"/>
                <a:ea typeface="Exo 2"/>
                <a:cs typeface="Exo 2"/>
                <a:sym typeface="Exo 2"/>
              </a:rPr>
            </a:br>
            <a:r>
              <a:rPr lang="ru-RU" sz="1500" dirty="0">
                <a:solidFill>
                  <a:srgbClr val="0450F2"/>
                </a:solidFill>
                <a:latin typeface="Exo 2" charset="-52"/>
                <a:ea typeface="Exo 2"/>
                <a:cs typeface="Exo 2"/>
                <a:sym typeface="Exo 2"/>
              </a:rPr>
              <a:t>по согласованию с контрольным органом</a:t>
            </a:r>
            <a:r>
              <a:rPr lang="ru-RU" sz="1500" dirty="0">
                <a:solidFill>
                  <a:schemeClr val="dk1"/>
                </a:solidFill>
                <a:latin typeface="Exo 2" charset="-52"/>
                <a:ea typeface="Exo 2"/>
                <a:cs typeface="Exo 2"/>
                <a:sym typeface="Exo 2"/>
              </a:rPr>
              <a:t> в сфере закупок в случае признания несостоявшимися конкурса, аукциона или запроса предложений, </a:t>
            </a:r>
            <a:br>
              <a:rPr lang="ru-RU" sz="1500" dirty="0">
                <a:solidFill>
                  <a:schemeClr val="dk1"/>
                </a:solidFill>
                <a:latin typeface="Exo 2" charset="-52"/>
                <a:ea typeface="Exo 2"/>
                <a:cs typeface="Exo 2"/>
                <a:sym typeface="Exo 2"/>
              </a:rPr>
            </a:br>
            <a:r>
              <a:rPr lang="ru-RU" sz="1500" dirty="0">
                <a:solidFill>
                  <a:schemeClr val="dk1"/>
                </a:solidFill>
                <a:latin typeface="Exo 2" charset="-52"/>
                <a:ea typeface="Exo 2"/>
                <a:cs typeface="Exo 2"/>
                <a:sym typeface="Exo 2"/>
              </a:rPr>
              <a:t>если начальная (максимальная) цена контракта превышает предельный размер (предельные размеры) НМЦК, который устанавливается Правительством РФ</a:t>
            </a:r>
          </a:p>
        </p:txBody>
      </p:sp>
      <p:sp>
        <p:nvSpPr>
          <p:cNvPr id="9" name="Шеврон 25"/>
          <p:cNvSpPr/>
          <p:nvPr/>
        </p:nvSpPr>
        <p:spPr bwMode="auto">
          <a:xfrm>
            <a:off x="181073" y="1054478"/>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sp>
        <p:nvSpPr>
          <p:cNvPr id="10" name="Шеврон 25"/>
          <p:cNvSpPr/>
          <p:nvPr/>
        </p:nvSpPr>
        <p:spPr bwMode="auto">
          <a:xfrm>
            <a:off x="188330" y="1970364"/>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cxnSp>
        <p:nvCxnSpPr>
          <p:cNvPr id="11" name="Прямая соединительная линия 10"/>
          <p:cNvCxnSpPr/>
          <p:nvPr/>
        </p:nvCxnSpPr>
        <p:spPr>
          <a:xfrm>
            <a:off x="495300" y="3642360"/>
            <a:ext cx="0" cy="1287780"/>
          </a:xfrm>
          <a:prstGeom prst="line">
            <a:avLst/>
          </a:prstGeom>
          <a:ln w="57150">
            <a:solidFill>
              <a:srgbClr val="0450F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27662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518160" y="943928"/>
            <a:ext cx="8473440" cy="3319462"/>
          </a:xfrm>
        </p:spPr>
        <p:txBody>
          <a:bodyPr>
            <a:noAutofit/>
          </a:bodyPr>
          <a:lstStyle/>
          <a:p>
            <a:pPr marL="0" indent="0"/>
            <a:r>
              <a:rPr lang="ru-RU" sz="1400" dirty="0">
                <a:solidFill>
                  <a:srgbClr val="0450F2"/>
                </a:solidFill>
                <a:latin typeface="Exo 2" charset="-52"/>
                <a:ea typeface="Exo 2"/>
                <a:cs typeface="Exo 2"/>
                <a:sym typeface="Exo 2"/>
              </a:rPr>
              <a:t>500 млн. рублей </a:t>
            </a:r>
            <a:r>
              <a:rPr lang="ru-RU" sz="1400" dirty="0">
                <a:solidFill>
                  <a:schemeClr val="dk1"/>
                </a:solidFill>
                <a:latin typeface="Exo 2" charset="-52"/>
                <a:ea typeface="Exo 2"/>
                <a:cs typeface="Exo 2"/>
                <a:sym typeface="Exo 2"/>
              </a:rPr>
              <a:t>- при осуществлении закупки для обеспечения федеральных нужд (за исключением признания открытого конкурса в </a:t>
            </a:r>
            <a:r>
              <a:rPr lang="ru-RU" sz="1400" dirty="0" err="1">
                <a:solidFill>
                  <a:schemeClr val="dk1"/>
                </a:solidFill>
                <a:latin typeface="Exo 2" charset="-52"/>
                <a:ea typeface="Exo 2"/>
                <a:cs typeface="Exo 2"/>
                <a:sym typeface="Exo 2"/>
              </a:rPr>
              <a:t>эл.форме</a:t>
            </a:r>
            <a:r>
              <a:rPr lang="ru-RU" sz="1400" dirty="0">
                <a:solidFill>
                  <a:schemeClr val="dk1"/>
                </a:solidFill>
                <a:latin typeface="Exo 2" charset="-52"/>
                <a:ea typeface="Exo 2"/>
                <a:cs typeface="Exo 2"/>
                <a:sym typeface="Exo 2"/>
              </a:rPr>
              <a:t>, открытого аукциона в </a:t>
            </a:r>
            <a:r>
              <a:rPr lang="ru-RU" sz="1400" dirty="0" err="1">
                <a:solidFill>
                  <a:schemeClr val="dk1"/>
                </a:solidFill>
                <a:latin typeface="Exo 2" charset="-52"/>
                <a:ea typeface="Exo 2"/>
                <a:cs typeface="Exo 2"/>
                <a:sym typeface="Exo 2"/>
              </a:rPr>
              <a:t>эл</a:t>
            </a:r>
            <a:r>
              <a:rPr lang="ru-RU" sz="1400" dirty="0">
                <a:solidFill>
                  <a:schemeClr val="dk1"/>
                </a:solidFill>
                <a:latin typeface="Exo 2" charset="-52"/>
                <a:ea typeface="Exo 2"/>
                <a:cs typeface="Exo 2"/>
                <a:sym typeface="Exo 2"/>
              </a:rPr>
              <a:t>. форме несостоявшимися в случаях, предусмотренных </a:t>
            </a:r>
            <a:r>
              <a:rPr lang="ru-RU" sz="1400" dirty="0" err="1">
                <a:solidFill>
                  <a:schemeClr val="dk1"/>
                </a:solidFill>
                <a:latin typeface="Exo 2" charset="-52"/>
                <a:ea typeface="Exo 2"/>
                <a:cs typeface="Exo 2"/>
                <a:sym typeface="Exo 2"/>
              </a:rPr>
              <a:t>пп</a:t>
            </a:r>
            <a:r>
              <a:rPr lang="ru-RU" sz="1400" dirty="0">
                <a:solidFill>
                  <a:schemeClr val="dk1"/>
                </a:solidFill>
                <a:latin typeface="Exo 2" charset="-52"/>
                <a:ea typeface="Exo 2"/>
                <a:cs typeface="Exo 2"/>
                <a:sym typeface="Exo 2"/>
              </a:rPr>
              <a:t>. 3 - 6 ч. 1 ст. 52  Закона </a:t>
            </a:r>
            <a:r>
              <a:rPr lang="en-US" sz="1400" dirty="0">
                <a:solidFill>
                  <a:schemeClr val="dk1"/>
                </a:solidFill>
                <a:latin typeface="Exo 2" charset="-52"/>
                <a:ea typeface="Exo 2"/>
                <a:cs typeface="Exo 2"/>
                <a:sym typeface="Exo 2"/>
              </a:rPr>
              <a:t>N 44-</a:t>
            </a:r>
            <a:r>
              <a:rPr lang="ru-RU" sz="1400" dirty="0">
                <a:solidFill>
                  <a:schemeClr val="dk1"/>
                </a:solidFill>
                <a:latin typeface="Exo 2" charset="-52"/>
                <a:ea typeface="Exo 2"/>
                <a:cs typeface="Exo 2"/>
                <a:sym typeface="Exo 2"/>
              </a:rPr>
              <a:t>ФЗ, а также закупки, осуществляемой путем проведения закрытого способа определения поставщика (подрядчика, исполнителя), признанного несостоявшимся в случаях, указанных в абзаце четвертом настоящего пункта</a:t>
            </a:r>
          </a:p>
          <a:p>
            <a:pPr marL="0" indent="0"/>
            <a:endParaRPr lang="ru-RU" sz="1000" dirty="0">
              <a:solidFill>
                <a:schemeClr val="dk1"/>
              </a:solidFill>
              <a:latin typeface="Exo 2" charset="-52"/>
              <a:ea typeface="Exo 2"/>
              <a:cs typeface="Exo 2"/>
              <a:sym typeface="Exo 2"/>
            </a:endParaRPr>
          </a:p>
          <a:p>
            <a:pPr marL="0" indent="0"/>
            <a:r>
              <a:rPr lang="ru-RU" sz="1400" dirty="0">
                <a:solidFill>
                  <a:srgbClr val="0450F2"/>
                </a:solidFill>
                <a:latin typeface="Exo 2" charset="-52"/>
                <a:ea typeface="Exo 2"/>
                <a:cs typeface="Exo 2"/>
                <a:sym typeface="Exo 2"/>
              </a:rPr>
              <a:t>250 млн. рублей </a:t>
            </a:r>
            <a:r>
              <a:rPr lang="ru-RU" sz="1400" dirty="0">
                <a:solidFill>
                  <a:schemeClr val="dk1"/>
                </a:solidFill>
                <a:latin typeface="Exo 2" charset="-52"/>
                <a:ea typeface="Exo 2"/>
                <a:cs typeface="Exo 2"/>
                <a:sym typeface="Exo 2"/>
              </a:rPr>
              <a:t>- при осуществлении закупки для обеспечения нужд субъекта РФ, муниципальных нужд (за исключением признания открытого конкурса в </a:t>
            </a:r>
            <a:r>
              <a:rPr lang="ru-RU" sz="1400" dirty="0" err="1">
                <a:solidFill>
                  <a:schemeClr val="dk1"/>
                </a:solidFill>
                <a:latin typeface="Exo 2" charset="-52"/>
                <a:ea typeface="Exo 2"/>
                <a:cs typeface="Exo 2"/>
                <a:sym typeface="Exo 2"/>
              </a:rPr>
              <a:t>эл.форме</a:t>
            </a:r>
            <a:r>
              <a:rPr lang="ru-RU" sz="1400" dirty="0">
                <a:solidFill>
                  <a:schemeClr val="dk1"/>
                </a:solidFill>
                <a:latin typeface="Exo 2" charset="-52"/>
                <a:ea typeface="Exo 2"/>
                <a:cs typeface="Exo 2"/>
                <a:sym typeface="Exo 2"/>
              </a:rPr>
              <a:t>, открытого аукциона в </a:t>
            </a:r>
            <a:r>
              <a:rPr lang="ru-RU" sz="1400" dirty="0" err="1">
                <a:solidFill>
                  <a:schemeClr val="dk1"/>
                </a:solidFill>
                <a:latin typeface="Exo 2" charset="-52"/>
                <a:ea typeface="Exo 2"/>
                <a:cs typeface="Exo 2"/>
                <a:sym typeface="Exo 2"/>
              </a:rPr>
              <a:t>эл.форме</a:t>
            </a:r>
            <a:r>
              <a:rPr lang="ru-RU" sz="1400" dirty="0">
                <a:solidFill>
                  <a:schemeClr val="dk1"/>
                </a:solidFill>
                <a:latin typeface="Exo 2" charset="-52"/>
                <a:ea typeface="Exo 2"/>
                <a:cs typeface="Exo 2"/>
                <a:sym typeface="Exo 2"/>
              </a:rPr>
              <a:t> несостоявшимися в случаях, предусмотренных </a:t>
            </a:r>
            <a:r>
              <a:rPr lang="ru-RU" sz="1400" dirty="0" err="1">
                <a:solidFill>
                  <a:schemeClr val="dk1"/>
                </a:solidFill>
                <a:latin typeface="Exo 2" charset="-52"/>
                <a:ea typeface="Exo 2"/>
                <a:cs typeface="Exo 2"/>
                <a:sym typeface="Exo 2"/>
              </a:rPr>
              <a:t>пп</a:t>
            </a:r>
            <a:r>
              <a:rPr lang="ru-RU" sz="1400" dirty="0">
                <a:solidFill>
                  <a:schemeClr val="dk1"/>
                </a:solidFill>
                <a:latin typeface="Exo 2" charset="-52"/>
                <a:ea typeface="Exo 2"/>
                <a:cs typeface="Exo 2"/>
                <a:sym typeface="Exo 2"/>
              </a:rPr>
              <a:t>. 3-6 ч. 1 ст. 52 Закона </a:t>
            </a:r>
            <a:r>
              <a:rPr lang="en-US" sz="1400" dirty="0">
                <a:solidFill>
                  <a:schemeClr val="dk1"/>
                </a:solidFill>
                <a:latin typeface="Exo 2" charset="-52"/>
                <a:ea typeface="Exo 2"/>
                <a:cs typeface="Exo 2"/>
                <a:sym typeface="Exo 2"/>
              </a:rPr>
              <a:t>N 44-</a:t>
            </a:r>
            <a:r>
              <a:rPr lang="ru-RU" sz="1400" dirty="0">
                <a:solidFill>
                  <a:schemeClr val="dk1"/>
                </a:solidFill>
                <a:latin typeface="Exo 2" charset="-52"/>
                <a:ea typeface="Exo 2"/>
                <a:cs typeface="Exo 2"/>
                <a:sym typeface="Exo 2"/>
              </a:rPr>
              <a:t>ФЗ, а также закупки, осуществляемой путем проведения закрытого способа определения поставщика (подрядчика, исполнителя), признанного несостоявшимся в случаях, указанных в абзаце четвертом настоящего пункта</a:t>
            </a:r>
          </a:p>
          <a:p>
            <a:pPr marL="0" indent="0"/>
            <a:endParaRPr lang="ru-RU" sz="1000" dirty="0">
              <a:solidFill>
                <a:schemeClr val="dk1"/>
              </a:solidFill>
              <a:latin typeface="Exo 2" charset="-52"/>
              <a:ea typeface="Exo 2"/>
              <a:cs typeface="Exo 2"/>
              <a:sym typeface="Exo 2"/>
            </a:endParaRPr>
          </a:p>
          <a:p>
            <a:pPr marL="0" indent="0"/>
            <a:r>
              <a:rPr lang="ru-RU" sz="1400" dirty="0">
                <a:solidFill>
                  <a:srgbClr val="0450F2"/>
                </a:solidFill>
                <a:latin typeface="Exo 2" charset="-52"/>
                <a:ea typeface="Exo 2"/>
                <a:cs typeface="Exo 2"/>
                <a:sym typeface="Exo 2"/>
              </a:rPr>
              <a:t>1 тыс. рублей </a:t>
            </a:r>
            <a:r>
              <a:rPr lang="ru-RU" sz="1400" dirty="0">
                <a:solidFill>
                  <a:schemeClr val="dk1"/>
                </a:solidFill>
                <a:latin typeface="Exo 2" charset="-52"/>
                <a:ea typeface="Exo 2"/>
                <a:cs typeface="Exo 2"/>
                <a:sym typeface="Exo 2"/>
              </a:rPr>
              <a:t>- при признании открытого конкурса в </a:t>
            </a:r>
            <a:r>
              <a:rPr lang="ru-RU" sz="1400" dirty="0" err="1">
                <a:solidFill>
                  <a:schemeClr val="dk1"/>
                </a:solidFill>
                <a:latin typeface="Exo 2" charset="-52"/>
                <a:ea typeface="Exo 2"/>
                <a:cs typeface="Exo 2"/>
                <a:sym typeface="Exo 2"/>
              </a:rPr>
              <a:t>эл.форме</a:t>
            </a:r>
            <a:r>
              <a:rPr lang="ru-RU" sz="1400" dirty="0">
                <a:solidFill>
                  <a:schemeClr val="dk1"/>
                </a:solidFill>
                <a:latin typeface="Exo 2" charset="-52"/>
                <a:ea typeface="Exo 2"/>
                <a:cs typeface="Exo 2"/>
                <a:sym typeface="Exo 2"/>
              </a:rPr>
              <a:t>, открытого аукциона в </a:t>
            </a:r>
            <a:r>
              <a:rPr lang="ru-RU" sz="1400" dirty="0" err="1">
                <a:solidFill>
                  <a:schemeClr val="dk1"/>
                </a:solidFill>
                <a:latin typeface="Exo 2" charset="-52"/>
                <a:ea typeface="Exo 2"/>
                <a:cs typeface="Exo 2"/>
                <a:sym typeface="Exo 2"/>
              </a:rPr>
              <a:t>эл.форме</a:t>
            </a:r>
            <a:r>
              <a:rPr lang="ru-RU" sz="1400" dirty="0">
                <a:solidFill>
                  <a:schemeClr val="dk1"/>
                </a:solidFill>
                <a:latin typeface="Exo 2" charset="-52"/>
                <a:ea typeface="Exo 2"/>
                <a:cs typeface="Exo 2"/>
                <a:sym typeface="Exo 2"/>
              </a:rPr>
              <a:t> несостоявшимися в случаях, предусмотренных </a:t>
            </a:r>
            <a:r>
              <a:rPr lang="ru-RU" sz="1400" dirty="0" err="1">
                <a:solidFill>
                  <a:schemeClr val="dk1"/>
                </a:solidFill>
                <a:latin typeface="Exo 2" charset="-52"/>
                <a:ea typeface="Exo 2"/>
                <a:cs typeface="Exo 2"/>
                <a:sym typeface="Exo 2"/>
              </a:rPr>
              <a:t>пп</a:t>
            </a:r>
            <a:r>
              <a:rPr lang="ru-RU" sz="1400" dirty="0">
                <a:solidFill>
                  <a:schemeClr val="dk1"/>
                </a:solidFill>
                <a:latin typeface="Exo 2" charset="-52"/>
                <a:ea typeface="Exo 2"/>
                <a:cs typeface="Exo 2"/>
                <a:sym typeface="Exo 2"/>
              </a:rPr>
              <a:t>. 3-6 ч. 1 ст. 52 Федерального закона, а также при осуществлении закупки путем проведения закрытого способа определения поставщика (подрядчика, исполнителя), признанного несостоявшимся в случаях, предусмотренных п. 1 </a:t>
            </a:r>
            <a:br>
              <a:rPr lang="ru-RU" sz="1400" dirty="0">
                <a:solidFill>
                  <a:schemeClr val="dk1"/>
                </a:solidFill>
                <a:latin typeface="Exo 2" charset="-52"/>
                <a:ea typeface="Exo 2"/>
                <a:cs typeface="Exo 2"/>
                <a:sym typeface="Exo 2"/>
              </a:rPr>
            </a:br>
            <a:r>
              <a:rPr lang="ru-RU" sz="1400" dirty="0">
                <a:solidFill>
                  <a:schemeClr val="dk1"/>
                </a:solidFill>
                <a:latin typeface="Exo 2" charset="-52"/>
                <a:ea typeface="Exo 2"/>
                <a:cs typeface="Exo 2"/>
                <a:sym typeface="Exo 2"/>
              </a:rPr>
              <a:t>(в случаях, предусмотренных п. 3-6 ч. 1 ст. 52), 2 и 3 ч. 1 ст. 77 Закона </a:t>
            </a:r>
            <a:r>
              <a:rPr lang="en-US" sz="1400" dirty="0">
                <a:solidFill>
                  <a:schemeClr val="dk1"/>
                </a:solidFill>
                <a:latin typeface="Exo 2" charset="-52"/>
                <a:ea typeface="Exo 2"/>
                <a:cs typeface="Exo 2"/>
                <a:sym typeface="Exo 2"/>
              </a:rPr>
              <a:t>N 44-</a:t>
            </a:r>
            <a:r>
              <a:rPr lang="ru-RU" sz="1400" dirty="0">
                <a:solidFill>
                  <a:schemeClr val="dk1"/>
                </a:solidFill>
                <a:latin typeface="Exo 2" charset="-52"/>
                <a:ea typeface="Exo 2"/>
                <a:cs typeface="Exo 2"/>
                <a:sym typeface="Exo 2"/>
              </a:rPr>
              <a:t>ФЗ</a:t>
            </a:r>
          </a:p>
        </p:txBody>
      </p:sp>
      <p:sp>
        <p:nvSpPr>
          <p:cNvPr id="4" name="Заголовок 1"/>
          <p:cNvSpPr txBox="1">
            <a:spLocks/>
          </p:cNvSpPr>
          <p:nvPr/>
        </p:nvSpPr>
        <p:spPr>
          <a:xfrm>
            <a:off x="153352" y="236415"/>
            <a:ext cx="8929688" cy="586886"/>
          </a:xfrm>
          <a:prstGeom prst="rect">
            <a:avLst/>
          </a:prstGeom>
        </p:spPr>
        <p:txBody>
          <a:bodyPr vert="horz" lIns="45994" tIns="22997" rIns="45994" bIns="22997" rtlCol="0" anchor="ctr">
            <a:noAutofit/>
          </a:bodyPr>
          <a:lst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a:lstStyle>
          <a:p>
            <a:pPr>
              <a:lnSpc>
                <a:spcPct val="100000"/>
              </a:lnSpc>
              <a:spcBef>
                <a:spcPts val="0"/>
              </a:spcBef>
            </a:pPr>
            <a:r>
              <a:rPr lang="ru-RU" sz="2200" dirty="0">
                <a:solidFill>
                  <a:srgbClr val="0450F2"/>
                </a:solidFill>
                <a:latin typeface="Exo 2 SemiBold"/>
                <a:ea typeface="Exo 2 SemiBold"/>
                <a:cs typeface="Exo 2 SemiBold"/>
                <a:sym typeface="Exo 2 SemiBold"/>
              </a:rPr>
              <a:t>Цифровой ЕП: согласование с КО</a:t>
            </a:r>
          </a:p>
        </p:txBody>
      </p:sp>
      <p:sp>
        <p:nvSpPr>
          <p:cNvPr id="9" name="Шеврон 25"/>
          <p:cNvSpPr/>
          <p:nvPr/>
        </p:nvSpPr>
        <p:spPr bwMode="auto">
          <a:xfrm>
            <a:off x="226793" y="993518"/>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sp>
        <p:nvSpPr>
          <p:cNvPr id="10" name="Шеврон 25"/>
          <p:cNvSpPr/>
          <p:nvPr/>
        </p:nvSpPr>
        <p:spPr bwMode="auto">
          <a:xfrm>
            <a:off x="279770" y="2419944"/>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sp>
        <p:nvSpPr>
          <p:cNvPr id="8" name="Шеврон 25"/>
          <p:cNvSpPr/>
          <p:nvPr/>
        </p:nvSpPr>
        <p:spPr bwMode="auto">
          <a:xfrm>
            <a:off x="256910" y="3844884"/>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spTree>
    <p:extLst>
      <p:ext uri="{BB962C8B-B14F-4D97-AF65-F5344CB8AC3E}">
        <p14:creationId xmlns:p14="http://schemas.microsoft.com/office/powerpoint/2010/main" val="16827662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214313" y="345440"/>
            <a:ext cx="8929687" cy="577850"/>
          </a:xfrm>
        </p:spPr>
        <p:txBody>
          <a:bodyPr>
            <a:noAutofit/>
          </a:bodyPr>
          <a:lstStyle/>
          <a:p>
            <a:r>
              <a:rPr lang="ru-RU" sz="2200" dirty="0">
                <a:solidFill>
                  <a:srgbClr val="0450F2"/>
                </a:solidFill>
                <a:latin typeface="Exo 2 SemiBold"/>
                <a:ea typeface="Exo 2 SemiBold"/>
                <a:cs typeface="Exo 2 SemiBold"/>
              </a:rPr>
              <a:t>Формирование сведений о БО и ДО в ЕИС</a:t>
            </a:r>
          </a:p>
        </p:txBody>
      </p:sp>
      <p:sp>
        <p:nvSpPr>
          <p:cNvPr id="4" name="Прямоугольник 3"/>
          <p:cNvSpPr/>
          <p:nvPr/>
        </p:nvSpPr>
        <p:spPr>
          <a:xfrm>
            <a:off x="2286000" y="1798841"/>
            <a:ext cx="4572000" cy="507831"/>
          </a:xfrm>
          <a:prstGeom prst="rect">
            <a:avLst/>
          </a:prstGeom>
        </p:spPr>
        <p:txBody>
          <a:bodyPr>
            <a:spAutoFit/>
          </a:bodyPr>
          <a:lstStyle/>
          <a:p>
            <a:pPr defTabSz="685800">
              <a:buClrTx/>
            </a:pPr>
            <a:br>
              <a:rPr lang="ru-RU" sz="1350" kern="1200" dirty="0">
                <a:solidFill>
                  <a:prstClr val="black"/>
                </a:solidFill>
                <a:latin typeface="Calibri" panose="020F0502020204030204"/>
                <a:ea typeface="+mn-ea"/>
                <a:cs typeface="+mn-cs"/>
              </a:rPr>
            </a:br>
            <a:endParaRPr lang="ru-RU" sz="1350" kern="1200" dirty="0">
              <a:solidFill>
                <a:prstClr val="black"/>
              </a:solidFill>
              <a:latin typeface="Calibri" panose="020F0502020204030204"/>
              <a:ea typeface="+mn-ea"/>
              <a:cs typeface="+mn-cs"/>
            </a:endParaRPr>
          </a:p>
        </p:txBody>
      </p:sp>
      <p:sp>
        <p:nvSpPr>
          <p:cNvPr id="8" name="Прямоугольник 7">
            <a:extLst>
              <a:ext uri="{FF2B5EF4-FFF2-40B4-BE49-F238E27FC236}">
                <a16:creationId xmlns:a16="http://schemas.microsoft.com/office/drawing/2014/main" id="{10851181-F5D5-954E-4EC8-D25C40DABB47}"/>
              </a:ext>
            </a:extLst>
          </p:cNvPr>
          <p:cNvSpPr/>
          <p:nvPr/>
        </p:nvSpPr>
        <p:spPr>
          <a:xfrm>
            <a:off x="279982" y="2688129"/>
            <a:ext cx="8543160" cy="2379171"/>
          </a:xfrm>
          <a:prstGeom prst="rect">
            <a:avLst/>
          </a:prstGeom>
          <a:solidFill>
            <a:srgbClr val="DEEBF7"/>
          </a:solidFill>
          <a:ln w="25400" cap="flat" cmpd="sng" algn="ctr">
            <a:noFill/>
            <a:prstDash val="solid"/>
          </a:ln>
          <a:effectLst/>
        </p:spPr>
        <p:txBody>
          <a:bodyPr anchor="ctr"/>
          <a:lstStyle>
            <a:lvl1pPr marL="349250" defTabSz="1200150">
              <a:defRPr>
                <a:solidFill>
                  <a:schemeClr val="tx1"/>
                </a:solidFill>
                <a:latin typeface="Arial" panose="020B0604020202020204" pitchFamily="34" charset="0"/>
                <a:cs typeface="Arial" panose="020B0604020202020204" pitchFamily="34" charset="0"/>
              </a:defRPr>
            </a:lvl1pPr>
            <a:lvl2pPr marL="742950" indent="-285750" defTabSz="1200150">
              <a:defRPr>
                <a:solidFill>
                  <a:schemeClr val="tx1"/>
                </a:solidFill>
                <a:latin typeface="Arial" panose="020B0604020202020204" pitchFamily="34" charset="0"/>
                <a:cs typeface="Arial" panose="020B0604020202020204" pitchFamily="34" charset="0"/>
              </a:defRPr>
            </a:lvl2pPr>
            <a:lvl3pPr marL="1143000" indent="-228600" defTabSz="1200150">
              <a:defRPr>
                <a:solidFill>
                  <a:schemeClr val="tx1"/>
                </a:solidFill>
                <a:latin typeface="Arial" panose="020B0604020202020204" pitchFamily="34" charset="0"/>
                <a:cs typeface="Arial" panose="020B0604020202020204" pitchFamily="34" charset="0"/>
              </a:defRPr>
            </a:lvl3pPr>
            <a:lvl4pPr marL="1600200" indent="-228600" defTabSz="1200150">
              <a:defRPr>
                <a:solidFill>
                  <a:schemeClr val="tx1"/>
                </a:solidFill>
                <a:latin typeface="Arial" panose="020B0604020202020204" pitchFamily="34" charset="0"/>
                <a:cs typeface="Arial" panose="020B0604020202020204" pitchFamily="34" charset="0"/>
              </a:defRPr>
            </a:lvl4pPr>
            <a:lvl5pPr marL="2057400" indent="-228600" defTabSz="1200150">
              <a:defRPr>
                <a:solidFill>
                  <a:schemeClr val="tx1"/>
                </a:solidFill>
                <a:latin typeface="Arial" panose="020B0604020202020204" pitchFamily="34" charset="0"/>
                <a:cs typeface="Arial" panose="020B0604020202020204" pitchFamily="34" charset="0"/>
              </a:defRPr>
            </a:lvl5pPr>
            <a:lvl6pPr marL="2514600" indent="-228600" defTabSz="120015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120015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120015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120015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88991" fontAlgn="t">
              <a:spcBef>
                <a:spcPts val="225"/>
              </a:spcBef>
              <a:buClrTx/>
              <a:defRPr/>
            </a:pPr>
            <a:r>
              <a:rPr lang="ru-RU" altLang="en-US" sz="1200" dirty="0">
                <a:solidFill>
                  <a:srgbClr val="0450F2"/>
                </a:solidFill>
                <a:latin typeface="Exo 2"/>
                <a:ea typeface="+mn-ea"/>
                <a:cs typeface="Arial"/>
              </a:rPr>
              <a:t>*</a:t>
            </a:r>
            <a:r>
              <a:rPr lang="ru-RU" altLang="en-US" sz="1200" dirty="0">
                <a:solidFill>
                  <a:prstClr val="black"/>
                </a:solidFill>
                <a:latin typeface="Exo 2"/>
                <a:ea typeface="+mn-ea"/>
                <a:cs typeface="Arial"/>
              </a:rPr>
              <a:t>предоставление одного платежного документа, подтверждающего выплату аванса по всем этапам контракта, </a:t>
            </a:r>
            <a:br>
              <a:rPr lang="ru-RU" altLang="en-US" sz="1200" dirty="0">
                <a:solidFill>
                  <a:prstClr val="black"/>
                </a:solidFill>
                <a:latin typeface="Exo 2"/>
                <a:ea typeface="+mn-ea"/>
                <a:cs typeface="Arial"/>
              </a:rPr>
            </a:br>
            <a:r>
              <a:rPr lang="ru-RU" altLang="en-US" sz="1200" dirty="0">
                <a:solidFill>
                  <a:prstClr val="black"/>
                </a:solidFill>
                <a:latin typeface="Exo 2"/>
                <a:ea typeface="+mn-ea"/>
                <a:cs typeface="Arial"/>
              </a:rPr>
              <a:t>не противоречит положениям Правил ведения Реестра контрактов (см. письмо Минфина России от 12.04.2023 </a:t>
            </a:r>
            <a:br>
              <a:rPr lang="ru-RU" altLang="en-US" sz="1200" dirty="0">
                <a:solidFill>
                  <a:prstClr val="black"/>
                </a:solidFill>
                <a:latin typeface="Exo 2"/>
                <a:ea typeface="+mn-ea"/>
                <a:cs typeface="Arial"/>
              </a:rPr>
            </a:br>
            <a:r>
              <a:rPr lang="en-US" altLang="en-US" sz="1200" dirty="0">
                <a:solidFill>
                  <a:prstClr val="black"/>
                </a:solidFill>
                <a:latin typeface="Exo 2"/>
                <a:ea typeface="+mn-ea"/>
                <a:cs typeface="Arial"/>
              </a:rPr>
              <a:t>N</a:t>
            </a:r>
            <a:r>
              <a:rPr lang="ru-RU" altLang="en-US" sz="1200" dirty="0">
                <a:solidFill>
                  <a:prstClr val="black"/>
                </a:solidFill>
                <a:latin typeface="Exo 2"/>
                <a:ea typeface="+mn-ea"/>
                <a:cs typeface="Arial"/>
              </a:rPr>
              <a:t> 24-06-06/32815)</a:t>
            </a:r>
          </a:p>
          <a:p>
            <a:pPr marL="88991" fontAlgn="t">
              <a:spcBef>
                <a:spcPts val="225"/>
              </a:spcBef>
              <a:buClrTx/>
              <a:defRPr/>
            </a:pPr>
            <a:r>
              <a:rPr lang="ru-RU" altLang="en-US" sz="1200" dirty="0">
                <a:solidFill>
                  <a:srgbClr val="0450F2"/>
                </a:solidFill>
                <a:latin typeface="Exo 2"/>
                <a:ea typeface="+mn-ea"/>
                <a:cs typeface="Arial"/>
              </a:rPr>
              <a:t>**</a:t>
            </a:r>
            <a:r>
              <a:rPr lang="ru-RU" altLang="en-US" sz="1200" dirty="0">
                <a:solidFill>
                  <a:prstClr val="black"/>
                </a:solidFill>
                <a:latin typeface="Exo 2"/>
                <a:ea typeface="+mn-ea"/>
                <a:cs typeface="Arial"/>
              </a:rPr>
              <a:t>обратите внимание:</a:t>
            </a:r>
          </a:p>
          <a:p>
            <a:pPr marL="446088" fontAlgn="t">
              <a:spcBef>
                <a:spcPts val="225"/>
              </a:spcBef>
              <a:buClrTx/>
              <a:defRPr/>
            </a:pPr>
            <a:r>
              <a:rPr lang="ru-RU" altLang="en-US" sz="1200" dirty="0">
                <a:solidFill>
                  <a:prstClr val="black"/>
                </a:solidFill>
                <a:latin typeface="Exo 2"/>
                <a:ea typeface="+mn-ea"/>
                <a:cs typeface="Arial"/>
              </a:rPr>
              <a:t>1) удаление ошибочно подписанных ДоП ТРУ в ЕИС невозможно</a:t>
            </a:r>
          </a:p>
          <a:p>
            <a:pPr marL="446088" fontAlgn="t">
              <a:spcBef>
                <a:spcPts val="225"/>
              </a:spcBef>
              <a:buClrTx/>
              <a:defRPr/>
            </a:pPr>
            <a:r>
              <a:rPr lang="ru-RU" altLang="en-US" sz="1200" dirty="0">
                <a:solidFill>
                  <a:prstClr val="black"/>
                </a:solidFill>
                <a:latin typeface="Exo 2"/>
                <a:ea typeface="+mn-ea"/>
                <a:cs typeface="Arial"/>
              </a:rPr>
              <a:t>2) файлы, которые прикладываются к ДоП ТРУ в ЕИС, не должны содержать вирусов/макросов, иначе они не пройдут контроль</a:t>
            </a:r>
          </a:p>
          <a:p>
            <a:pPr marL="446088" fontAlgn="t">
              <a:spcBef>
                <a:spcPts val="225"/>
              </a:spcBef>
              <a:buClrTx/>
              <a:defRPr/>
            </a:pPr>
            <a:r>
              <a:rPr lang="ru-RU" altLang="en-US" sz="1200" dirty="0">
                <a:solidFill>
                  <a:prstClr val="black"/>
                </a:solidFill>
                <a:latin typeface="Exo 2"/>
                <a:ea typeface="+mn-ea"/>
                <a:cs typeface="Arial"/>
              </a:rPr>
              <a:t>3) в 2024 г. реализован новый алгоритм контроля: нельзя начать закрытие этапа, срок исполнения которого ещё не наступил</a:t>
            </a:r>
          </a:p>
          <a:p>
            <a:pPr marL="446088" fontAlgn="t">
              <a:spcBef>
                <a:spcPts val="225"/>
              </a:spcBef>
              <a:buClrTx/>
              <a:defRPr/>
            </a:pPr>
            <a:r>
              <a:rPr lang="ru-RU" altLang="en-US" sz="1200" dirty="0">
                <a:solidFill>
                  <a:prstClr val="black"/>
                </a:solidFill>
                <a:latin typeface="Exo 2"/>
                <a:ea typeface="+mn-ea"/>
                <a:cs typeface="Arial"/>
              </a:rPr>
              <a:t>4) срок приемки ТРУ с учетом направления ДоП в ЕИС на доработку не продлевается, срок единый и исчисляется он с даты направления первоначального ДоП в ЕИС</a:t>
            </a:r>
          </a:p>
        </p:txBody>
      </p:sp>
      <p:graphicFrame>
        <p:nvGraphicFramePr>
          <p:cNvPr id="9" name="Таблица 8">
            <a:extLst>
              <a:ext uri="{FF2B5EF4-FFF2-40B4-BE49-F238E27FC236}">
                <a16:creationId xmlns:a16="http://schemas.microsoft.com/office/drawing/2014/main" id="{43E93453-8665-1D7D-8BC9-14C62C5F584D}"/>
              </a:ext>
            </a:extLst>
          </p:cNvPr>
          <p:cNvGraphicFramePr>
            <a:graphicFrameLocks noGrp="1"/>
          </p:cNvGraphicFramePr>
          <p:nvPr>
            <p:extLst>
              <p:ext uri="{D42A27DB-BD31-4B8C-83A1-F6EECF244321}">
                <p14:modId xmlns:p14="http://schemas.microsoft.com/office/powerpoint/2010/main" val="3597613806"/>
              </p:ext>
            </p:extLst>
          </p:nvPr>
        </p:nvGraphicFramePr>
        <p:xfrm>
          <a:off x="279981" y="896004"/>
          <a:ext cx="8543161" cy="1741964"/>
        </p:xfrm>
        <a:graphic>
          <a:graphicData uri="http://schemas.openxmlformats.org/drawingml/2006/table">
            <a:tbl>
              <a:tblPr/>
              <a:tblGrid>
                <a:gridCol w="3434195">
                  <a:extLst>
                    <a:ext uri="{9D8B030D-6E8A-4147-A177-3AD203B41FA5}">
                      <a16:colId xmlns:a16="http://schemas.microsoft.com/office/drawing/2014/main" val="3109145877"/>
                    </a:ext>
                  </a:extLst>
                </a:gridCol>
                <a:gridCol w="5108966">
                  <a:extLst>
                    <a:ext uri="{9D8B030D-6E8A-4147-A177-3AD203B41FA5}">
                      <a16:colId xmlns:a16="http://schemas.microsoft.com/office/drawing/2014/main" val="2775176542"/>
                    </a:ext>
                  </a:extLst>
                </a:gridCol>
              </a:tblGrid>
              <a:tr h="601544">
                <a:tc>
                  <a:txBody>
                    <a:bodyPr/>
                    <a:lstStyle>
                      <a:lvl1pPr marL="0" algn="l" defTabSz="1371600" rtl="0" eaLnBrk="1" latinLnBrk="0" hangingPunct="1">
                        <a:lnSpc>
                          <a:spcPct val="90000"/>
                        </a:lnSpc>
                        <a:spcBef>
                          <a:spcPts val="1313"/>
                        </a:spcBef>
                        <a:buFont typeface="Arial" panose="020B0604020202020204" pitchFamily="34" charset="0"/>
                        <a:defRPr sz="3200" kern="1200">
                          <a:solidFill>
                            <a:schemeClr val="tx1"/>
                          </a:solidFill>
                          <a:latin typeface="Calibri" panose="020F0502020204030204" pitchFamily="34" charset="0"/>
                          <a:ea typeface="Arial"/>
                          <a:cs typeface="Arial" panose="020B0604020202020204" pitchFamily="34" charset="0"/>
                        </a:defRPr>
                      </a:lvl1pPr>
                      <a:lvl2pPr marL="742950" indent="-285750" algn="l" defTabSz="1371600" rtl="0" eaLnBrk="1" latinLnBrk="0" hangingPunct="1">
                        <a:lnSpc>
                          <a:spcPct val="90000"/>
                        </a:lnSpc>
                        <a:spcBef>
                          <a:spcPts val="650"/>
                        </a:spcBef>
                        <a:buFont typeface="Arial" panose="020B0604020202020204" pitchFamily="34" charset="0"/>
                        <a:defRPr sz="2700" kern="1200">
                          <a:solidFill>
                            <a:schemeClr val="tx1"/>
                          </a:solidFill>
                          <a:latin typeface="Calibri" panose="020F0502020204030204" pitchFamily="34" charset="0"/>
                          <a:ea typeface="Arial"/>
                          <a:cs typeface="Arial" panose="020B0604020202020204" pitchFamily="34" charset="0"/>
                        </a:defRPr>
                      </a:lvl2pPr>
                      <a:lvl3pPr marL="1143000" indent="-228600" algn="l" defTabSz="1371600" rtl="0" eaLnBrk="1" latinLnBrk="0" hangingPunct="1">
                        <a:lnSpc>
                          <a:spcPct val="90000"/>
                        </a:lnSpc>
                        <a:spcBef>
                          <a:spcPts val="650"/>
                        </a:spcBef>
                        <a:buFont typeface="Arial" panose="020B0604020202020204" pitchFamily="34" charset="0"/>
                        <a:defRPr sz="2200" kern="1200">
                          <a:solidFill>
                            <a:schemeClr val="tx1"/>
                          </a:solidFill>
                          <a:latin typeface="Calibri" panose="020F0502020204030204" pitchFamily="34" charset="0"/>
                          <a:ea typeface="Arial"/>
                          <a:cs typeface="Arial" panose="020B0604020202020204" pitchFamily="34" charset="0"/>
                        </a:defRPr>
                      </a:lvl3pPr>
                      <a:lvl4pPr marL="1600200" indent="-228600" algn="l" defTabSz="1371600" rtl="0" eaLnBrk="1" latinLnBrk="0" hangingPunct="1">
                        <a:lnSpc>
                          <a:spcPct val="90000"/>
                        </a:lnSpc>
                        <a:spcBef>
                          <a:spcPts val="650"/>
                        </a:spcBef>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4pPr>
                      <a:lvl5pPr marL="2057400" indent="-228600" algn="l" defTabSz="1371600" rtl="0" eaLnBrk="1" latinLnBrk="0" hangingPunct="1">
                        <a:lnSpc>
                          <a:spcPct val="90000"/>
                        </a:lnSpc>
                        <a:spcBef>
                          <a:spcPts val="650"/>
                        </a:spcBef>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5pPr>
                      <a:lvl6pPr marL="2514600" indent="-228600" algn="l" defTabSz="1371600" rtl="0" eaLnBrk="0" fontAlgn="base" latinLnBrk="0" hangingPunct="0">
                        <a:lnSpc>
                          <a:spcPct val="90000"/>
                        </a:lnSpc>
                        <a:spcBef>
                          <a:spcPts val="650"/>
                        </a:spcBef>
                        <a:spcAft>
                          <a:spcPct val="0"/>
                        </a:spcAft>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6pPr>
                      <a:lvl7pPr marL="2971800" indent="-228600" algn="l" defTabSz="1371600" rtl="0" eaLnBrk="0" fontAlgn="base" latinLnBrk="0" hangingPunct="0">
                        <a:lnSpc>
                          <a:spcPct val="90000"/>
                        </a:lnSpc>
                        <a:spcBef>
                          <a:spcPts val="650"/>
                        </a:spcBef>
                        <a:spcAft>
                          <a:spcPct val="0"/>
                        </a:spcAft>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7pPr>
                      <a:lvl8pPr marL="3429000" indent="-228600" algn="l" defTabSz="1371600" rtl="0" eaLnBrk="0" fontAlgn="base" latinLnBrk="0" hangingPunct="0">
                        <a:lnSpc>
                          <a:spcPct val="90000"/>
                        </a:lnSpc>
                        <a:spcBef>
                          <a:spcPts val="650"/>
                        </a:spcBef>
                        <a:spcAft>
                          <a:spcPct val="0"/>
                        </a:spcAft>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8pPr>
                      <a:lvl9pPr marL="3886200" indent="-228600" algn="l" defTabSz="1371600" rtl="0" eaLnBrk="0" fontAlgn="base" latinLnBrk="0" hangingPunct="0">
                        <a:lnSpc>
                          <a:spcPct val="90000"/>
                        </a:lnSpc>
                        <a:spcBef>
                          <a:spcPts val="650"/>
                        </a:spcBef>
                        <a:spcAft>
                          <a:spcPct val="0"/>
                        </a:spcAft>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lang="ru-RU" altLang="en-US" sz="1200" b="1" i="0" u="none" strike="noStrike" cap="none" dirty="0">
                          <a:solidFill>
                            <a:schemeClr val="bg1"/>
                          </a:solidFill>
                          <a:latin typeface="Exo 2"/>
                          <a:ea typeface="Arial"/>
                          <a:cs typeface="Arial"/>
                        </a:rPr>
                        <a:t>Документы ЕИС, на основании которых формируются БО:</a:t>
                      </a:r>
                    </a:p>
                  </a:txBody>
                  <a:tcPr marL="67532" marR="45027" marT="22514" marB="22514" anchor="ctr" horzOverflow="overflow">
                    <a:lnL>
                      <a:noFill/>
                    </a:lnL>
                    <a:lnR w="76200" cap="flat" cmpd="sng" algn="ctr">
                      <a:solidFill>
                        <a:srgbClr val="FFFFFF"/>
                      </a:solidFill>
                      <a:prstDash val="solid"/>
                      <a:round/>
                      <a:headEnd type="none" w="med" len="med"/>
                      <a:tailEnd type="none" w="med" len="med"/>
                    </a:lnR>
                    <a:lnT>
                      <a:noFill/>
                    </a:lnT>
                    <a:lnB w="76200" cap="flat" cmpd="sng" algn="ctr">
                      <a:solidFill>
                        <a:srgbClr val="FFFFFF"/>
                      </a:solidFill>
                      <a:prstDash val="solid"/>
                      <a:round/>
                      <a:headEnd type="none" w="med" len="med"/>
                      <a:tailEnd type="none" w="med" len="med"/>
                    </a:lnB>
                    <a:lnTlToBr>
                      <a:noFill/>
                    </a:lnTlToBr>
                    <a:lnBlToTr>
                      <a:noFill/>
                    </a:lnBlToTr>
                    <a:solidFill>
                      <a:srgbClr val="0450F2"/>
                    </a:solidFill>
                  </a:tcPr>
                </a:tc>
                <a:tc>
                  <a:txBody>
                    <a:bodyPr/>
                    <a:lstStyle>
                      <a:lvl1pPr marL="0" algn="l" defTabSz="1371600" rtl="0" eaLnBrk="1" latinLnBrk="0" hangingPunct="1">
                        <a:lnSpc>
                          <a:spcPct val="90000"/>
                        </a:lnSpc>
                        <a:spcBef>
                          <a:spcPts val="1313"/>
                        </a:spcBef>
                        <a:buFont typeface="Arial" panose="020B0604020202020204" pitchFamily="34" charset="0"/>
                        <a:defRPr sz="3200" kern="1200">
                          <a:solidFill>
                            <a:schemeClr val="tx1"/>
                          </a:solidFill>
                          <a:latin typeface="Calibri" panose="020F0502020204030204" pitchFamily="34" charset="0"/>
                          <a:ea typeface="Arial"/>
                          <a:cs typeface="Arial" panose="020B0604020202020204" pitchFamily="34" charset="0"/>
                        </a:defRPr>
                      </a:lvl1pPr>
                      <a:lvl2pPr marL="742950" indent="-285750" algn="l" defTabSz="1371600" rtl="0" eaLnBrk="1" latinLnBrk="0" hangingPunct="1">
                        <a:lnSpc>
                          <a:spcPct val="90000"/>
                        </a:lnSpc>
                        <a:spcBef>
                          <a:spcPts val="650"/>
                        </a:spcBef>
                        <a:buFont typeface="Arial" panose="020B0604020202020204" pitchFamily="34" charset="0"/>
                        <a:defRPr sz="2700" kern="1200">
                          <a:solidFill>
                            <a:schemeClr val="tx1"/>
                          </a:solidFill>
                          <a:latin typeface="Calibri" panose="020F0502020204030204" pitchFamily="34" charset="0"/>
                          <a:ea typeface="Arial"/>
                          <a:cs typeface="Arial" panose="020B0604020202020204" pitchFamily="34" charset="0"/>
                        </a:defRPr>
                      </a:lvl2pPr>
                      <a:lvl3pPr marL="1143000" indent="-228600" algn="l" defTabSz="1371600" rtl="0" eaLnBrk="1" latinLnBrk="0" hangingPunct="1">
                        <a:lnSpc>
                          <a:spcPct val="90000"/>
                        </a:lnSpc>
                        <a:spcBef>
                          <a:spcPts val="650"/>
                        </a:spcBef>
                        <a:buFont typeface="Arial" panose="020B0604020202020204" pitchFamily="34" charset="0"/>
                        <a:defRPr sz="2200" kern="1200">
                          <a:solidFill>
                            <a:schemeClr val="tx1"/>
                          </a:solidFill>
                          <a:latin typeface="Calibri" panose="020F0502020204030204" pitchFamily="34" charset="0"/>
                          <a:ea typeface="Arial"/>
                          <a:cs typeface="Arial" panose="020B0604020202020204" pitchFamily="34" charset="0"/>
                        </a:defRPr>
                      </a:lvl3pPr>
                      <a:lvl4pPr marL="1600200" indent="-228600" algn="l" defTabSz="1371600" rtl="0" eaLnBrk="1" latinLnBrk="0" hangingPunct="1">
                        <a:lnSpc>
                          <a:spcPct val="90000"/>
                        </a:lnSpc>
                        <a:spcBef>
                          <a:spcPts val="650"/>
                        </a:spcBef>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4pPr>
                      <a:lvl5pPr marL="2057400" indent="-228600" algn="l" defTabSz="1371600" rtl="0" eaLnBrk="1" latinLnBrk="0" hangingPunct="1">
                        <a:lnSpc>
                          <a:spcPct val="90000"/>
                        </a:lnSpc>
                        <a:spcBef>
                          <a:spcPts val="650"/>
                        </a:spcBef>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5pPr>
                      <a:lvl6pPr marL="2514600" indent="-228600" algn="l" defTabSz="1371600" rtl="0" eaLnBrk="0" fontAlgn="base" latinLnBrk="0" hangingPunct="0">
                        <a:lnSpc>
                          <a:spcPct val="90000"/>
                        </a:lnSpc>
                        <a:spcBef>
                          <a:spcPts val="650"/>
                        </a:spcBef>
                        <a:spcAft>
                          <a:spcPct val="0"/>
                        </a:spcAft>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6pPr>
                      <a:lvl7pPr marL="2971800" indent="-228600" algn="l" defTabSz="1371600" rtl="0" eaLnBrk="0" fontAlgn="base" latinLnBrk="0" hangingPunct="0">
                        <a:lnSpc>
                          <a:spcPct val="90000"/>
                        </a:lnSpc>
                        <a:spcBef>
                          <a:spcPts val="650"/>
                        </a:spcBef>
                        <a:spcAft>
                          <a:spcPct val="0"/>
                        </a:spcAft>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7pPr>
                      <a:lvl8pPr marL="3429000" indent="-228600" algn="l" defTabSz="1371600" rtl="0" eaLnBrk="0" fontAlgn="base" latinLnBrk="0" hangingPunct="0">
                        <a:lnSpc>
                          <a:spcPct val="90000"/>
                        </a:lnSpc>
                        <a:spcBef>
                          <a:spcPts val="650"/>
                        </a:spcBef>
                        <a:spcAft>
                          <a:spcPct val="0"/>
                        </a:spcAft>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8pPr>
                      <a:lvl9pPr marL="3886200" indent="-228600" algn="l" defTabSz="1371600" rtl="0" eaLnBrk="0" fontAlgn="base" latinLnBrk="0" hangingPunct="0">
                        <a:lnSpc>
                          <a:spcPct val="90000"/>
                        </a:lnSpc>
                        <a:spcBef>
                          <a:spcPts val="650"/>
                        </a:spcBef>
                        <a:spcAft>
                          <a:spcPct val="0"/>
                        </a:spcAft>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lang="ru-RU" altLang="en-US" sz="1200" b="1" i="0" u="none" strike="noStrike" cap="none" dirty="0">
                          <a:solidFill>
                            <a:schemeClr val="bg1"/>
                          </a:solidFill>
                          <a:latin typeface="Exo 2"/>
                          <a:ea typeface="Arial"/>
                          <a:cs typeface="Arial"/>
                        </a:rPr>
                        <a:t>Документы ЕИС, на основании которых формируются ДО:</a:t>
                      </a:r>
                    </a:p>
                  </a:txBody>
                  <a:tcPr marL="67532" marR="45027" marT="22514" marB="22514" anchor="ctr" horzOverflow="overflow">
                    <a:lnL w="76200" cap="flat" cmpd="sng" algn="ctr">
                      <a:solidFill>
                        <a:srgbClr val="FFFFFF"/>
                      </a:solidFill>
                      <a:prstDash val="solid"/>
                      <a:round/>
                      <a:headEnd type="none" w="med" len="med"/>
                      <a:tailEnd type="none" w="med" len="med"/>
                    </a:lnL>
                    <a:lnR>
                      <a:noFill/>
                    </a:lnR>
                    <a:lnT>
                      <a:noFill/>
                    </a:lnT>
                    <a:lnB w="76200" cap="flat" cmpd="sng" algn="ctr">
                      <a:solidFill>
                        <a:srgbClr val="FFFFFF"/>
                      </a:solidFill>
                      <a:prstDash val="solid"/>
                      <a:round/>
                      <a:headEnd type="none" w="med" len="med"/>
                      <a:tailEnd type="none" w="med" len="med"/>
                    </a:lnB>
                    <a:lnTlToBr>
                      <a:noFill/>
                    </a:lnTlToBr>
                    <a:lnBlToTr>
                      <a:noFill/>
                    </a:lnBlToTr>
                    <a:solidFill>
                      <a:srgbClr val="0450F2"/>
                    </a:solidFill>
                  </a:tcPr>
                </a:tc>
                <a:extLst>
                  <a:ext uri="{0D108BD9-81ED-4DB2-BD59-A6C34878D82A}">
                    <a16:rowId xmlns:a16="http://schemas.microsoft.com/office/drawing/2014/main" val="1282209373"/>
                  </a:ext>
                </a:extLst>
              </a:tr>
              <a:tr h="250862">
                <a:tc>
                  <a:txBody>
                    <a:bodyPr/>
                    <a:lstStyle>
                      <a:lvl1pPr marL="0" algn="l" defTabSz="1200150" rtl="0" eaLnBrk="1" latinLnBrk="0" hangingPunct="1">
                        <a:lnSpc>
                          <a:spcPct val="90000"/>
                        </a:lnSpc>
                        <a:spcBef>
                          <a:spcPts val="1313"/>
                        </a:spcBef>
                        <a:buFont typeface="Arial" panose="020B0604020202020204" pitchFamily="34" charset="0"/>
                        <a:defRPr sz="3200" kern="1200">
                          <a:solidFill>
                            <a:schemeClr val="tx1"/>
                          </a:solidFill>
                          <a:latin typeface="Calibri" panose="020F0502020204030204" pitchFamily="34" charset="0"/>
                          <a:ea typeface="Arial"/>
                          <a:cs typeface="Arial" panose="020B0604020202020204" pitchFamily="34" charset="0"/>
                        </a:defRPr>
                      </a:lvl1pPr>
                      <a:lvl2pPr marL="742950" indent="-285750" algn="l" defTabSz="1200150" rtl="0" eaLnBrk="1" latinLnBrk="0" hangingPunct="1">
                        <a:lnSpc>
                          <a:spcPct val="90000"/>
                        </a:lnSpc>
                        <a:spcBef>
                          <a:spcPts val="650"/>
                        </a:spcBef>
                        <a:buFont typeface="Arial" panose="020B0604020202020204" pitchFamily="34" charset="0"/>
                        <a:defRPr sz="2700" kern="1200">
                          <a:solidFill>
                            <a:schemeClr val="tx1"/>
                          </a:solidFill>
                          <a:latin typeface="Calibri" panose="020F0502020204030204" pitchFamily="34" charset="0"/>
                          <a:ea typeface="Arial"/>
                          <a:cs typeface="Arial" panose="020B0604020202020204" pitchFamily="34" charset="0"/>
                        </a:defRPr>
                      </a:lvl2pPr>
                      <a:lvl3pPr marL="1143000" indent="-228600" algn="l" defTabSz="1200150" rtl="0" eaLnBrk="1" latinLnBrk="0" hangingPunct="1">
                        <a:lnSpc>
                          <a:spcPct val="90000"/>
                        </a:lnSpc>
                        <a:spcBef>
                          <a:spcPts val="650"/>
                        </a:spcBef>
                        <a:buFont typeface="Arial" panose="020B0604020202020204" pitchFamily="34" charset="0"/>
                        <a:defRPr sz="2200" kern="1200">
                          <a:solidFill>
                            <a:schemeClr val="tx1"/>
                          </a:solidFill>
                          <a:latin typeface="Calibri" panose="020F0502020204030204" pitchFamily="34" charset="0"/>
                          <a:ea typeface="Arial"/>
                          <a:cs typeface="Arial" panose="020B0604020202020204" pitchFamily="34" charset="0"/>
                        </a:defRPr>
                      </a:lvl3pPr>
                      <a:lvl4pPr marL="1600200" indent="-228600" algn="l" defTabSz="1200150" rtl="0" eaLnBrk="1" latinLnBrk="0" hangingPunct="1">
                        <a:lnSpc>
                          <a:spcPct val="90000"/>
                        </a:lnSpc>
                        <a:spcBef>
                          <a:spcPts val="650"/>
                        </a:spcBef>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4pPr>
                      <a:lvl5pPr marL="2057400" indent="-228600" algn="l" defTabSz="1200150" rtl="0" eaLnBrk="1" latinLnBrk="0" hangingPunct="1">
                        <a:lnSpc>
                          <a:spcPct val="90000"/>
                        </a:lnSpc>
                        <a:spcBef>
                          <a:spcPts val="650"/>
                        </a:spcBef>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5pPr>
                      <a:lvl6pPr marL="2514600" indent="-228600" algn="l" defTabSz="1200150" rtl="0" eaLnBrk="0" fontAlgn="base" latinLnBrk="0" hangingPunct="0">
                        <a:lnSpc>
                          <a:spcPct val="90000"/>
                        </a:lnSpc>
                        <a:spcBef>
                          <a:spcPts val="650"/>
                        </a:spcBef>
                        <a:spcAft>
                          <a:spcPct val="0"/>
                        </a:spcAft>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6pPr>
                      <a:lvl7pPr marL="2971800" indent="-228600" algn="l" defTabSz="1200150" rtl="0" eaLnBrk="0" fontAlgn="base" latinLnBrk="0" hangingPunct="0">
                        <a:lnSpc>
                          <a:spcPct val="90000"/>
                        </a:lnSpc>
                        <a:spcBef>
                          <a:spcPts val="650"/>
                        </a:spcBef>
                        <a:spcAft>
                          <a:spcPct val="0"/>
                        </a:spcAft>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7pPr>
                      <a:lvl8pPr marL="3429000" indent="-228600" algn="l" defTabSz="1200150" rtl="0" eaLnBrk="0" fontAlgn="base" latinLnBrk="0" hangingPunct="0">
                        <a:lnSpc>
                          <a:spcPct val="90000"/>
                        </a:lnSpc>
                        <a:spcBef>
                          <a:spcPts val="650"/>
                        </a:spcBef>
                        <a:spcAft>
                          <a:spcPct val="0"/>
                        </a:spcAft>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8pPr>
                      <a:lvl9pPr marL="3886200" indent="-228600" algn="l" defTabSz="1200150" rtl="0" eaLnBrk="0" fontAlgn="base" latinLnBrk="0" hangingPunct="0">
                        <a:lnSpc>
                          <a:spcPct val="90000"/>
                        </a:lnSpc>
                        <a:spcBef>
                          <a:spcPts val="650"/>
                        </a:spcBef>
                        <a:spcAft>
                          <a:spcPct val="0"/>
                        </a:spcAft>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9pPr>
                    </a:lstStyle>
                    <a:p>
                      <a:pPr marL="0" marR="0" lvl="0" indent="0" algn="l" defTabSz="1200150" rtl="0" eaLnBrk="1" fontAlgn="base" latinLnBrk="0" hangingPunct="1">
                        <a:lnSpc>
                          <a:spcPct val="100000"/>
                        </a:lnSpc>
                        <a:spcBef>
                          <a:spcPct val="0"/>
                        </a:spcBef>
                        <a:spcAft>
                          <a:spcPct val="0"/>
                        </a:spcAft>
                        <a:buClrTx/>
                        <a:buSzTx/>
                        <a:buFontTx/>
                        <a:buNone/>
                        <a:tabLst/>
                      </a:pPr>
                      <a:r>
                        <a:rPr lang="ru-RU" altLang="en-US" sz="1200" b="0" i="0" u="none" strike="noStrike" cap="none" dirty="0">
                          <a:solidFill>
                            <a:prstClr val="black"/>
                          </a:solidFill>
                          <a:latin typeface="Exo 2"/>
                          <a:ea typeface="Arial"/>
                          <a:cs typeface="Arial"/>
                        </a:rPr>
                        <a:t>Извещение (приглашение)</a:t>
                      </a:r>
                    </a:p>
                  </a:txBody>
                  <a:tcPr marL="67532" marR="45027" marT="22514" marB="22514" horzOverflow="overflow">
                    <a:lnL>
                      <a:noFill/>
                    </a:lnL>
                    <a:lnR w="76200" cap="flat" cmpd="sng" algn="ctr">
                      <a:solidFill>
                        <a:srgbClr val="FFFFFF"/>
                      </a:solidFill>
                      <a:prstDash val="solid"/>
                      <a:round/>
                      <a:headEnd type="none" w="med" len="med"/>
                      <a:tailEnd type="none" w="med" len="med"/>
                    </a:lnR>
                    <a:lnT w="76200" cap="flat" cmpd="sng" algn="ctr">
                      <a:solidFill>
                        <a:srgbClr val="FFFFFF"/>
                      </a:solidFill>
                      <a:prstDash val="solid"/>
                      <a:round/>
                      <a:headEnd type="none" w="med" len="med"/>
                      <a:tailEnd type="none" w="med" len="med"/>
                    </a:lnT>
                    <a:lnB w="76200" cap="flat" cmpd="sng" algn="ctr">
                      <a:solidFill>
                        <a:srgbClr val="FFFFFF"/>
                      </a:solidFill>
                      <a:prstDash val="solid"/>
                      <a:round/>
                      <a:headEnd type="none" w="med" len="med"/>
                      <a:tailEnd type="none" w="med" len="med"/>
                    </a:lnB>
                    <a:lnTlToBr>
                      <a:noFill/>
                    </a:lnTlToBr>
                    <a:lnBlToTr>
                      <a:noFill/>
                    </a:lnBlToTr>
                    <a:solidFill>
                      <a:srgbClr val="DEEBF7"/>
                    </a:solidFill>
                  </a:tcPr>
                </a:tc>
                <a:tc>
                  <a:txBody>
                    <a:bodyPr/>
                    <a:lstStyle>
                      <a:lvl1pPr marL="0" algn="l" defTabSz="1200150" rtl="0" eaLnBrk="1" latinLnBrk="0" hangingPunct="1">
                        <a:lnSpc>
                          <a:spcPct val="90000"/>
                        </a:lnSpc>
                        <a:spcBef>
                          <a:spcPts val="1313"/>
                        </a:spcBef>
                        <a:buFont typeface="Arial" panose="020B0604020202020204" pitchFamily="34" charset="0"/>
                        <a:defRPr sz="3200" kern="1200">
                          <a:solidFill>
                            <a:schemeClr val="tx1"/>
                          </a:solidFill>
                          <a:latin typeface="Calibri" panose="020F0502020204030204" pitchFamily="34" charset="0"/>
                          <a:ea typeface="Arial"/>
                          <a:cs typeface="Arial" panose="020B0604020202020204" pitchFamily="34" charset="0"/>
                        </a:defRPr>
                      </a:lvl1pPr>
                      <a:lvl2pPr marL="742950" indent="-285750" algn="l" defTabSz="1200150" rtl="0" eaLnBrk="1" latinLnBrk="0" hangingPunct="1">
                        <a:lnSpc>
                          <a:spcPct val="90000"/>
                        </a:lnSpc>
                        <a:spcBef>
                          <a:spcPts val="650"/>
                        </a:spcBef>
                        <a:buFont typeface="Arial" panose="020B0604020202020204" pitchFamily="34" charset="0"/>
                        <a:defRPr sz="2700" kern="1200">
                          <a:solidFill>
                            <a:schemeClr val="tx1"/>
                          </a:solidFill>
                          <a:latin typeface="Calibri" panose="020F0502020204030204" pitchFamily="34" charset="0"/>
                          <a:ea typeface="Arial"/>
                          <a:cs typeface="Arial" panose="020B0604020202020204" pitchFamily="34" charset="0"/>
                        </a:defRPr>
                      </a:lvl2pPr>
                      <a:lvl3pPr marL="1143000" indent="-228600" algn="l" defTabSz="1200150" rtl="0" eaLnBrk="1" latinLnBrk="0" hangingPunct="1">
                        <a:lnSpc>
                          <a:spcPct val="90000"/>
                        </a:lnSpc>
                        <a:spcBef>
                          <a:spcPts val="650"/>
                        </a:spcBef>
                        <a:buFont typeface="Arial" panose="020B0604020202020204" pitchFamily="34" charset="0"/>
                        <a:defRPr sz="2200" kern="1200">
                          <a:solidFill>
                            <a:schemeClr val="tx1"/>
                          </a:solidFill>
                          <a:latin typeface="Calibri" panose="020F0502020204030204" pitchFamily="34" charset="0"/>
                          <a:ea typeface="Arial"/>
                          <a:cs typeface="Arial" panose="020B0604020202020204" pitchFamily="34" charset="0"/>
                        </a:defRPr>
                      </a:lvl3pPr>
                      <a:lvl4pPr marL="1600200" indent="-228600" algn="l" defTabSz="1200150" rtl="0" eaLnBrk="1" latinLnBrk="0" hangingPunct="1">
                        <a:lnSpc>
                          <a:spcPct val="90000"/>
                        </a:lnSpc>
                        <a:spcBef>
                          <a:spcPts val="650"/>
                        </a:spcBef>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4pPr>
                      <a:lvl5pPr marL="2057400" indent="-228600" algn="l" defTabSz="1200150" rtl="0" eaLnBrk="1" latinLnBrk="0" hangingPunct="1">
                        <a:lnSpc>
                          <a:spcPct val="90000"/>
                        </a:lnSpc>
                        <a:spcBef>
                          <a:spcPts val="650"/>
                        </a:spcBef>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5pPr>
                      <a:lvl6pPr marL="2514600" indent="-228600" algn="l" defTabSz="1200150" rtl="0" eaLnBrk="0" fontAlgn="base" latinLnBrk="0" hangingPunct="0">
                        <a:lnSpc>
                          <a:spcPct val="90000"/>
                        </a:lnSpc>
                        <a:spcBef>
                          <a:spcPts val="650"/>
                        </a:spcBef>
                        <a:spcAft>
                          <a:spcPct val="0"/>
                        </a:spcAft>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6pPr>
                      <a:lvl7pPr marL="2971800" indent="-228600" algn="l" defTabSz="1200150" rtl="0" eaLnBrk="0" fontAlgn="base" latinLnBrk="0" hangingPunct="0">
                        <a:lnSpc>
                          <a:spcPct val="90000"/>
                        </a:lnSpc>
                        <a:spcBef>
                          <a:spcPts val="650"/>
                        </a:spcBef>
                        <a:spcAft>
                          <a:spcPct val="0"/>
                        </a:spcAft>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7pPr>
                      <a:lvl8pPr marL="3429000" indent="-228600" algn="l" defTabSz="1200150" rtl="0" eaLnBrk="0" fontAlgn="base" latinLnBrk="0" hangingPunct="0">
                        <a:lnSpc>
                          <a:spcPct val="90000"/>
                        </a:lnSpc>
                        <a:spcBef>
                          <a:spcPts val="650"/>
                        </a:spcBef>
                        <a:spcAft>
                          <a:spcPct val="0"/>
                        </a:spcAft>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8pPr>
                      <a:lvl9pPr marL="3886200" indent="-228600" algn="l" defTabSz="1200150" rtl="0" eaLnBrk="0" fontAlgn="base" latinLnBrk="0" hangingPunct="0">
                        <a:lnSpc>
                          <a:spcPct val="90000"/>
                        </a:lnSpc>
                        <a:spcBef>
                          <a:spcPts val="650"/>
                        </a:spcBef>
                        <a:spcAft>
                          <a:spcPct val="0"/>
                        </a:spcAft>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9pPr>
                    </a:lstStyle>
                    <a:p>
                      <a:pPr marL="0" marR="0" lvl="0" indent="0" algn="l" defTabSz="1200150" rtl="0" eaLnBrk="1" fontAlgn="base" latinLnBrk="0" hangingPunct="1">
                        <a:lnSpc>
                          <a:spcPct val="100000"/>
                        </a:lnSpc>
                        <a:spcBef>
                          <a:spcPct val="0"/>
                        </a:spcBef>
                        <a:spcAft>
                          <a:spcPct val="0"/>
                        </a:spcAft>
                        <a:buClrTx/>
                        <a:buSzTx/>
                        <a:buFontTx/>
                        <a:buNone/>
                        <a:tabLst/>
                      </a:pPr>
                      <a:r>
                        <a:rPr lang="ru-RU" altLang="en-US" sz="1200" b="0" i="0" u="none" strike="noStrike" cap="none" dirty="0">
                          <a:solidFill>
                            <a:prstClr val="black"/>
                          </a:solidFill>
                          <a:latin typeface="Exo 2"/>
                          <a:ea typeface="Arial"/>
                          <a:cs typeface="Arial"/>
                        </a:rPr>
                        <a:t>Контракт в случае аванса</a:t>
                      </a:r>
                      <a:r>
                        <a:rPr lang="ru-RU" altLang="en-US" sz="1200" b="0" i="0" u="none" strike="noStrike" cap="none" dirty="0">
                          <a:solidFill>
                            <a:srgbClr val="0450F2"/>
                          </a:solidFill>
                          <a:latin typeface="Exo 2"/>
                          <a:ea typeface="Arial"/>
                          <a:cs typeface="Arial"/>
                        </a:rPr>
                        <a:t>*</a:t>
                      </a:r>
                      <a:r>
                        <a:rPr lang="ru-RU" altLang="en-US" sz="1200" b="0" i="0" u="none" strike="noStrike" cap="none" dirty="0">
                          <a:solidFill>
                            <a:prstClr val="black"/>
                          </a:solidFill>
                          <a:latin typeface="Exo 2"/>
                          <a:ea typeface="Arial"/>
                          <a:cs typeface="Arial"/>
                        </a:rPr>
                        <a:t> или арендной платы</a:t>
                      </a:r>
                    </a:p>
                  </a:txBody>
                  <a:tcPr marL="67532" marR="45027" marT="22514" marB="22514" horzOverflow="overflow">
                    <a:lnL w="76200" cap="flat" cmpd="sng" algn="ctr">
                      <a:solidFill>
                        <a:srgbClr val="FFFFFF"/>
                      </a:solidFill>
                      <a:prstDash val="solid"/>
                      <a:round/>
                      <a:headEnd type="none" w="med" len="med"/>
                      <a:tailEnd type="none" w="med" len="med"/>
                    </a:lnL>
                    <a:lnR>
                      <a:noFill/>
                    </a:lnR>
                    <a:lnT w="76200" cap="flat" cmpd="sng" algn="ctr">
                      <a:solidFill>
                        <a:srgbClr val="FFFFFF"/>
                      </a:solidFill>
                      <a:prstDash val="solid"/>
                      <a:round/>
                      <a:headEnd type="none" w="med" len="med"/>
                      <a:tailEnd type="none" w="med" len="med"/>
                    </a:lnT>
                    <a:lnB w="76200" cap="flat" cmpd="sng" algn="ctr">
                      <a:solidFill>
                        <a:srgbClr val="FFFFFF"/>
                      </a:solidFill>
                      <a:prstDash val="solid"/>
                      <a:round/>
                      <a:headEnd type="none" w="med" len="med"/>
                      <a:tailEnd type="none" w="med" len="med"/>
                    </a:lnB>
                    <a:lnTlToBr>
                      <a:noFill/>
                    </a:lnTlToBr>
                    <a:lnBlToTr>
                      <a:noFill/>
                    </a:lnBlToTr>
                    <a:solidFill>
                      <a:srgbClr val="DEEBF7"/>
                    </a:solidFill>
                  </a:tcPr>
                </a:tc>
                <a:extLst>
                  <a:ext uri="{0D108BD9-81ED-4DB2-BD59-A6C34878D82A}">
                    <a16:rowId xmlns:a16="http://schemas.microsoft.com/office/drawing/2014/main" val="2631232006"/>
                  </a:ext>
                </a:extLst>
              </a:tr>
              <a:tr h="250862">
                <a:tc>
                  <a:txBody>
                    <a:bodyPr/>
                    <a:lstStyle>
                      <a:lvl1pPr marL="0" algn="l" defTabSz="1200150" rtl="0" eaLnBrk="1" latinLnBrk="0" hangingPunct="1">
                        <a:lnSpc>
                          <a:spcPct val="90000"/>
                        </a:lnSpc>
                        <a:spcBef>
                          <a:spcPts val="1313"/>
                        </a:spcBef>
                        <a:buFont typeface="Arial" panose="020B0604020202020204" pitchFamily="34" charset="0"/>
                        <a:defRPr sz="3200" kern="1200">
                          <a:solidFill>
                            <a:schemeClr val="tx1"/>
                          </a:solidFill>
                          <a:latin typeface="Calibri" panose="020F0502020204030204" pitchFamily="34" charset="0"/>
                          <a:ea typeface="Arial"/>
                          <a:cs typeface="Arial" panose="020B0604020202020204" pitchFamily="34" charset="0"/>
                        </a:defRPr>
                      </a:lvl1pPr>
                      <a:lvl2pPr marL="742950" indent="-285750" algn="l" defTabSz="1200150" rtl="0" eaLnBrk="1" latinLnBrk="0" hangingPunct="1">
                        <a:lnSpc>
                          <a:spcPct val="90000"/>
                        </a:lnSpc>
                        <a:spcBef>
                          <a:spcPts val="650"/>
                        </a:spcBef>
                        <a:buFont typeface="Arial" panose="020B0604020202020204" pitchFamily="34" charset="0"/>
                        <a:defRPr sz="2700" kern="1200">
                          <a:solidFill>
                            <a:schemeClr val="tx1"/>
                          </a:solidFill>
                          <a:latin typeface="Calibri" panose="020F0502020204030204" pitchFamily="34" charset="0"/>
                          <a:ea typeface="Arial"/>
                          <a:cs typeface="Arial" panose="020B0604020202020204" pitchFamily="34" charset="0"/>
                        </a:defRPr>
                      </a:lvl2pPr>
                      <a:lvl3pPr marL="1143000" indent="-228600" algn="l" defTabSz="1200150" rtl="0" eaLnBrk="1" latinLnBrk="0" hangingPunct="1">
                        <a:lnSpc>
                          <a:spcPct val="90000"/>
                        </a:lnSpc>
                        <a:spcBef>
                          <a:spcPts val="650"/>
                        </a:spcBef>
                        <a:buFont typeface="Arial" panose="020B0604020202020204" pitchFamily="34" charset="0"/>
                        <a:defRPr sz="2200" kern="1200">
                          <a:solidFill>
                            <a:schemeClr val="tx1"/>
                          </a:solidFill>
                          <a:latin typeface="Calibri" panose="020F0502020204030204" pitchFamily="34" charset="0"/>
                          <a:ea typeface="Arial"/>
                          <a:cs typeface="Arial" panose="020B0604020202020204" pitchFamily="34" charset="0"/>
                        </a:defRPr>
                      </a:lvl3pPr>
                      <a:lvl4pPr marL="1600200" indent="-228600" algn="l" defTabSz="1200150" rtl="0" eaLnBrk="1" latinLnBrk="0" hangingPunct="1">
                        <a:lnSpc>
                          <a:spcPct val="90000"/>
                        </a:lnSpc>
                        <a:spcBef>
                          <a:spcPts val="650"/>
                        </a:spcBef>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4pPr>
                      <a:lvl5pPr marL="2057400" indent="-228600" algn="l" defTabSz="1200150" rtl="0" eaLnBrk="1" latinLnBrk="0" hangingPunct="1">
                        <a:lnSpc>
                          <a:spcPct val="90000"/>
                        </a:lnSpc>
                        <a:spcBef>
                          <a:spcPts val="650"/>
                        </a:spcBef>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5pPr>
                      <a:lvl6pPr marL="2514600" indent="-228600" algn="l" defTabSz="1200150" rtl="0" eaLnBrk="0" fontAlgn="base" latinLnBrk="0" hangingPunct="0">
                        <a:lnSpc>
                          <a:spcPct val="90000"/>
                        </a:lnSpc>
                        <a:spcBef>
                          <a:spcPts val="650"/>
                        </a:spcBef>
                        <a:spcAft>
                          <a:spcPct val="0"/>
                        </a:spcAft>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6pPr>
                      <a:lvl7pPr marL="2971800" indent="-228600" algn="l" defTabSz="1200150" rtl="0" eaLnBrk="0" fontAlgn="base" latinLnBrk="0" hangingPunct="0">
                        <a:lnSpc>
                          <a:spcPct val="90000"/>
                        </a:lnSpc>
                        <a:spcBef>
                          <a:spcPts val="650"/>
                        </a:spcBef>
                        <a:spcAft>
                          <a:spcPct val="0"/>
                        </a:spcAft>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7pPr>
                      <a:lvl8pPr marL="3429000" indent="-228600" algn="l" defTabSz="1200150" rtl="0" eaLnBrk="0" fontAlgn="base" latinLnBrk="0" hangingPunct="0">
                        <a:lnSpc>
                          <a:spcPct val="90000"/>
                        </a:lnSpc>
                        <a:spcBef>
                          <a:spcPts val="650"/>
                        </a:spcBef>
                        <a:spcAft>
                          <a:spcPct val="0"/>
                        </a:spcAft>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8pPr>
                      <a:lvl9pPr marL="3886200" indent="-228600" algn="l" defTabSz="1200150" rtl="0" eaLnBrk="0" fontAlgn="base" latinLnBrk="0" hangingPunct="0">
                        <a:lnSpc>
                          <a:spcPct val="90000"/>
                        </a:lnSpc>
                        <a:spcBef>
                          <a:spcPts val="650"/>
                        </a:spcBef>
                        <a:spcAft>
                          <a:spcPct val="0"/>
                        </a:spcAft>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9pPr>
                    </a:lstStyle>
                    <a:p>
                      <a:pPr marL="0" marR="0" lvl="0" indent="0" algn="l" defTabSz="1200150" rtl="0" eaLnBrk="1" fontAlgn="base" latinLnBrk="0" hangingPunct="1">
                        <a:lnSpc>
                          <a:spcPct val="100000"/>
                        </a:lnSpc>
                        <a:spcBef>
                          <a:spcPct val="0"/>
                        </a:spcBef>
                        <a:spcAft>
                          <a:spcPct val="0"/>
                        </a:spcAft>
                        <a:buClrTx/>
                        <a:buSzTx/>
                        <a:buFontTx/>
                        <a:buNone/>
                        <a:tabLst/>
                      </a:pPr>
                      <a:r>
                        <a:rPr lang="ru-RU" altLang="en-US" sz="1200" b="0" i="0" u="none" strike="noStrike" cap="none" dirty="0">
                          <a:solidFill>
                            <a:prstClr val="black"/>
                          </a:solidFill>
                          <a:latin typeface="Exo 2"/>
                          <a:ea typeface="Arial"/>
                          <a:cs typeface="Arial"/>
                        </a:rPr>
                        <a:t>Контракт (договор)</a:t>
                      </a:r>
                    </a:p>
                  </a:txBody>
                  <a:tcPr marL="67532" marR="45027" marT="22514" marB="22514" horzOverflow="overflow">
                    <a:lnL>
                      <a:noFill/>
                    </a:lnL>
                    <a:lnR w="76200" cap="flat" cmpd="sng" algn="ctr">
                      <a:solidFill>
                        <a:srgbClr val="FFFFFF"/>
                      </a:solidFill>
                      <a:prstDash val="solid"/>
                      <a:round/>
                      <a:headEnd type="none" w="med" len="med"/>
                      <a:tailEnd type="none" w="med" len="med"/>
                    </a:lnR>
                    <a:lnT w="76200" cap="flat" cmpd="sng" algn="ctr">
                      <a:solidFill>
                        <a:srgbClr val="FFFFFF"/>
                      </a:solidFill>
                      <a:prstDash val="solid"/>
                      <a:round/>
                      <a:headEnd type="none" w="med" len="med"/>
                      <a:tailEnd type="none" w="med" len="med"/>
                    </a:lnT>
                    <a:lnB w="76200" cap="flat" cmpd="sng" algn="ctr">
                      <a:solidFill>
                        <a:srgbClr val="FFFFFF"/>
                      </a:solidFill>
                      <a:prstDash val="solid"/>
                      <a:round/>
                      <a:headEnd type="none" w="med" len="med"/>
                      <a:tailEnd type="none" w="med" len="med"/>
                    </a:lnB>
                    <a:lnTlToBr>
                      <a:noFill/>
                    </a:lnTlToBr>
                    <a:lnBlToTr>
                      <a:noFill/>
                    </a:lnBlToTr>
                    <a:solidFill>
                      <a:srgbClr val="DEEBF7"/>
                    </a:solidFill>
                  </a:tcPr>
                </a:tc>
                <a:tc>
                  <a:txBody>
                    <a:bodyPr/>
                    <a:lstStyle>
                      <a:lvl1pPr marL="0" algn="l" defTabSz="1200150" rtl="0" eaLnBrk="1" latinLnBrk="0" hangingPunct="1">
                        <a:lnSpc>
                          <a:spcPct val="90000"/>
                        </a:lnSpc>
                        <a:spcBef>
                          <a:spcPts val="1313"/>
                        </a:spcBef>
                        <a:buFont typeface="Arial" panose="020B0604020202020204" pitchFamily="34" charset="0"/>
                        <a:defRPr sz="3200" kern="1200">
                          <a:solidFill>
                            <a:schemeClr val="tx1"/>
                          </a:solidFill>
                          <a:latin typeface="Calibri" panose="020F0502020204030204" pitchFamily="34" charset="0"/>
                          <a:ea typeface="Arial"/>
                          <a:cs typeface="Arial" panose="020B0604020202020204" pitchFamily="34" charset="0"/>
                        </a:defRPr>
                      </a:lvl1pPr>
                      <a:lvl2pPr marL="742950" indent="-285750" algn="l" defTabSz="1200150" rtl="0" eaLnBrk="1" latinLnBrk="0" hangingPunct="1">
                        <a:lnSpc>
                          <a:spcPct val="90000"/>
                        </a:lnSpc>
                        <a:spcBef>
                          <a:spcPts val="650"/>
                        </a:spcBef>
                        <a:buFont typeface="Arial" panose="020B0604020202020204" pitchFamily="34" charset="0"/>
                        <a:defRPr sz="2700" kern="1200">
                          <a:solidFill>
                            <a:schemeClr val="tx1"/>
                          </a:solidFill>
                          <a:latin typeface="Calibri" panose="020F0502020204030204" pitchFamily="34" charset="0"/>
                          <a:ea typeface="Arial"/>
                          <a:cs typeface="Arial" panose="020B0604020202020204" pitchFamily="34" charset="0"/>
                        </a:defRPr>
                      </a:lvl2pPr>
                      <a:lvl3pPr marL="1143000" indent="-228600" algn="l" defTabSz="1200150" rtl="0" eaLnBrk="1" latinLnBrk="0" hangingPunct="1">
                        <a:lnSpc>
                          <a:spcPct val="90000"/>
                        </a:lnSpc>
                        <a:spcBef>
                          <a:spcPts val="650"/>
                        </a:spcBef>
                        <a:buFont typeface="Arial" panose="020B0604020202020204" pitchFamily="34" charset="0"/>
                        <a:defRPr sz="2200" kern="1200">
                          <a:solidFill>
                            <a:schemeClr val="tx1"/>
                          </a:solidFill>
                          <a:latin typeface="Calibri" panose="020F0502020204030204" pitchFamily="34" charset="0"/>
                          <a:ea typeface="Arial"/>
                          <a:cs typeface="Arial" panose="020B0604020202020204" pitchFamily="34" charset="0"/>
                        </a:defRPr>
                      </a:lvl3pPr>
                      <a:lvl4pPr marL="1600200" indent="-228600" algn="l" defTabSz="1200150" rtl="0" eaLnBrk="1" latinLnBrk="0" hangingPunct="1">
                        <a:lnSpc>
                          <a:spcPct val="90000"/>
                        </a:lnSpc>
                        <a:spcBef>
                          <a:spcPts val="650"/>
                        </a:spcBef>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4pPr>
                      <a:lvl5pPr marL="2057400" indent="-228600" algn="l" defTabSz="1200150" rtl="0" eaLnBrk="1" latinLnBrk="0" hangingPunct="1">
                        <a:lnSpc>
                          <a:spcPct val="90000"/>
                        </a:lnSpc>
                        <a:spcBef>
                          <a:spcPts val="650"/>
                        </a:spcBef>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5pPr>
                      <a:lvl6pPr marL="2514600" indent="-228600" algn="l" defTabSz="1200150" rtl="0" eaLnBrk="0" fontAlgn="base" latinLnBrk="0" hangingPunct="0">
                        <a:lnSpc>
                          <a:spcPct val="90000"/>
                        </a:lnSpc>
                        <a:spcBef>
                          <a:spcPts val="650"/>
                        </a:spcBef>
                        <a:spcAft>
                          <a:spcPct val="0"/>
                        </a:spcAft>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6pPr>
                      <a:lvl7pPr marL="2971800" indent="-228600" algn="l" defTabSz="1200150" rtl="0" eaLnBrk="0" fontAlgn="base" latinLnBrk="0" hangingPunct="0">
                        <a:lnSpc>
                          <a:spcPct val="90000"/>
                        </a:lnSpc>
                        <a:spcBef>
                          <a:spcPts val="650"/>
                        </a:spcBef>
                        <a:spcAft>
                          <a:spcPct val="0"/>
                        </a:spcAft>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7pPr>
                      <a:lvl8pPr marL="3429000" indent="-228600" algn="l" defTabSz="1200150" rtl="0" eaLnBrk="0" fontAlgn="base" latinLnBrk="0" hangingPunct="0">
                        <a:lnSpc>
                          <a:spcPct val="90000"/>
                        </a:lnSpc>
                        <a:spcBef>
                          <a:spcPts val="650"/>
                        </a:spcBef>
                        <a:spcAft>
                          <a:spcPct val="0"/>
                        </a:spcAft>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8pPr>
                      <a:lvl9pPr marL="3886200" indent="-228600" algn="l" defTabSz="1200150" rtl="0" eaLnBrk="0" fontAlgn="base" latinLnBrk="0" hangingPunct="0">
                        <a:lnSpc>
                          <a:spcPct val="90000"/>
                        </a:lnSpc>
                        <a:spcBef>
                          <a:spcPts val="650"/>
                        </a:spcBef>
                        <a:spcAft>
                          <a:spcPct val="0"/>
                        </a:spcAft>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9pPr>
                    </a:lstStyle>
                    <a:p>
                      <a:pPr marL="0" marR="0" lvl="0" indent="0" algn="l" defTabSz="1200150" rtl="0" eaLnBrk="1" fontAlgn="base" latinLnBrk="0" hangingPunct="1">
                        <a:lnSpc>
                          <a:spcPct val="100000"/>
                        </a:lnSpc>
                        <a:spcBef>
                          <a:spcPct val="0"/>
                        </a:spcBef>
                        <a:spcAft>
                          <a:spcPct val="0"/>
                        </a:spcAft>
                        <a:buClrTx/>
                        <a:buSzTx/>
                        <a:buFontTx/>
                        <a:buNone/>
                        <a:tabLst/>
                      </a:pPr>
                      <a:r>
                        <a:rPr lang="ru-RU" altLang="en-US" sz="1200" b="0" i="0" u="none" strike="noStrike" cap="none" dirty="0">
                          <a:solidFill>
                            <a:prstClr val="black"/>
                          </a:solidFill>
                          <a:latin typeface="Exo 2"/>
                          <a:ea typeface="Arial"/>
                          <a:cs typeface="Arial"/>
                        </a:rPr>
                        <a:t>Приемка ТРУ (в </a:t>
                      </a:r>
                      <a:r>
                        <a:rPr lang="ru-RU" altLang="en-US" sz="1200" b="0" i="0" u="none" strike="noStrike" cap="none" dirty="0" err="1">
                          <a:solidFill>
                            <a:prstClr val="black"/>
                          </a:solidFill>
                          <a:latin typeface="Exo 2"/>
                          <a:ea typeface="Arial"/>
                          <a:cs typeface="Arial"/>
                        </a:rPr>
                        <a:t>т.ч</a:t>
                      </a:r>
                      <a:r>
                        <a:rPr lang="ru-RU" altLang="en-US" sz="1200" b="0" i="0" u="none" strike="noStrike" cap="none" dirty="0">
                          <a:solidFill>
                            <a:prstClr val="black"/>
                          </a:solidFill>
                          <a:latin typeface="Exo 2"/>
                          <a:ea typeface="Arial"/>
                          <a:cs typeface="Arial"/>
                        </a:rPr>
                        <a:t>. отдельного этапа)</a:t>
                      </a:r>
                      <a:r>
                        <a:rPr lang="ru-RU" altLang="en-US" sz="1200" b="0" i="0" u="none" strike="noStrike" cap="none" dirty="0">
                          <a:solidFill>
                            <a:srgbClr val="0450F2"/>
                          </a:solidFill>
                          <a:latin typeface="Exo 2"/>
                          <a:ea typeface="Arial"/>
                          <a:cs typeface="Arial"/>
                        </a:rPr>
                        <a:t>**</a:t>
                      </a:r>
                    </a:p>
                  </a:txBody>
                  <a:tcPr marL="67532" marR="45027" marT="22514" marB="22514" horzOverflow="overflow">
                    <a:lnL w="76200" cap="flat" cmpd="sng" algn="ctr">
                      <a:solidFill>
                        <a:srgbClr val="FFFFFF"/>
                      </a:solidFill>
                      <a:prstDash val="solid"/>
                      <a:round/>
                      <a:headEnd type="none" w="med" len="med"/>
                      <a:tailEnd type="none" w="med" len="med"/>
                    </a:lnL>
                    <a:lnR>
                      <a:noFill/>
                    </a:lnR>
                    <a:lnT w="76200" cap="flat" cmpd="sng" algn="ctr">
                      <a:solidFill>
                        <a:srgbClr val="FFFFFF"/>
                      </a:solidFill>
                      <a:prstDash val="solid"/>
                      <a:round/>
                      <a:headEnd type="none" w="med" len="med"/>
                      <a:tailEnd type="none" w="med" len="med"/>
                    </a:lnT>
                    <a:lnB w="76200" cap="flat" cmpd="sng" algn="ctr">
                      <a:solidFill>
                        <a:srgbClr val="FFFFFF"/>
                      </a:solidFill>
                      <a:prstDash val="solid"/>
                      <a:round/>
                      <a:headEnd type="none" w="med" len="med"/>
                      <a:tailEnd type="none" w="med" len="med"/>
                    </a:lnB>
                    <a:lnTlToBr>
                      <a:noFill/>
                    </a:lnTlToBr>
                    <a:lnBlToTr>
                      <a:noFill/>
                    </a:lnBlToTr>
                    <a:solidFill>
                      <a:srgbClr val="DEEBF7"/>
                    </a:solidFill>
                  </a:tcPr>
                </a:tc>
                <a:extLst>
                  <a:ext uri="{0D108BD9-81ED-4DB2-BD59-A6C34878D82A}">
                    <a16:rowId xmlns:a16="http://schemas.microsoft.com/office/drawing/2014/main" val="1295481165"/>
                  </a:ext>
                </a:extLst>
              </a:tr>
              <a:tr h="227907">
                <a:tc rowSpan="2">
                  <a:txBody>
                    <a:bodyPr/>
                    <a:lstStyle>
                      <a:lvl1pPr marL="0" algn="l" defTabSz="1371600" rtl="0" eaLnBrk="1" latinLnBrk="0" hangingPunct="1">
                        <a:lnSpc>
                          <a:spcPct val="90000"/>
                        </a:lnSpc>
                        <a:spcBef>
                          <a:spcPts val="1313"/>
                        </a:spcBef>
                        <a:buFont typeface="Arial" panose="020B0604020202020204" pitchFamily="34" charset="0"/>
                        <a:defRPr sz="3200" kern="1200">
                          <a:solidFill>
                            <a:schemeClr val="tx1"/>
                          </a:solidFill>
                          <a:latin typeface="Calibri" panose="020F0502020204030204" pitchFamily="34" charset="0"/>
                          <a:ea typeface="Arial"/>
                          <a:cs typeface="Arial" panose="020B0604020202020204" pitchFamily="34" charset="0"/>
                        </a:defRPr>
                      </a:lvl1pPr>
                      <a:lvl2pPr marL="742950" indent="-285750" algn="l" defTabSz="1371600" rtl="0" eaLnBrk="1" latinLnBrk="0" hangingPunct="1">
                        <a:lnSpc>
                          <a:spcPct val="90000"/>
                        </a:lnSpc>
                        <a:spcBef>
                          <a:spcPts val="650"/>
                        </a:spcBef>
                        <a:buFont typeface="Arial" panose="020B0604020202020204" pitchFamily="34" charset="0"/>
                        <a:defRPr sz="2700" kern="1200">
                          <a:solidFill>
                            <a:schemeClr val="tx1"/>
                          </a:solidFill>
                          <a:latin typeface="Calibri" panose="020F0502020204030204" pitchFamily="34" charset="0"/>
                          <a:ea typeface="Arial"/>
                          <a:cs typeface="Arial" panose="020B0604020202020204" pitchFamily="34" charset="0"/>
                        </a:defRPr>
                      </a:lvl2pPr>
                      <a:lvl3pPr marL="1143000" indent="-228600" algn="l" defTabSz="1371600" rtl="0" eaLnBrk="1" latinLnBrk="0" hangingPunct="1">
                        <a:lnSpc>
                          <a:spcPct val="90000"/>
                        </a:lnSpc>
                        <a:spcBef>
                          <a:spcPts val="650"/>
                        </a:spcBef>
                        <a:buFont typeface="Arial" panose="020B0604020202020204" pitchFamily="34" charset="0"/>
                        <a:defRPr sz="2200" kern="1200">
                          <a:solidFill>
                            <a:schemeClr val="tx1"/>
                          </a:solidFill>
                          <a:latin typeface="Calibri" panose="020F0502020204030204" pitchFamily="34" charset="0"/>
                          <a:ea typeface="Arial"/>
                          <a:cs typeface="Arial" panose="020B0604020202020204" pitchFamily="34" charset="0"/>
                        </a:defRPr>
                      </a:lvl3pPr>
                      <a:lvl4pPr marL="1600200" indent="-228600" algn="l" defTabSz="1371600" rtl="0" eaLnBrk="1" latinLnBrk="0" hangingPunct="1">
                        <a:lnSpc>
                          <a:spcPct val="90000"/>
                        </a:lnSpc>
                        <a:spcBef>
                          <a:spcPts val="650"/>
                        </a:spcBef>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4pPr>
                      <a:lvl5pPr marL="2057400" indent="-228600" algn="l" defTabSz="1371600" rtl="0" eaLnBrk="1" latinLnBrk="0" hangingPunct="1">
                        <a:lnSpc>
                          <a:spcPct val="90000"/>
                        </a:lnSpc>
                        <a:spcBef>
                          <a:spcPts val="650"/>
                        </a:spcBef>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5pPr>
                      <a:lvl6pPr marL="2514600" indent="-228600" algn="l" defTabSz="1371600" rtl="0" eaLnBrk="0" fontAlgn="base" latinLnBrk="0" hangingPunct="0">
                        <a:lnSpc>
                          <a:spcPct val="90000"/>
                        </a:lnSpc>
                        <a:spcBef>
                          <a:spcPts val="650"/>
                        </a:spcBef>
                        <a:spcAft>
                          <a:spcPct val="0"/>
                        </a:spcAft>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6pPr>
                      <a:lvl7pPr marL="2971800" indent="-228600" algn="l" defTabSz="1371600" rtl="0" eaLnBrk="0" fontAlgn="base" latinLnBrk="0" hangingPunct="0">
                        <a:lnSpc>
                          <a:spcPct val="90000"/>
                        </a:lnSpc>
                        <a:spcBef>
                          <a:spcPts val="650"/>
                        </a:spcBef>
                        <a:spcAft>
                          <a:spcPct val="0"/>
                        </a:spcAft>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7pPr>
                      <a:lvl8pPr marL="3429000" indent="-228600" algn="l" defTabSz="1371600" rtl="0" eaLnBrk="0" fontAlgn="base" latinLnBrk="0" hangingPunct="0">
                        <a:lnSpc>
                          <a:spcPct val="90000"/>
                        </a:lnSpc>
                        <a:spcBef>
                          <a:spcPts val="650"/>
                        </a:spcBef>
                        <a:spcAft>
                          <a:spcPct val="0"/>
                        </a:spcAft>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8pPr>
                      <a:lvl9pPr marL="3886200" indent="-228600" algn="l" defTabSz="1371600" rtl="0" eaLnBrk="0" fontAlgn="base" latinLnBrk="0" hangingPunct="0">
                        <a:lnSpc>
                          <a:spcPct val="90000"/>
                        </a:lnSpc>
                        <a:spcBef>
                          <a:spcPts val="650"/>
                        </a:spcBef>
                        <a:spcAft>
                          <a:spcPct val="0"/>
                        </a:spcAft>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altLang="en-US" sz="11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67532" marR="45027" marT="22514" marB="22514" horzOverflow="overflow">
                    <a:lnL>
                      <a:noFill/>
                    </a:lnL>
                    <a:lnR w="76200" cap="flat" cmpd="sng" algn="ctr">
                      <a:solidFill>
                        <a:srgbClr val="FFFFFF"/>
                      </a:solidFill>
                      <a:prstDash val="solid"/>
                      <a:round/>
                      <a:headEnd type="none" w="med" len="med"/>
                      <a:tailEnd type="none" w="med" len="med"/>
                    </a:lnR>
                    <a:lnT w="76200" cap="flat" cmpd="sng" algn="ctr">
                      <a:solidFill>
                        <a:srgbClr val="FFFFFF"/>
                      </a:solidFill>
                      <a:prstDash val="solid"/>
                      <a:round/>
                      <a:headEnd type="none" w="med" len="med"/>
                      <a:tailEnd type="none" w="med" len="med"/>
                    </a:lnT>
                    <a:lnB>
                      <a:noFill/>
                    </a:lnB>
                    <a:lnTlToBr>
                      <a:noFill/>
                    </a:lnTlToBr>
                    <a:lnBlToTr>
                      <a:noFill/>
                    </a:lnBlToTr>
                    <a:solidFill>
                      <a:srgbClr val="DEEBF7"/>
                    </a:solidFill>
                  </a:tcPr>
                </a:tc>
                <a:tc>
                  <a:txBody>
                    <a:bodyPr/>
                    <a:lstStyle>
                      <a:lvl1pPr marL="0" algn="l" defTabSz="1200150" rtl="0" eaLnBrk="1" latinLnBrk="0" hangingPunct="1">
                        <a:lnSpc>
                          <a:spcPct val="90000"/>
                        </a:lnSpc>
                        <a:spcBef>
                          <a:spcPts val="1313"/>
                        </a:spcBef>
                        <a:buFont typeface="Arial" panose="020B0604020202020204" pitchFamily="34" charset="0"/>
                        <a:defRPr sz="3200" kern="1200">
                          <a:solidFill>
                            <a:schemeClr val="tx1"/>
                          </a:solidFill>
                          <a:latin typeface="Calibri" panose="020F0502020204030204" pitchFamily="34" charset="0"/>
                          <a:ea typeface="Arial"/>
                          <a:cs typeface="Arial" panose="020B0604020202020204" pitchFamily="34" charset="0"/>
                        </a:defRPr>
                      </a:lvl1pPr>
                      <a:lvl2pPr marL="742950" indent="-285750" algn="l" defTabSz="1200150" rtl="0" eaLnBrk="1" latinLnBrk="0" hangingPunct="1">
                        <a:lnSpc>
                          <a:spcPct val="90000"/>
                        </a:lnSpc>
                        <a:spcBef>
                          <a:spcPts val="650"/>
                        </a:spcBef>
                        <a:buFont typeface="Arial" panose="020B0604020202020204" pitchFamily="34" charset="0"/>
                        <a:defRPr sz="2700" kern="1200">
                          <a:solidFill>
                            <a:schemeClr val="tx1"/>
                          </a:solidFill>
                          <a:latin typeface="Calibri" panose="020F0502020204030204" pitchFamily="34" charset="0"/>
                          <a:ea typeface="Arial"/>
                          <a:cs typeface="Arial" panose="020B0604020202020204" pitchFamily="34" charset="0"/>
                        </a:defRPr>
                      </a:lvl2pPr>
                      <a:lvl3pPr marL="1143000" indent="-228600" algn="l" defTabSz="1200150" rtl="0" eaLnBrk="1" latinLnBrk="0" hangingPunct="1">
                        <a:lnSpc>
                          <a:spcPct val="90000"/>
                        </a:lnSpc>
                        <a:spcBef>
                          <a:spcPts val="650"/>
                        </a:spcBef>
                        <a:buFont typeface="Arial" panose="020B0604020202020204" pitchFamily="34" charset="0"/>
                        <a:defRPr sz="2200" kern="1200">
                          <a:solidFill>
                            <a:schemeClr val="tx1"/>
                          </a:solidFill>
                          <a:latin typeface="Calibri" panose="020F0502020204030204" pitchFamily="34" charset="0"/>
                          <a:ea typeface="Arial"/>
                          <a:cs typeface="Arial" panose="020B0604020202020204" pitchFamily="34" charset="0"/>
                        </a:defRPr>
                      </a:lvl3pPr>
                      <a:lvl4pPr marL="1600200" indent="-228600" algn="l" defTabSz="1200150" rtl="0" eaLnBrk="1" latinLnBrk="0" hangingPunct="1">
                        <a:lnSpc>
                          <a:spcPct val="90000"/>
                        </a:lnSpc>
                        <a:spcBef>
                          <a:spcPts val="650"/>
                        </a:spcBef>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4pPr>
                      <a:lvl5pPr marL="2057400" indent="-228600" algn="l" defTabSz="1200150" rtl="0" eaLnBrk="1" latinLnBrk="0" hangingPunct="1">
                        <a:lnSpc>
                          <a:spcPct val="90000"/>
                        </a:lnSpc>
                        <a:spcBef>
                          <a:spcPts val="650"/>
                        </a:spcBef>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5pPr>
                      <a:lvl6pPr marL="2514600" indent="-228600" algn="l" defTabSz="1200150" rtl="0" eaLnBrk="0" fontAlgn="base" latinLnBrk="0" hangingPunct="0">
                        <a:lnSpc>
                          <a:spcPct val="90000"/>
                        </a:lnSpc>
                        <a:spcBef>
                          <a:spcPts val="650"/>
                        </a:spcBef>
                        <a:spcAft>
                          <a:spcPct val="0"/>
                        </a:spcAft>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6pPr>
                      <a:lvl7pPr marL="2971800" indent="-228600" algn="l" defTabSz="1200150" rtl="0" eaLnBrk="0" fontAlgn="base" latinLnBrk="0" hangingPunct="0">
                        <a:lnSpc>
                          <a:spcPct val="90000"/>
                        </a:lnSpc>
                        <a:spcBef>
                          <a:spcPts val="650"/>
                        </a:spcBef>
                        <a:spcAft>
                          <a:spcPct val="0"/>
                        </a:spcAft>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7pPr>
                      <a:lvl8pPr marL="3429000" indent="-228600" algn="l" defTabSz="1200150" rtl="0" eaLnBrk="0" fontAlgn="base" latinLnBrk="0" hangingPunct="0">
                        <a:lnSpc>
                          <a:spcPct val="90000"/>
                        </a:lnSpc>
                        <a:spcBef>
                          <a:spcPts val="650"/>
                        </a:spcBef>
                        <a:spcAft>
                          <a:spcPct val="0"/>
                        </a:spcAft>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8pPr>
                      <a:lvl9pPr marL="3886200" indent="-228600" algn="l" defTabSz="1200150" rtl="0" eaLnBrk="0" fontAlgn="base" latinLnBrk="0" hangingPunct="0">
                        <a:lnSpc>
                          <a:spcPct val="90000"/>
                        </a:lnSpc>
                        <a:spcBef>
                          <a:spcPts val="650"/>
                        </a:spcBef>
                        <a:spcAft>
                          <a:spcPct val="0"/>
                        </a:spcAft>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9pPr>
                    </a:lstStyle>
                    <a:p>
                      <a:pPr marL="0" marR="0" lvl="0" indent="0" algn="l" defTabSz="1200150" rtl="0" eaLnBrk="1" fontAlgn="base" latinLnBrk="0" hangingPunct="1">
                        <a:lnSpc>
                          <a:spcPct val="100000"/>
                        </a:lnSpc>
                        <a:spcBef>
                          <a:spcPct val="0"/>
                        </a:spcBef>
                        <a:spcAft>
                          <a:spcPct val="0"/>
                        </a:spcAft>
                        <a:buClrTx/>
                        <a:buSzTx/>
                        <a:buFontTx/>
                        <a:buNone/>
                        <a:tabLst/>
                      </a:pPr>
                      <a:r>
                        <a:rPr lang="ru-RU" altLang="en-US" sz="1200" b="0" i="0" u="none" strike="noStrike" cap="none" dirty="0">
                          <a:solidFill>
                            <a:prstClr val="black"/>
                          </a:solidFill>
                          <a:latin typeface="Exo 2"/>
                          <a:ea typeface="Arial"/>
                          <a:cs typeface="Arial"/>
                        </a:rPr>
                        <a:t>Счет или счет-фактура</a:t>
                      </a:r>
                    </a:p>
                  </a:txBody>
                  <a:tcPr marL="67532" marR="45027" marT="22514" marB="22514" horzOverflow="overflow">
                    <a:lnL w="76200" cap="flat" cmpd="sng" algn="ctr">
                      <a:solidFill>
                        <a:srgbClr val="FFFFFF"/>
                      </a:solidFill>
                      <a:prstDash val="solid"/>
                      <a:round/>
                      <a:headEnd type="none" w="med" len="med"/>
                      <a:tailEnd type="none" w="med" len="med"/>
                    </a:lnL>
                    <a:lnR>
                      <a:noFill/>
                    </a:lnR>
                    <a:lnT w="76200" cap="flat" cmpd="sng" algn="ctr">
                      <a:solidFill>
                        <a:srgbClr val="FFFFFF"/>
                      </a:solidFill>
                      <a:prstDash val="solid"/>
                      <a:round/>
                      <a:headEnd type="none" w="med" len="med"/>
                      <a:tailEnd type="none" w="med" len="med"/>
                    </a:lnT>
                    <a:lnB w="76200" cap="flat" cmpd="sng" algn="ctr">
                      <a:solidFill>
                        <a:srgbClr val="FFFFFF"/>
                      </a:solidFill>
                      <a:prstDash val="solid"/>
                      <a:round/>
                      <a:headEnd type="none" w="med" len="med"/>
                      <a:tailEnd type="none" w="med" len="med"/>
                    </a:lnB>
                    <a:lnTlToBr>
                      <a:noFill/>
                    </a:lnTlToBr>
                    <a:lnBlToTr>
                      <a:noFill/>
                    </a:lnBlToTr>
                    <a:solidFill>
                      <a:srgbClr val="DEEBF7"/>
                    </a:solidFill>
                  </a:tcPr>
                </a:tc>
                <a:extLst>
                  <a:ext uri="{0D108BD9-81ED-4DB2-BD59-A6C34878D82A}">
                    <a16:rowId xmlns:a16="http://schemas.microsoft.com/office/drawing/2014/main" val="3427549657"/>
                  </a:ext>
                </a:extLst>
              </a:tr>
              <a:tr h="410787">
                <a:tc vMerge="1">
                  <a:txBody>
                    <a:bodyPr/>
                    <a:lstStyle/>
                    <a:p>
                      <a:endParaRPr lang="en-US"/>
                    </a:p>
                  </a:txBody>
                  <a:tcPr/>
                </a:tc>
                <a:tc>
                  <a:txBody>
                    <a:bodyPr/>
                    <a:lstStyle>
                      <a:lvl1pPr marL="0" algn="l" defTabSz="1200150" rtl="0" eaLnBrk="1" latinLnBrk="0" hangingPunct="1">
                        <a:lnSpc>
                          <a:spcPct val="90000"/>
                        </a:lnSpc>
                        <a:spcBef>
                          <a:spcPts val="1313"/>
                        </a:spcBef>
                        <a:buFont typeface="Arial" panose="020B0604020202020204" pitchFamily="34" charset="0"/>
                        <a:defRPr sz="3200" kern="1200">
                          <a:solidFill>
                            <a:schemeClr val="tx1"/>
                          </a:solidFill>
                          <a:latin typeface="Calibri" panose="020F0502020204030204" pitchFamily="34" charset="0"/>
                          <a:ea typeface="Arial"/>
                          <a:cs typeface="Arial" panose="020B0604020202020204" pitchFamily="34" charset="0"/>
                        </a:defRPr>
                      </a:lvl1pPr>
                      <a:lvl2pPr marL="742950" indent="-285750" algn="l" defTabSz="1200150" rtl="0" eaLnBrk="1" latinLnBrk="0" hangingPunct="1">
                        <a:lnSpc>
                          <a:spcPct val="90000"/>
                        </a:lnSpc>
                        <a:spcBef>
                          <a:spcPts val="650"/>
                        </a:spcBef>
                        <a:buFont typeface="Arial" panose="020B0604020202020204" pitchFamily="34" charset="0"/>
                        <a:defRPr sz="2700" kern="1200">
                          <a:solidFill>
                            <a:schemeClr val="tx1"/>
                          </a:solidFill>
                          <a:latin typeface="Calibri" panose="020F0502020204030204" pitchFamily="34" charset="0"/>
                          <a:ea typeface="Arial"/>
                          <a:cs typeface="Arial" panose="020B0604020202020204" pitchFamily="34" charset="0"/>
                        </a:defRPr>
                      </a:lvl2pPr>
                      <a:lvl3pPr marL="1143000" indent="-228600" algn="l" defTabSz="1200150" rtl="0" eaLnBrk="1" latinLnBrk="0" hangingPunct="1">
                        <a:lnSpc>
                          <a:spcPct val="90000"/>
                        </a:lnSpc>
                        <a:spcBef>
                          <a:spcPts val="650"/>
                        </a:spcBef>
                        <a:buFont typeface="Arial" panose="020B0604020202020204" pitchFamily="34" charset="0"/>
                        <a:defRPr sz="2200" kern="1200">
                          <a:solidFill>
                            <a:schemeClr val="tx1"/>
                          </a:solidFill>
                          <a:latin typeface="Calibri" panose="020F0502020204030204" pitchFamily="34" charset="0"/>
                          <a:ea typeface="Arial"/>
                          <a:cs typeface="Arial" panose="020B0604020202020204" pitchFamily="34" charset="0"/>
                        </a:defRPr>
                      </a:lvl3pPr>
                      <a:lvl4pPr marL="1600200" indent="-228600" algn="l" defTabSz="1200150" rtl="0" eaLnBrk="1" latinLnBrk="0" hangingPunct="1">
                        <a:lnSpc>
                          <a:spcPct val="90000"/>
                        </a:lnSpc>
                        <a:spcBef>
                          <a:spcPts val="650"/>
                        </a:spcBef>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4pPr>
                      <a:lvl5pPr marL="2057400" indent="-228600" algn="l" defTabSz="1200150" rtl="0" eaLnBrk="1" latinLnBrk="0" hangingPunct="1">
                        <a:lnSpc>
                          <a:spcPct val="90000"/>
                        </a:lnSpc>
                        <a:spcBef>
                          <a:spcPts val="650"/>
                        </a:spcBef>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5pPr>
                      <a:lvl6pPr marL="2514600" indent="-228600" algn="l" defTabSz="1200150" rtl="0" eaLnBrk="0" fontAlgn="base" latinLnBrk="0" hangingPunct="0">
                        <a:lnSpc>
                          <a:spcPct val="90000"/>
                        </a:lnSpc>
                        <a:spcBef>
                          <a:spcPts val="650"/>
                        </a:spcBef>
                        <a:spcAft>
                          <a:spcPct val="0"/>
                        </a:spcAft>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6pPr>
                      <a:lvl7pPr marL="2971800" indent="-228600" algn="l" defTabSz="1200150" rtl="0" eaLnBrk="0" fontAlgn="base" latinLnBrk="0" hangingPunct="0">
                        <a:lnSpc>
                          <a:spcPct val="90000"/>
                        </a:lnSpc>
                        <a:spcBef>
                          <a:spcPts val="650"/>
                        </a:spcBef>
                        <a:spcAft>
                          <a:spcPct val="0"/>
                        </a:spcAft>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7pPr>
                      <a:lvl8pPr marL="3429000" indent="-228600" algn="l" defTabSz="1200150" rtl="0" eaLnBrk="0" fontAlgn="base" latinLnBrk="0" hangingPunct="0">
                        <a:lnSpc>
                          <a:spcPct val="90000"/>
                        </a:lnSpc>
                        <a:spcBef>
                          <a:spcPts val="650"/>
                        </a:spcBef>
                        <a:spcAft>
                          <a:spcPct val="0"/>
                        </a:spcAft>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8pPr>
                      <a:lvl9pPr marL="3886200" indent="-228600" algn="l" defTabSz="1200150" rtl="0" eaLnBrk="0" fontAlgn="base" latinLnBrk="0" hangingPunct="0">
                        <a:lnSpc>
                          <a:spcPct val="90000"/>
                        </a:lnSpc>
                        <a:spcBef>
                          <a:spcPts val="650"/>
                        </a:spcBef>
                        <a:spcAft>
                          <a:spcPct val="0"/>
                        </a:spcAft>
                        <a:buFont typeface="Arial" panose="020B0604020202020204" pitchFamily="34" charset="0"/>
                        <a:defRPr sz="2100" kern="1200">
                          <a:solidFill>
                            <a:schemeClr val="tx1"/>
                          </a:solidFill>
                          <a:latin typeface="Calibri" panose="020F0502020204030204" pitchFamily="34" charset="0"/>
                          <a:ea typeface="Arial"/>
                          <a:cs typeface="Arial" panose="020B0604020202020204" pitchFamily="34" charset="0"/>
                        </a:defRPr>
                      </a:lvl9pPr>
                    </a:lstStyle>
                    <a:p>
                      <a:pPr marL="0" marR="0" lvl="0" indent="0" algn="l" defTabSz="1200150" rtl="0" eaLnBrk="1" fontAlgn="base" latinLnBrk="0" hangingPunct="1">
                        <a:lnSpc>
                          <a:spcPct val="100000"/>
                        </a:lnSpc>
                        <a:spcBef>
                          <a:spcPct val="0"/>
                        </a:spcBef>
                        <a:spcAft>
                          <a:spcPct val="0"/>
                        </a:spcAft>
                        <a:buClrTx/>
                        <a:buSzTx/>
                        <a:buFontTx/>
                        <a:buNone/>
                        <a:tabLst/>
                      </a:pPr>
                      <a:r>
                        <a:rPr lang="ru-RU" altLang="en-US" sz="1200" b="0" i="0" u="none" strike="noStrike" cap="none" dirty="0">
                          <a:solidFill>
                            <a:prstClr val="black"/>
                          </a:solidFill>
                          <a:latin typeface="Exo 2"/>
                          <a:ea typeface="Arial"/>
                          <a:cs typeface="Arial"/>
                        </a:rPr>
                        <a:t>Иной документ, подтверждающий возникновение ДО получателя бюджетных денежных средств</a:t>
                      </a:r>
                    </a:p>
                  </a:txBody>
                  <a:tcPr marL="67532" marR="45027" marT="22514" marB="22514" horzOverflow="overflow">
                    <a:lnL w="76200" cap="flat" cmpd="sng" algn="ctr">
                      <a:solidFill>
                        <a:srgbClr val="FFFFFF"/>
                      </a:solidFill>
                      <a:prstDash val="solid"/>
                      <a:round/>
                      <a:headEnd type="none" w="med" len="med"/>
                      <a:tailEnd type="none" w="med" len="med"/>
                    </a:lnL>
                    <a:lnR>
                      <a:noFill/>
                    </a:lnR>
                    <a:lnT w="76200" cap="flat" cmpd="sng" algn="ctr">
                      <a:solidFill>
                        <a:srgbClr val="FFFFFF"/>
                      </a:solidFill>
                      <a:prstDash val="solid"/>
                      <a:round/>
                      <a:headEnd type="none" w="med" len="med"/>
                      <a:tailEnd type="none" w="med" len="med"/>
                    </a:lnT>
                    <a:lnB>
                      <a:noFill/>
                    </a:lnB>
                    <a:lnTlToBr>
                      <a:noFill/>
                    </a:lnTlToBr>
                    <a:lnBlToTr>
                      <a:noFill/>
                    </a:lnBlToTr>
                    <a:solidFill>
                      <a:srgbClr val="DEEBF7"/>
                    </a:solidFill>
                  </a:tcPr>
                </a:tc>
                <a:extLst>
                  <a:ext uri="{0D108BD9-81ED-4DB2-BD59-A6C34878D82A}">
                    <a16:rowId xmlns:a16="http://schemas.microsoft.com/office/drawing/2014/main" val="4011759935"/>
                  </a:ext>
                </a:extLst>
              </a:tr>
            </a:tbl>
          </a:graphicData>
        </a:graphic>
      </p:graphicFrame>
    </p:spTree>
    <p:extLst>
      <p:ext uri="{BB962C8B-B14F-4D97-AF65-F5344CB8AC3E}">
        <p14:creationId xmlns:p14="http://schemas.microsoft.com/office/powerpoint/2010/main" val="13942413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5634" y="762583"/>
            <a:ext cx="8505715" cy="2816432"/>
          </a:xfrm>
          <a:prstGeom prst="rect">
            <a:avLst/>
          </a:prstGeom>
        </p:spPr>
        <p:txBody>
          <a:bodyPr wrap="square" lIns="45994" tIns="22997" rIns="45994" bIns="22997">
            <a:spAutoFit/>
          </a:bodyPr>
          <a:lstStyle/>
          <a:p>
            <a:r>
              <a:rPr lang="ru-RU" sz="1500" dirty="0">
                <a:solidFill>
                  <a:schemeClr val="dk1"/>
                </a:solidFill>
                <a:latin typeface="Exo 2" charset="-52"/>
                <a:ea typeface="Exo 2"/>
                <a:cs typeface="Exo 2"/>
                <a:sym typeface="Exo 2"/>
              </a:rPr>
              <a:t>В соответствии в приказом Минфина России от 30.10.2020 </a:t>
            </a:r>
            <a:r>
              <a:rPr lang="en-US" sz="1500" dirty="0">
                <a:solidFill>
                  <a:schemeClr val="dk1"/>
                </a:solidFill>
                <a:latin typeface="Exo 2" charset="-52"/>
                <a:ea typeface="Exo 2"/>
                <a:cs typeface="Exo 2"/>
                <a:sym typeface="Exo 2"/>
              </a:rPr>
              <a:t>N</a:t>
            </a:r>
            <a:r>
              <a:rPr lang="ru-RU" sz="1500" dirty="0">
                <a:solidFill>
                  <a:schemeClr val="dk1"/>
                </a:solidFill>
                <a:latin typeface="Exo 2" charset="-52"/>
                <a:ea typeface="Exo 2"/>
                <a:cs typeface="Exo 2"/>
                <a:sym typeface="Exo 2"/>
              </a:rPr>
              <a:t> 258н постановка на учет принимаемых БО осуществляется на основании: проекта контракта, заключаемого с </a:t>
            </a:r>
            <a:r>
              <a:rPr lang="ru-RU" sz="1500" dirty="0" err="1">
                <a:solidFill>
                  <a:schemeClr val="dk1"/>
                </a:solidFill>
                <a:latin typeface="Exo 2" charset="-52"/>
                <a:ea typeface="Exo 2"/>
                <a:cs typeface="Exo 2"/>
                <a:sym typeface="Exo 2"/>
              </a:rPr>
              <a:t>едпоставщиком</a:t>
            </a:r>
            <a:r>
              <a:rPr lang="ru-RU" sz="1500" dirty="0">
                <a:solidFill>
                  <a:schemeClr val="dk1"/>
                </a:solidFill>
                <a:latin typeface="Exo 2" charset="-52"/>
                <a:ea typeface="Exo 2"/>
                <a:cs typeface="Exo 2"/>
                <a:sym typeface="Exo 2"/>
              </a:rPr>
              <a:t>, сформированного с использованием ЕИС</a:t>
            </a:r>
          </a:p>
          <a:p>
            <a:endParaRPr lang="ru-RU" sz="1500" dirty="0">
              <a:solidFill>
                <a:schemeClr val="dk1"/>
              </a:solidFill>
              <a:latin typeface="Exo 2" charset="-52"/>
              <a:ea typeface="Exo 2"/>
              <a:cs typeface="Exo 2"/>
              <a:sym typeface="Exo 2"/>
            </a:endParaRPr>
          </a:p>
          <a:p>
            <a:r>
              <a:rPr lang="ru-RU" sz="1500" dirty="0">
                <a:solidFill>
                  <a:schemeClr val="dk1"/>
                </a:solidFill>
                <a:latin typeface="Exo 2" charset="-52"/>
                <a:ea typeface="Exo 2"/>
                <a:cs typeface="Exo 2"/>
                <a:sym typeface="Exo 2"/>
              </a:rPr>
              <a:t>Для работы со сведениями о принимаемых БО необходимо в личном кабинете организации в блоке «работа с принимаемыми бюджетными обязательствами»:</a:t>
            </a:r>
          </a:p>
          <a:p>
            <a:pPr marL="449563"/>
            <a:r>
              <a:rPr lang="ru-RU" sz="1500" dirty="0">
                <a:solidFill>
                  <a:schemeClr val="dk1"/>
                </a:solidFill>
                <a:latin typeface="Exo 2" charset="-52"/>
                <a:ea typeface="Exo 2"/>
                <a:cs typeface="Exo 2"/>
                <a:sym typeface="Exo 2"/>
              </a:rPr>
              <a:t>1) установить дополнительное право «проект контракта с единственным поставщиком (подрядчиком, исполнителем)», если необходимо формирование БО на основании проекта контракта</a:t>
            </a:r>
          </a:p>
          <a:p>
            <a:pPr marL="449563"/>
            <a:r>
              <a:rPr lang="ru-RU" sz="1500" dirty="0">
                <a:solidFill>
                  <a:schemeClr val="dk1"/>
                </a:solidFill>
                <a:latin typeface="Exo 2" charset="-52"/>
                <a:ea typeface="Exo 2"/>
                <a:cs typeface="Exo 2"/>
                <a:sym typeface="Exo 2"/>
              </a:rPr>
              <a:t>2) установить дополнительное право «дополнительное соглашение по изменению контракта в электронной форме», если необходимо формирование БО на основании проекта дополнительного соглашения</a:t>
            </a:r>
          </a:p>
        </p:txBody>
      </p:sp>
      <p:sp>
        <p:nvSpPr>
          <p:cNvPr id="4" name="Заголовок 1"/>
          <p:cNvSpPr txBox="1">
            <a:spLocks/>
          </p:cNvSpPr>
          <p:nvPr/>
        </p:nvSpPr>
        <p:spPr>
          <a:xfrm>
            <a:off x="121670" y="275483"/>
            <a:ext cx="8929688" cy="586886"/>
          </a:xfrm>
          <a:prstGeom prst="rect">
            <a:avLst/>
          </a:prstGeom>
        </p:spPr>
        <p:txBody>
          <a:bodyPr lIns="45994" tIns="22997" rIns="45994" bIns="22997">
            <a:noAutofit/>
          </a:bodyPr>
          <a:lst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a:lstStyle>
          <a:p>
            <a:pPr>
              <a:lnSpc>
                <a:spcPct val="100000"/>
              </a:lnSpc>
              <a:spcBef>
                <a:spcPts val="0"/>
              </a:spcBef>
            </a:pPr>
            <a:r>
              <a:rPr lang="ru-RU" sz="2200" dirty="0">
                <a:solidFill>
                  <a:srgbClr val="0450F2"/>
                </a:solidFill>
                <a:latin typeface="Exo 2 SemiBold"/>
                <a:ea typeface="Exo 2 SemiBold"/>
                <a:cs typeface="Exo 2 SemiBold"/>
                <a:sym typeface="Exo 2 SemiBold"/>
              </a:rPr>
              <a:t>Формирование сведений о БО в ЕИС</a:t>
            </a:r>
          </a:p>
        </p:txBody>
      </p:sp>
      <p:graphicFrame>
        <p:nvGraphicFramePr>
          <p:cNvPr id="6" name="Таблица 5"/>
          <p:cNvGraphicFramePr>
            <a:graphicFrameLocks noGrp="1"/>
          </p:cNvGraphicFramePr>
          <p:nvPr/>
        </p:nvGraphicFramePr>
        <p:xfrm>
          <a:off x="225056" y="3675027"/>
          <a:ext cx="8693888" cy="1410811"/>
        </p:xfrm>
        <a:graphic>
          <a:graphicData uri="http://schemas.openxmlformats.org/drawingml/2006/table">
            <a:tbl>
              <a:tblPr firstRow="1" bandRow="1">
                <a:tableStyleId>{5C22544A-7EE6-4342-B048-85BDC9FD1C3A}</a:tableStyleId>
              </a:tblPr>
              <a:tblGrid>
                <a:gridCol w="2173472">
                  <a:extLst>
                    <a:ext uri="{9D8B030D-6E8A-4147-A177-3AD203B41FA5}">
                      <a16:colId xmlns:a16="http://schemas.microsoft.com/office/drawing/2014/main" val="20000"/>
                    </a:ext>
                  </a:extLst>
                </a:gridCol>
                <a:gridCol w="1278565">
                  <a:extLst>
                    <a:ext uri="{9D8B030D-6E8A-4147-A177-3AD203B41FA5}">
                      <a16:colId xmlns:a16="http://schemas.microsoft.com/office/drawing/2014/main" val="20001"/>
                    </a:ext>
                  </a:extLst>
                </a:gridCol>
                <a:gridCol w="3068379">
                  <a:extLst>
                    <a:ext uri="{9D8B030D-6E8A-4147-A177-3AD203B41FA5}">
                      <a16:colId xmlns:a16="http://schemas.microsoft.com/office/drawing/2014/main" val="20002"/>
                    </a:ext>
                  </a:extLst>
                </a:gridCol>
                <a:gridCol w="2173472">
                  <a:extLst>
                    <a:ext uri="{9D8B030D-6E8A-4147-A177-3AD203B41FA5}">
                      <a16:colId xmlns:a16="http://schemas.microsoft.com/office/drawing/2014/main" val="20003"/>
                    </a:ext>
                  </a:extLst>
                </a:gridCol>
              </a:tblGrid>
              <a:tr h="418398">
                <a:tc>
                  <a:txBody>
                    <a:bodyPr/>
                    <a:lstStyle/>
                    <a:p>
                      <a:r>
                        <a:rPr lang="ru-RU" sz="1100" b="0" i="0" u="none" strike="noStrike" cap="none" dirty="0">
                          <a:solidFill>
                            <a:schemeClr val="dk1"/>
                          </a:solidFill>
                          <a:latin typeface="Exo 2" charset="-52"/>
                          <a:ea typeface="Exo 2"/>
                          <a:cs typeface="Exo 2"/>
                          <a:sym typeface="Exo 2"/>
                        </a:rPr>
                        <a:t>Объекты контроля</a:t>
                      </a:r>
                    </a:p>
                  </a:txBody>
                  <a:tcPr marL="45720" marR="45720" marT="23244" marB="23244">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ru-RU" sz="1100" b="0" i="0" u="none" strike="noStrike" cap="none" dirty="0">
                          <a:solidFill>
                            <a:schemeClr val="dk1"/>
                          </a:solidFill>
                          <a:latin typeface="Exo 2" charset="-52"/>
                          <a:ea typeface="Exo 2"/>
                          <a:cs typeface="Exo 2"/>
                          <a:sym typeface="Exo 2"/>
                        </a:rPr>
                        <a:t>Срок вступления в силу</a:t>
                      </a:r>
                    </a:p>
                  </a:txBody>
                  <a:tcPr marL="45720" marR="45720" marT="23244" marB="23244">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ru-RU" sz="1100" b="0" i="0" u="none" strike="noStrike" cap="none" dirty="0">
                          <a:solidFill>
                            <a:schemeClr val="dk1"/>
                          </a:solidFill>
                          <a:latin typeface="Exo 2" charset="-52"/>
                          <a:ea typeface="Exo 2"/>
                          <a:cs typeface="Exo 2"/>
                          <a:sym typeface="Exo 2"/>
                        </a:rPr>
                        <a:t>Срок формирования БО</a:t>
                      </a:r>
                    </a:p>
                  </a:txBody>
                  <a:tcPr marL="45720" marR="45720" marT="23244" marB="23244">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ru-RU" sz="1100" b="0" i="0" u="none" strike="noStrike" cap="none" dirty="0">
                          <a:solidFill>
                            <a:schemeClr val="dk1"/>
                          </a:solidFill>
                          <a:latin typeface="Exo 2" charset="-52"/>
                          <a:ea typeface="Exo 2"/>
                          <a:cs typeface="Exo 2"/>
                          <a:sym typeface="Exo 2"/>
                        </a:rPr>
                        <a:t>Срок проверки ТОФК</a:t>
                      </a:r>
                    </a:p>
                  </a:txBody>
                  <a:tcPr marL="45720" marR="45720" marT="23244" marB="23244">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0"/>
                  </a:ext>
                </a:extLst>
              </a:tr>
              <a:tr h="443005">
                <a:tc>
                  <a:txBody>
                    <a:bodyPr/>
                    <a:lstStyle/>
                    <a:p>
                      <a:r>
                        <a:rPr lang="ru-RU" sz="1100" b="0" i="0" u="none" strike="noStrike" cap="none" dirty="0">
                          <a:solidFill>
                            <a:schemeClr val="dk1"/>
                          </a:solidFill>
                          <a:latin typeface="Exo 2" charset="-52"/>
                          <a:ea typeface="Exo 2"/>
                          <a:cs typeface="Exo 2"/>
                          <a:sym typeface="Exo 2"/>
                        </a:rPr>
                        <a:t>Проект контракта с ЕП + БО</a:t>
                      </a:r>
                    </a:p>
                  </a:txBody>
                  <a:tcPr marL="45720" marR="45720" marT="23244" marB="23244">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ru-RU" sz="1100" b="0" i="0" u="none" strike="noStrike" cap="none" dirty="0">
                          <a:solidFill>
                            <a:schemeClr val="dk1"/>
                          </a:solidFill>
                          <a:latin typeface="Exo 2" charset="-52"/>
                          <a:ea typeface="Exo 2"/>
                          <a:cs typeface="Exo 2"/>
                          <a:sym typeface="Exo 2"/>
                        </a:rPr>
                        <a:t>01.01.2025</a:t>
                      </a:r>
                    </a:p>
                  </a:txBody>
                  <a:tcPr marL="45720" marR="45720" marT="23244" marB="23244">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ru-RU" sz="1100" b="0" i="0" u="none" strike="noStrike" cap="none" dirty="0">
                          <a:solidFill>
                            <a:schemeClr val="dk1"/>
                          </a:solidFill>
                          <a:latin typeface="Exo 2" charset="-52"/>
                          <a:ea typeface="Exo 2"/>
                          <a:cs typeface="Exo 2"/>
                          <a:sym typeface="Exo 2"/>
                        </a:rPr>
                        <a:t>Одновременно с направлением проекта контракта (пункт 8 Приказа МФ </a:t>
                      </a:r>
                      <a:r>
                        <a:rPr lang="en-US" sz="1100" b="0" i="0" u="none" strike="noStrike" cap="none" dirty="0">
                          <a:solidFill>
                            <a:schemeClr val="dk1"/>
                          </a:solidFill>
                          <a:latin typeface="Exo 2" charset="-52"/>
                          <a:ea typeface="Exo 2"/>
                          <a:cs typeface="Exo 2"/>
                          <a:sym typeface="Exo 2"/>
                        </a:rPr>
                        <a:t>N</a:t>
                      </a:r>
                      <a:r>
                        <a:rPr lang="ru-RU" sz="1100" b="0" i="0" u="none" strike="noStrike" cap="none" dirty="0">
                          <a:solidFill>
                            <a:schemeClr val="dk1"/>
                          </a:solidFill>
                          <a:latin typeface="Exo 2" charset="-52"/>
                          <a:ea typeface="Exo 2"/>
                          <a:cs typeface="Exo 2"/>
                          <a:sym typeface="Exo 2"/>
                        </a:rPr>
                        <a:t> 258н)</a:t>
                      </a:r>
                    </a:p>
                  </a:txBody>
                  <a:tcPr marL="45720" marR="45720" marT="23244" marB="23244">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lnTlToBr w="12700" cmpd="sng">
                      <a:noFill/>
                      <a:prstDash val="solid"/>
                    </a:lnTlToBr>
                    <a:lnBlToTr w="12700" cmpd="sng">
                      <a:noFill/>
                      <a:prstDash val="solid"/>
                    </a:lnBlToTr>
                    <a:solidFill>
                      <a:schemeClr val="bg1"/>
                    </a:solidFill>
                  </a:tcPr>
                </a:tc>
                <a:tc rowSpan="2">
                  <a:txBody>
                    <a:bodyPr/>
                    <a:lstStyle/>
                    <a:p>
                      <a:r>
                        <a:rPr lang="ru-RU" sz="1100" b="0" i="0" u="none" strike="noStrike" cap="none" dirty="0">
                          <a:solidFill>
                            <a:schemeClr val="dk1"/>
                          </a:solidFill>
                          <a:latin typeface="Exo 2" charset="-52"/>
                          <a:ea typeface="Exo 2"/>
                          <a:cs typeface="Exo 2"/>
                          <a:sym typeface="Exo 2"/>
                        </a:rPr>
                        <a:t>В течение одного рабочего</a:t>
                      </a:r>
                    </a:p>
                    <a:p>
                      <a:r>
                        <a:rPr lang="ru-RU" sz="1100" b="0" i="0" u="none" strike="noStrike" cap="none" dirty="0">
                          <a:solidFill>
                            <a:schemeClr val="dk1"/>
                          </a:solidFill>
                          <a:latin typeface="Exo 2" charset="-52"/>
                          <a:ea typeface="Exo 2"/>
                          <a:cs typeface="Exo 2"/>
                          <a:sym typeface="Exo 2"/>
                        </a:rPr>
                        <a:t>дня, следующего за днем</a:t>
                      </a:r>
                    </a:p>
                    <a:p>
                      <a:r>
                        <a:rPr lang="ru-RU" sz="1100" b="0" i="0" u="none" strike="noStrike" cap="none" dirty="0">
                          <a:solidFill>
                            <a:schemeClr val="dk1"/>
                          </a:solidFill>
                          <a:latin typeface="Exo 2" charset="-52"/>
                          <a:ea typeface="Exo 2"/>
                          <a:cs typeface="Exo 2"/>
                          <a:sym typeface="Exo 2"/>
                        </a:rPr>
                        <a:t>поступления в ТОФК БО</a:t>
                      </a:r>
                    </a:p>
                    <a:p>
                      <a:r>
                        <a:rPr lang="ru-RU" sz="1100" b="0" i="0" u="none" strike="noStrike" cap="none" dirty="0">
                          <a:solidFill>
                            <a:schemeClr val="dk1"/>
                          </a:solidFill>
                          <a:latin typeface="Exo 2" charset="-52"/>
                          <a:ea typeface="Exo 2"/>
                          <a:cs typeface="Exo 2"/>
                          <a:sym typeface="Exo 2"/>
                        </a:rPr>
                        <a:t>(пункт 13.1 Приказа МФ </a:t>
                      </a:r>
                      <a:r>
                        <a:rPr lang="en-US" sz="1100" b="0" i="0" u="none" strike="noStrike" cap="none" dirty="0">
                          <a:solidFill>
                            <a:schemeClr val="dk1"/>
                          </a:solidFill>
                          <a:latin typeface="Exo 2" charset="-52"/>
                          <a:ea typeface="Exo 2"/>
                          <a:cs typeface="Exo 2"/>
                          <a:sym typeface="Exo 2"/>
                        </a:rPr>
                        <a:t>N</a:t>
                      </a:r>
                      <a:r>
                        <a:rPr lang="ru-RU" sz="1100" b="0" i="0" u="none" strike="noStrike" cap="none" dirty="0">
                          <a:solidFill>
                            <a:schemeClr val="dk1"/>
                          </a:solidFill>
                          <a:latin typeface="Exo 2" charset="-52"/>
                          <a:ea typeface="Exo 2"/>
                          <a:cs typeface="Exo 2"/>
                          <a:sym typeface="Exo 2"/>
                        </a:rPr>
                        <a:t> 258н)</a:t>
                      </a:r>
                    </a:p>
                    <a:p>
                      <a:endParaRPr lang="ru-RU" sz="1100" b="0" i="0" u="none" strike="noStrike" cap="none" dirty="0">
                        <a:solidFill>
                          <a:schemeClr val="dk1"/>
                        </a:solidFill>
                        <a:latin typeface="Exo 2" charset="-52"/>
                        <a:ea typeface="Exo 2"/>
                        <a:cs typeface="Exo 2"/>
                        <a:sym typeface="Exo 2"/>
                      </a:endParaRPr>
                    </a:p>
                  </a:txBody>
                  <a:tcPr marL="45720" marR="45720" marT="23244" marB="23244">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533257">
                <a:tc>
                  <a:txBody>
                    <a:bodyPr/>
                    <a:lstStyle/>
                    <a:p>
                      <a:r>
                        <a:rPr lang="ru-RU" sz="1100" b="0" i="0" u="none" strike="noStrike" cap="none" dirty="0">
                          <a:solidFill>
                            <a:schemeClr val="dk1"/>
                          </a:solidFill>
                          <a:latin typeface="Exo 2" charset="-52"/>
                          <a:ea typeface="Exo 2"/>
                          <a:cs typeface="Exo 2"/>
                          <a:sym typeface="Exo 2"/>
                        </a:rPr>
                        <a:t>Проект доп. соглашения</a:t>
                      </a:r>
                    </a:p>
                    <a:p>
                      <a:r>
                        <a:rPr lang="ru-RU" sz="1100" b="0" i="0" u="none" strike="noStrike" cap="none" dirty="0">
                          <a:solidFill>
                            <a:schemeClr val="dk1"/>
                          </a:solidFill>
                          <a:latin typeface="Exo 2" charset="-52"/>
                          <a:ea typeface="Exo 2"/>
                          <a:cs typeface="Exo 2"/>
                          <a:sym typeface="Exo 2"/>
                        </a:rPr>
                        <a:t>+ БО</a:t>
                      </a:r>
                    </a:p>
                  </a:txBody>
                  <a:tcPr marL="45720" marR="45720" marT="23244" marB="23244">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ru-RU" sz="1100" b="0" i="0" u="none" strike="noStrike" cap="none" dirty="0">
                          <a:solidFill>
                            <a:schemeClr val="dk1"/>
                          </a:solidFill>
                          <a:latin typeface="Exo 2" charset="-52"/>
                          <a:ea typeface="Exo 2"/>
                          <a:cs typeface="Exo 2"/>
                          <a:sym typeface="Exo 2"/>
                        </a:rPr>
                        <a:t>01.04.2025</a:t>
                      </a:r>
                    </a:p>
                  </a:txBody>
                  <a:tcPr marL="45720" marR="45720" marT="23244" marB="23244">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ru-RU" sz="1100" b="0" i="0" u="none" strike="noStrike" cap="none" dirty="0">
                          <a:solidFill>
                            <a:schemeClr val="dk1"/>
                          </a:solidFill>
                          <a:latin typeface="Exo 2" charset="-52"/>
                          <a:ea typeface="Exo 2"/>
                          <a:cs typeface="Exo 2"/>
                          <a:sym typeface="Exo 2"/>
                        </a:rPr>
                        <a:t>Одновременно с направлением проекта </a:t>
                      </a:r>
                      <a:br>
                        <a:rPr lang="ru-RU" sz="1100" b="0" i="0" u="none" strike="noStrike" cap="none" dirty="0">
                          <a:solidFill>
                            <a:schemeClr val="dk1"/>
                          </a:solidFill>
                          <a:latin typeface="Exo 2" charset="-52"/>
                          <a:ea typeface="Exo 2"/>
                          <a:cs typeface="Exo 2"/>
                          <a:sym typeface="Exo 2"/>
                        </a:rPr>
                      </a:br>
                      <a:r>
                        <a:rPr lang="ru-RU" sz="1100" b="0" i="0" u="none" strike="noStrike" cap="none" dirty="0" err="1">
                          <a:solidFill>
                            <a:schemeClr val="dk1"/>
                          </a:solidFill>
                          <a:latin typeface="Exo 2" charset="-52"/>
                          <a:ea typeface="Exo 2"/>
                          <a:cs typeface="Exo 2"/>
                          <a:sym typeface="Exo 2"/>
                        </a:rPr>
                        <a:t>допсоглашения</a:t>
                      </a:r>
                      <a:r>
                        <a:rPr lang="ru-RU" sz="1100" b="0" i="0" u="none" strike="noStrike" cap="none" dirty="0">
                          <a:solidFill>
                            <a:schemeClr val="dk1"/>
                          </a:solidFill>
                          <a:latin typeface="Exo 2" charset="-52"/>
                          <a:ea typeface="Exo 2"/>
                          <a:cs typeface="Exo 2"/>
                          <a:sym typeface="Exo 2"/>
                        </a:rPr>
                        <a:t> (пункт 8 Приказа МФ </a:t>
                      </a:r>
                      <a:r>
                        <a:rPr lang="en-US" sz="1100" b="0" i="0" u="none" strike="noStrike" cap="none" dirty="0">
                          <a:solidFill>
                            <a:schemeClr val="dk1"/>
                          </a:solidFill>
                          <a:latin typeface="Exo 2" charset="-52"/>
                          <a:ea typeface="Exo 2"/>
                          <a:cs typeface="Exo 2"/>
                          <a:sym typeface="Exo 2"/>
                        </a:rPr>
                        <a:t>N</a:t>
                      </a:r>
                      <a:r>
                        <a:rPr lang="ru-RU" sz="1100" b="0" i="0" u="none" strike="noStrike" cap="none" dirty="0">
                          <a:solidFill>
                            <a:schemeClr val="dk1"/>
                          </a:solidFill>
                          <a:latin typeface="Exo 2" charset="-52"/>
                          <a:ea typeface="Exo 2"/>
                          <a:cs typeface="Exo 2"/>
                          <a:sym typeface="Exo 2"/>
                        </a:rPr>
                        <a:t> 258н)</a:t>
                      </a:r>
                    </a:p>
                  </a:txBody>
                  <a:tcPr marL="45720" marR="45720" marT="23244" marB="23244">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endParaRPr lang="ru-RU" dirty="0"/>
                    </a:p>
                  </a:txBody>
                  <a:tcPr/>
                </a:tc>
                <a:extLst>
                  <a:ext uri="{0D108BD9-81ED-4DB2-BD59-A6C34878D82A}">
                    <a16:rowId xmlns:a16="http://schemas.microsoft.com/office/drawing/2014/main" val="10002"/>
                  </a:ext>
                </a:extLst>
              </a:tr>
            </a:tbl>
          </a:graphicData>
        </a:graphic>
      </p:graphicFrame>
      <p:sp>
        <p:nvSpPr>
          <p:cNvPr id="7" name="Шеврон 25"/>
          <p:cNvSpPr/>
          <p:nvPr/>
        </p:nvSpPr>
        <p:spPr bwMode="auto">
          <a:xfrm>
            <a:off x="202542" y="839735"/>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sp>
        <p:nvSpPr>
          <p:cNvPr id="8" name="Шеврон 25"/>
          <p:cNvSpPr/>
          <p:nvPr/>
        </p:nvSpPr>
        <p:spPr bwMode="auto">
          <a:xfrm>
            <a:off x="202542" y="1735183"/>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spTree>
    <p:extLst>
      <p:ext uri="{BB962C8B-B14F-4D97-AF65-F5344CB8AC3E}">
        <p14:creationId xmlns:p14="http://schemas.microsoft.com/office/powerpoint/2010/main" val="24469721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2" name="Прямоугольник 31"/>
          <p:cNvSpPr/>
          <p:nvPr/>
        </p:nvSpPr>
        <p:spPr bwMode="auto">
          <a:xfrm>
            <a:off x="180972" y="4726236"/>
            <a:ext cx="1441208" cy="336863"/>
          </a:xfrm>
          <a:prstGeom prst="rect">
            <a:avLst/>
          </a:prstGeom>
          <a:solidFill>
            <a:sysClr val="window" lastClr="FFFFFF">
              <a:alpha val="40000"/>
            </a:sysClr>
          </a:solidFill>
          <a:ln w="0" cap="flat" cmpd="sng" algn="ctr">
            <a:solidFill>
              <a:srgbClr val="0450F2"/>
            </a:solidFill>
            <a:prstDash val="solid"/>
            <a:miter lim="800000"/>
          </a:ln>
          <a:effectLst/>
        </p:spPr>
        <p:txBody>
          <a:bodyPr vert="horz" lIns="135000" tIns="54000" rIns="81000" bIns="54000" rtlCol="0" anchor="ctr" anchorCtr="0"/>
          <a:lstStyle/>
          <a:p>
            <a:pPr defTabSz="571500">
              <a:buFont typeface="Arial"/>
              <a:buNone/>
              <a:tabLst>
                <a:tab pos="1143000" algn="l"/>
              </a:tabLst>
              <a:defRPr/>
            </a:pPr>
            <a:r>
              <a:rPr lang="ru-RU" sz="1800" b="1" dirty="0">
                <a:solidFill>
                  <a:srgbClr val="0450F2"/>
                </a:solidFill>
                <a:latin typeface="Exo 2" pitchFamily="2" charset="-52"/>
                <a:ea typeface="Exo 2"/>
                <a:cs typeface="Exo 2"/>
                <a:sym typeface="Exo 2"/>
              </a:rPr>
              <a:t>2026</a:t>
            </a:r>
          </a:p>
        </p:txBody>
      </p:sp>
      <p:sp>
        <p:nvSpPr>
          <p:cNvPr id="33" name="Прямоугольник 32"/>
          <p:cNvSpPr/>
          <p:nvPr/>
        </p:nvSpPr>
        <p:spPr bwMode="auto">
          <a:xfrm>
            <a:off x="1990164" y="4715219"/>
            <a:ext cx="6985746" cy="359671"/>
          </a:xfrm>
          <a:prstGeom prst="rect">
            <a:avLst/>
          </a:prstGeom>
          <a:solidFill>
            <a:schemeClr val="bg1">
              <a:alpha val="57000"/>
            </a:schemeClr>
          </a:solidFill>
          <a:ln w="12700" cap="flat" cmpd="sng" algn="ctr">
            <a:solidFill>
              <a:srgbClr val="0450F2"/>
            </a:solidFill>
            <a:prstDash val="solid"/>
            <a:miter lim="800000"/>
          </a:ln>
          <a:effectLst/>
        </p:spPr>
        <p:txBody>
          <a:bodyPr rtlCol="0" anchor="ctr"/>
          <a:lstStyle/>
          <a:p>
            <a:pPr defTabSz="571500">
              <a:tabLst>
                <a:tab pos="1143000" algn="l"/>
              </a:tabLst>
              <a:defRPr/>
            </a:pPr>
            <a:r>
              <a:rPr lang="ru-RU" dirty="0">
                <a:solidFill>
                  <a:schemeClr val="dk1"/>
                </a:solidFill>
                <a:latin typeface="Exo 2" pitchFamily="2" charset="-52"/>
                <a:ea typeface="Exo 2"/>
                <a:cs typeface="Exo 2"/>
                <a:sym typeface="Exo 2"/>
              </a:rPr>
              <a:t>Малые закупки в ЕИС как сервис в увязке с бух. системами</a:t>
            </a:r>
          </a:p>
        </p:txBody>
      </p:sp>
      <p:sp>
        <p:nvSpPr>
          <p:cNvPr id="34" name="Прямоугольник 33"/>
          <p:cNvSpPr/>
          <p:nvPr/>
        </p:nvSpPr>
        <p:spPr bwMode="auto">
          <a:xfrm>
            <a:off x="188591" y="974862"/>
            <a:ext cx="1441205" cy="686298"/>
          </a:xfrm>
          <a:prstGeom prst="rect">
            <a:avLst/>
          </a:prstGeom>
          <a:solidFill>
            <a:sysClr val="window" lastClr="FFFFFF">
              <a:alpha val="40000"/>
            </a:sysClr>
          </a:solidFill>
          <a:ln w="0" cap="flat" cmpd="sng" algn="ctr">
            <a:solidFill>
              <a:srgbClr val="0450F2"/>
            </a:solidFill>
            <a:prstDash val="solid"/>
            <a:miter lim="800000"/>
          </a:ln>
          <a:effectLst/>
        </p:spPr>
        <p:txBody>
          <a:bodyPr vert="horz" lIns="135000" tIns="54000" rIns="81000" bIns="54000" rtlCol="0" anchor="ctr" anchorCtr="0"/>
          <a:lstStyle/>
          <a:p>
            <a:pPr defTabSz="571500">
              <a:buFont typeface="Arial"/>
              <a:buNone/>
              <a:tabLst>
                <a:tab pos="1143000" algn="l"/>
              </a:tabLst>
              <a:defRPr/>
            </a:pPr>
            <a:r>
              <a:rPr lang="en-US" b="1" dirty="0">
                <a:solidFill>
                  <a:srgbClr val="0450F2"/>
                </a:solidFill>
                <a:latin typeface="Exo 2" pitchFamily="2" charset="-52"/>
                <a:ea typeface="Exo 2"/>
                <a:cs typeface="Exo 2"/>
                <a:sym typeface="Exo 2"/>
              </a:rPr>
              <a:t>01</a:t>
            </a:r>
            <a:r>
              <a:rPr lang="ru-RU" b="1" dirty="0">
                <a:solidFill>
                  <a:srgbClr val="0450F2"/>
                </a:solidFill>
                <a:latin typeface="Exo 2" pitchFamily="2" charset="-52"/>
                <a:ea typeface="Exo 2"/>
                <a:cs typeface="Exo 2"/>
                <a:sym typeface="Exo 2"/>
              </a:rPr>
              <a:t>.01.2025</a:t>
            </a:r>
          </a:p>
          <a:p>
            <a:pPr defTabSz="571500">
              <a:buFont typeface="Arial"/>
              <a:buNone/>
              <a:tabLst>
                <a:tab pos="1143000" algn="l"/>
              </a:tabLst>
              <a:defRPr/>
            </a:pPr>
            <a:r>
              <a:rPr lang="ru-RU" b="1" dirty="0">
                <a:solidFill>
                  <a:srgbClr val="0450F2"/>
                </a:solidFill>
                <a:latin typeface="Exo 2" pitchFamily="2" charset="-52"/>
                <a:ea typeface="Exo 2"/>
                <a:cs typeface="Exo 2"/>
                <a:sym typeface="Exo 2"/>
              </a:rPr>
              <a:t>01.04.2025</a:t>
            </a:r>
          </a:p>
          <a:p>
            <a:pPr defTabSz="571500">
              <a:buFont typeface="Arial"/>
              <a:buNone/>
              <a:tabLst>
                <a:tab pos="1143000" algn="l"/>
              </a:tabLst>
              <a:defRPr/>
            </a:pPr>
            <a:r>
              <a:rPr lang="ru-RU" b="1" dirty="0">
                <a:solidFill>
                  <a:srgbClr val="0450F2"/>
                </a:solidFill>
                <a:latin typeface="Exo 2" pitchFamily="2" charset="-52"/>
                <a:ea typeface="Exo 2"/>
                <a:cs typeface="Exo 2"/>
                <a:sym typeface="Exo 2"/>
              </a:rPr>
              <a:t>01.07.2025</a:t>
            </a:r>
          </a:p>
        </p:txBody>
      </p:sp>
      <p:sp>
        <p:nvSpPr>
          <p:cNvPr id="35" name="Прямоугольник 34"/>
          <p:cNvSpPr/>
          <p:nvPr/>
        </p:nvSpPr>
        <p:spPr bwMode="auto">
          <a:xfrm>
            <a:off x="1997781" y="985321"/>
            <a:ext cx="6985746" cy="683459"/>
          </a:xfrm>
          <a:prstGeom prst="rect">
            <a:avLst/>
          </a:prstGeom>
          <a:solidFill>
            <a:schemeClr val="accent1">
              <a:lumMod val="20000"/>
              <a:lumOff val="80000"/>
              <a:alpha val="57000"/>
            </a:schemeClr>
          </a:solidFill>
          <a:ln w="12700" cap="flat" cmpd="sng" algn="ctr">
            <a:solidFill>
              <a:srgbClr val="0450F2"/>
            </a:solidFill>
            <a:prstDash val="solid"/>
            <a:miter lim="800000"/>
          </a:ln>
          <a:effectLst/>
        </p:spPr>
        <p:txBody>
          <a:bodyPr rtlCol="0" anchor="ctr"/>
          <a:lstStyle/>
          <a:p>
            <a:pPr defTabSz="571500">
              <a:tabLst>
                <a:tab pos="1143000" algn="l"/>
              </a:tabLst>
              <a:defRPr/>
            </a:pPr>
            <a:r>
              <a:rPr lang="ru-RU" dirty="0">
                <a:latin typeface="Exo 2" pitchFamily="2" charset="-52"/>
                <a:sym typeface="Exo 2"/>
              </a:rPr>
              <a:t>Перевод закупок у ЕП в ЕИС (включая несостоявшиеся процедуры)</a:t>
            </a:r>
            <a:br>
              <a:rPr lang="ru-RU" dirty="0">
                <a:latin typeface="Exo 2" pitchFamily="2" charset="-52"/>
                <a:sym typeface="Exo 2"/>
              </a:rPr>
            </a:br>
            <a:r>
              <a:rPr lang="ru-RU" dirty="0">
                <a:latin typeface="Exo 2" pitchFamily="2" charset="-52"/>
                <a:sym typeface="Exo 2"/>
              </a:rPr>
              <a:t>ЭДО, включая цифровой контракт (ч. 7 ст. 9 Закона </a:t>
            </a:r>
            <a:r>
              <a:rPr lang="en-US" dirty="0">
                <a:latin typeface="Exo 2" pitchFamily="2" charset="-52"/>
                <a:sym typeface="Exo 2"/>
              </a:rPr>
              <a:t>N</a:t>
            </a:r>
            <a:r>
              <a:rPr lang="ru-RU" dirty="0">
                <a:latin typeface="Exo 2" pitchFamily="2" charset="-52"/>
                <a:sym typeface="Exo 2"/>
              </a:rPr>
              <a:t> 360-ФЗ) </a:t>
            </a:r>
          </a:p>
        </p:txBody>
      </p:sp>
      <p:sp>
        <p:nvSpPr>
          <p:cNvPr id="36" name="Прямоугольник 35"/>
          <p:cNvSpPr/>
          <p:nvPr/>
        </p:nvSpPr>
        <p:spPr bwMode="auto">
          <a:xfrm>
            <a:off x="180973" y="3400316"/>
            <a:ext cx="1441208" cy="525059"/>
          </a:xfrm>
          <a:prstGeom prst="rect">
            <a:avLst/>
          </a:prstGeom>
          <a:solidFill>
            <a:sysClr val="window" lastClr="FFFFFF">
              <a:alpha val="40000"/>
            </a:sysClr>
          </a:solidFill>
          <a:ln w="0" cap="flat" cmpd="sng" algn="ctr">
            <a:solidFill>
              <a:srgbClr val="0450F2"/>
            </a:solidFill>
            <a:prstDash val="solid"/>
            <a:miter lim="800000"/>
          </a:ln>
          <a:effectLst/>
        </p:spPr>
        <p:txBody>
          <a:bodyPr vert="horz" lIns="135000" tIns="54000" rIns="81000" bIns="54000" rtlCol="0" anchor="ctr" anchorCtr="0"/>
          <a:lstStyle/>
          <a:p>
            <a:pPr defTabSz="571500">
              <a:buFont typeface="Arial"/>
              <a:buNone/>
              <a:tabLst>
                <a:tab pos="1143000" algn="l"/>
              </a:tabLst>
              <a:defRPr/>
            </a:pPr>
            <a:r>
              <a:rPr lang="ru-RU" sz="1800" b="1" dirty="0">
                <a:solidFill>
                  <a:srgbClr val="0450F2"/>
                </a:solidFill>
                <a:latin typeface="Exo 2" pitchFamily="2" charset="-52"/>
                <a:ea typeface="Exo 2"/>
                <a:cs typeface="Exo 2"/>
                <a:sym typeface="Exo 2"/>
              </a:rPr>
              <a:t>01.04.2025</a:t>
            </a:r>
          </a:p>
        </p:txBody>
      </p:sp>
      <p:sp>
        <p:nvSpPr>
          <p:cNvPr id="37" name="Прямоугольник 36"/>
          <p:cNvSpPr/>
          <p:nvPr/>
        </p:nvSpPr>
        <p:spPr bwMode="auto">
          <a:xfrm>
            <a:off x="1990164" y="3400316"/>
            <a:ext cx="6985746" cy="521872"/>
          </a:xfrm>
          <a:prstGeom prst="rect">
            <a:avLst/>
          </a:prstGeom>
          <a:solidFill>
            <a:schemeClr val="accent1">
              <a:lumMod val="20000"/>
              <a:lumOff val="80000"/>
              <a:alpha val="57000"/>
            </a:schemeClr>
          </a:solidFill>
          <a:ln w="12700" cap="flat" cmpd="sng" algn="ctr">
            <a:solidFill>
              <a:srgbClr val="0450F2"/>
            </a:solidFill>
            <a:prstDash val="solid"/>
            <a:miter lim="800000"/>
          </a:ln>
          <a:effectLst/>
        </p:spPr>
        <p:txBody>
          <a:bodyPr rtlCol="0" anchor="ctr"/>
          <a:lstStyle/>
          <a:p>
            <a:pPr defTabSz="571500">
              <a:tabLst>
                <a:tab pos="1143000" algn="l"/>
              </a:tabLst>
              <a:defRPr/>
            </a:pPr>
            <a:r>
              <a:rPr lang="ru-RU" dirty="0">
                <a:latin typeface="Exo 2" pitchFamily="2" charset="-52"/>
                <a:sym typeface="Exo 2"/>
              </a:rPr>
              <a:t>Цифровое доп. соглашение об изменении/расторжении контракта</a:t>
            </a:r>
          </a:p>
          <a:p>
            <a:pPr defTabSz="571500">
              <a:tabLst>
                <a:tab pos="1143000" algn="l"/>
              </a:tabLst>
              <a:defRPr/>
            </a:pPr>
            <a:r>
              <a:rPr lang="ru-RU" dirty="0">
                <a:latin typeface="Exo 2" pitchFamily="2" charset="-52"/>
                <a:sym typeface="Exo 2"/>
              </a:rPr>
              <a:t>(ч. 7 ст. 9 Закона </a:t>
            </a:r>
            <a:r>
              <a:rPr lang="en-US" dirty="0">
                <a:latin typeface="Exo 2" pitchFamily="2" charset="-52"/>
                <a:sym typeface="Exo 2"/>
              </a:rPr>
              <a:t>N</a:t>
            </a:r>
            <a:r>
              <a:rPr lang="ru-RU" dirty="0">
                <a:latin typeface="Exo 2" pitchFamily="2" charset="-52"/>
                <a:sym typeface="Exo 2"/>
              </a:rPr>
              <a:t> 360-ФЗ) </a:t>
            </a:r>
          </a:p>
        </p:txBody>
      </p:sp>
      <p:sp>
        <p:nvSpPr>
          <p:cNvPr id="38" name="Прямоугольник 37"/>
          <p:cNvSpPr/>
          <p:nvPr/>
        </p:nvSpPr>
        <p:spPr bwMode="auto">
          <a:xfrm>
            <a:off x="180973" y="4027882"/>
            <a:ext cx="1441208" cy="592317"/>
          </a:xfrm>
          <a:prstGeom prst="rect">
            <a:avLst/>
          </a:prstGeom>
          <a:solidFill>
            <a:sysClr val="window" lastClr="FFFFFF">
              <a:alpha val="40000"/>
            </a:sysClr>
          </a:solidFill>
          <a:ln w="0" cap="flat" cmpd="sng" algn="ctr">
            <a:solidFill>
              <a:srgbClr val="0450F2"/>
            </a:solidFill>
            <a:prstDash val="solid"/>
            <a:miter lim="800000"/>
          </a:ln>
          <a:effectLst/>
        </p:spPr>
        <p:txBody>
          <a:bodyPr vert="horz" lIns="135000" tIns="54000" rIns="81000" bIns="54000" rtlCol="0" anchor="ctr" anchorCtr="0"/>
          <a:lstStyle/>
          <a:p>
            <a:pPr defTabSz="571500">
              <a:buFont typeface="Arial"/>
              <a:buNone/>
              <a:tabLst>
                <a:tab pos="1143000" algn="l"/>
              </a:tabLst>
              <a:defRPr/>
            </a:pPr>
            <a:r>
              <a:rPr lang="ru-RU" sz="1800" b="1" dirty="0">
                <a:solidFill>
                  <a:srgbClr val="0450F2"/>
                </a:solidFill>
                <a:latin typeface="Exo 2" pitchFamily="2" charset="-52"/>
                <a:ea typeface="Exo 2"/>
                <a:cs typeface="Exo 2"/>
                <a:sym typeface="Exo 2"/>
              </a:rPr>
              <a:t>2025</a:t>
            </a:r>
          </a:p>
        </p:txBody>
      </p:sp>
      <p:sp>
        <p:nvSpPr>
          <p:cNvPr id="39" name="Прямоугольник 38"/>
          <p:cNvSpPr/>
          <p:nvPr/>
        </p:nvSpPr>
        <p:spPr bwMode="auto">
          <a:xfrm>
            <a:off x="1990164" y="4026289"/>
            <a:ext cx="6985746" cy="592318"/>
          </a:xfrm>
          <a:prstGeom prst="rect">
            <a:avLst/>
          </a:prstGeom>
          <a:solidFill>
            <a:schemeClr val="bg1">
              <a:alpha val="57000"/>
            </a:schemeClr>
          </a:solidFill>
          <a:ln w="12700" cap="flat" cmpd="sng" algn="ctr">
            <a:solidFill>
              <a:srgbClr val="0450F2"/>
            </a:solidFill>
            <a:prstDash val="solid"/>
            <a:miter lim="800000"/>
          </a:ln>
          <a:effectLst/>
        </p:spPr>
        <p:txBody>
          <a:bodyPr rtlCol="0" anchor="ctr"/>
          <a:lstStyle/>
          <a:p>
            <a:pPr defTabSz="571500">
              <a:tabLst>
                <a:tab pos="1143000" algn="l"/>
              </a:tabLst>
              <a:defRPr/>
            </a:pPr>
            <a:r>
              <a:rPr lang="ru-RU" dirty="0">
                <a:latin typeface="Exo 2" pitchFamily="2" charset="-52"/>
                <a:sym typeface="Exo 2"/>
              </a:rPr>
              <a:t>Цифровая смета контракта</a:t>
            </a:r>
            <a:r>
              <a:rPr lang="en-US" dirty="0">
                <a:latin typeface="Exo 2" pitchFamily="2" charset="-52"/>
                <a:sym typeface="Exo 2"/>
              </a:rPr>
              <a:t> </a:t>
            </a:r>
            <a:r>
              <a:rPr lang="ru-RU" dirty="0">
                <a:latin typeface="Exo 2" pitchFamily="2" charset="-52"/>
                <a:sym typeface="Exo 2"/>
              </a:rPr>
              <a:t>во взаимодействии со сметными системами (</a:t>
            </a:r>
            <a:r>
              <a:rPr lang="ru-RU" dirty="0" err="1">
                <a:latin typeface="Exo 2" pitchFamily="2" charset="-52"/>
                <a:sym typeface="Exo 2"/>
              </a:rPr>
              <a:t>прослеживаемость</a:t>
            </a:r>
            <a:r>
              <a:rPr lang="ru-RU" dirty="0">
                <a:latin typeface="Exo 2" pitchFamily="2" charset="-52"/>
                <a:sym typeface="Exo 2"/>
              </a:rPr>
              <a:t> на всем жизненном цикле контракта) </a:t>
            </a:r>
          </a:p>
        </p:txBody>
      </p:sp>
      <p:sp>
        <p:nvSpPr>
          <p:cNvPr id="42" name="Шеврон 33"/>
          <p:cNvSpPr/>
          <p:nvPr/>
        </p:nvSpPr>
        <p:spPr bwMode="auto">
          <a:xfrm>
            <a:off x="1713704" y="1229114"/>
            <a:ext cx="200171" cy="266752"/>
          </a:xfrm>
          <a:prstGeom prst="chevron">
            <a:avLst>
              <a:gd name="adj" fmla="val 50000"/>
            </a:avLst>
          </a:prstGeom>
          <a:solidFill>
            <a:srgbClr val="A5A5A5"/>
          </a:solidFill>
          <a:ln w="12700" cap="flat" cmpd="sng" algn="ctr">
            <a:solidFill>
              <a:sysClr val="window" lastClr="FFFFFF"/>
            </a:solidFill>
            <a:prstDash val="solid"/>
            <a:miter lim="800000"/>
          </a:ln>
          <a:effectLst/>
        </p:spPr>
        <p:txBody>
          <a:bodyPr rtlCol="0" anchor="ctr"/>
          <a:lstStyle/>
          <a:p>
            <a:pPr algn="ctr">
              <a:buClrTx/>
              <a:buFontTx/>
              <a:buNone/>
              <a:defRPr/>
            </a:pPr>
            <a:endParaRPr lang="ru-RU" sz="1350">
              <a:solidFill>
                <a:prstClr val="black"/>
              </a:solidFill>
              <a:latin typeface="Calibri"/>
            </a:endParaRPr>
          </a:p>
        </p:txBody>
      </p:sp>
      <p:sp>
        <p:nvSpPr>
          <p:cNvPr id="43" name="Шеврон 33"/>
          <p:cNvSpPr/>
          <p:nvPr/>
        </p:nvSpPr>
        <p:spPr bwMode="auto">
          <a:xfrm>
            <a:off x="1706087" y="3527876"/>
            <a:ext cx="200171" cy="266752"/>
          </a:xfrm>
          <a:prstGeom prst="chevron">
            <a:avLst>
              <a:gd name="adj" fmla="val 50000"/>
            </a:avLst>
          </a:prstGeom>
          <a:solidFill>
            <a:srgbClr val="A5A5A5"/>
          </a:solidFill>
          <a:ln w="12700" cap="flat" cmpd="sng" algn="ctr">
            <a:solidFill>
              <a:sysClr val="window" lastClr="FFFFFF"/>
            </a:solidFill>
            <a:prstDash val="solid"/>
            <a:miter lim="800000"/>
          </a:ln>
          <a:effectLst/>
        </p:spPr>
        <p:txBody>
          <a:bodyPr rtlCol="0" anchor="ctr"/>
          <a:lstStyle/>
          <a:p>
            <a:pPr algn="ctr">
              <a:buClrTx/>
              <a:buFontTx/>
              <a:buNone/>
              <a:defRPr/>
            </a:pPr>
            <a:endParaRPr lang="ru-RU" sz="1350">
              <a:solidFill>
                <a:prstClr val="black"/>
              </a:solidFill>
              <a:latin typeface="Calibri"/>
            </a:endParaRPr>
          </a:p>
        </p:txBody>
      </p:sp>
      <p:sp>
        <p:nvSpPr>
          <p:cNvPr id="44" name="Шеврон 33"/>
          <p:cNvSpPr/>
          <p:nvPr/>
        </p:nvSpPr>
        <p:spPr bwMode="auto">
          <a:xfrm>
            <a:off x="1709586" y="4179968"/>
            <a:ext cx="200171" cy="266752"/>
          </a:xfrm>
          <a:prstGeom prst="chevron">
            <a:avLst>
              <a:gd name="adj" fmla="val 50000"/>
            </a:avLst>
          </a:prstGeom>
          <a:solidFill>
            <a:srgbClr val="A5A5A5"/>
          </a:solidFill>
          <a:ln w="12700" cap="flat" cmpd="sng" algn="ctr">
            <a:solidFill>
              <a:sysClr val="window" lastClr="FFFFFF"/>
            </a:solidFill>
            <a:prstDash val="solid"/>
            <a:miter lim="800000"/>
          </a:ln>
          <a:effectLst/>
        </p:spPr>
        <p:txBody>
          <a:bodyPr rtlCol="0" anchor="ctr"/>
          <a:lstStyle/>
          <a:p>
            <a:pPr algn="ctr">
              <a:buClrTx/>
              <a:buFontTx/>
              <a:buNone/>
              <a:defRPr/>
            </a:pPr>
            <a:endParaRPr lang="ru-RU" sz="1350">
              <a:solidFill>
                <a:prstClr val="black"/>
              </a:solidFill>
              <a:latin typeface="Calibri"/>
            </a:endParaRPr>
          </a:p>
        </p:txBody>
      </p:sp>
      <p:sp>
        <p:nvSpPr>
          <p:cNvPr id="45" name="Шеврон 33"/>
          <p:cNvSpPr/>
          <p:nvPr/>
        </p:nvSpPr>
        <p:spPr bwMode="auto">
          <a:xfrm>
            <a:off x="1706087" y="4778719"/>
            <a:ext cx="200171" cy="266752"/>
          </a:xfrm>
          <a:prstGeom prst="chevron">
            <a:avLst>
              <a:gd name="adj" fmla="val 50000"/>
            </a:avLst>
          </a:prstGeom>
          <a:solidFill>
            <a:srgbClr val="A5A5A5"/>
          </a:solidFill>
          <a:ln w="12700" cap="flat" cmpd="sng" algn="ctr">
            <a:solidFill>
              <a:sysClr val="window" lastClr="FFFFFF"/>
            </a:solidFill>
            <a:prstDash val="solid"/>
            <a:miter lim="800000"/>
          </a:ln>
          <a:effectLst/>
        </p:spPr>
        <p:txBody>
          <a:bodyPr rtlCol="0" anchor="ctr"/>
          <a:lstStyle/>
          <a:p>
            <a:pPr algn="ctr">
              <a:buClrTx/>
              <a:buFontTx/>
              <a:buNone/>
              <a:defRPr/>
            </a:pPr>
            <a:endParaRPr lang="ru-RU" sz="1350">
              <a:solidFill>
                <a:prstClr val="black"/>
              </a:solidFill>
              <a:latin typeface="Calibri"/>
            </a:endParaRPr>
          </a:p>
        </p:txBody>
      </p:sp>
      <p:sp>
        <p:nvSpPr>
          <p:cNvPr id="46" name="Подзаголовок 8"/>
          <p:cNvSpPr txBox="1"/>
          <p:nvPr/>
        </p:nvSpPr>
        <p:spPr bwMode="auto">
          <a:xfrm>
            <a:off x="89530" y="369659"/>
            <a:ext cx="6369050" cy="390143"/>
          </a:xfrm>
          <a:prstGeom prst="rect">
            <a:avLst/>
          </a:prstGeom>
        </p:spPr>
        <p:txBody>
          <a:bodyPr>
            <a:noAutofit/>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0" indent="0" defTabSz="571500">
              <a:lnSpc>
                <a:spcPct val="100000"/>
              </a:lnSpc>
              <a:spcBef>
                <a:spcPts val="0"/>
              </a:spcBef>
              <a:buFont typeface="Arial"/>
              <a:buNone/>
              <a:tabLst>
                <a:tab pos="1143000" algn="l"/>
              </a:tabLst>
              <a:defRPr/>
            </a:pPr>
            <a:r>
              <a:rPr lang="ru-RU" sz="2200" dirty="0">
                <a:solidFill>
                  <a:srgbClr val="0450F2"/>
                </a:solidFill>
                <a:latin typeface="Exo 2 SemiBold"/>
                <a:ea typeface="Exo 2 SemiBold"/>
                <a:cs typeface="Exo 2 SemiBold"/>
                <a:sym typeface="Exo 2 SemiBold"/>
              </a:rPr>
              <a:t>Цифровая закупка в ЕИС</a:t>
            </a:r>
          </a:p>
        </p:txBody>
      </p:sp>
      <p:sp>
        <p:nvSpPr>
          <p:cNvPr id="21" name="Прямоугольник 20"/>
          <p:cNvSpPr/>
          <p:nvPr/>
        </p:nvSpPr>
        <p:spPr bwMode="auto">
          <a:xfrm>
            <a:off x="180971" y="1797822"/>
            <a:ext cx="1441205" cy="312918"/>
          </a:xfrm>
          <a:prstGeom prst="rect">
            <a:avLst/>
          </a:prstGeom>
          <a:solidFill>
            <a:sysClr val="window" lastClr="FFFFFF">
              <a:alpha val="40000"/>
            </a:sysClr>
          </a:solidFill>
          <a:ln w="0" cap="flat" cmpd="sng" algn="ctr">
            <a:solidFill>
              <a:srgbClr val="0450F2"/>
            </a:solidFill>
            <a:prstDash val="solid"/>
            <a:miter lim="800000"/>
          </a:ln>
          <a:effectLst/>
        </p:spPr>
        <p:txBody>
          <a:bodyPr vert="horz" lIns="135000" tIns="54000" rIns="81000" bIns="54000" rtlCol="0" anchor="ctr" anchorCtr="0"/>
          <a:lstStyle/>
          <a:p>
            <a:pPr defTabSz="571500">
              <a:buFont typeface="Arial"/>
              <a:buNone/>
              <a:tabLst>
                <a:tab pos="1143000" algn="l"/>
              </a:tabLst>
              <a:defRPr/>
            </a:pPr>
            <a:r>
              <a:rPr lang="ru-RU" b="1" dirty="0">
                <a:solidFill>
                  <a:srgbClr val="0450F2"/>
                </a:solidFill>
                <a:latin typeface="Exo 2" pitchFamily="2" charset="-52"/>
                <a:ea typeface="Exo 2"/>
                <a:cs typeface="Exo 2"/>
                <a:sym typeface="Exo 2"/>
              </a:rPr>
              <a:t>01.07.2025</a:t>
            </a:r>
          </a:p>
        </p:txBody>
      </p:sp>
      <p:sp>
        <p:nvSpPr>
          <p:cNvPr id="22" name="Прямоугольник 21"/>
          <p:cNvSpPr/>
          <p:nvPr/>
        </p:nvSpPr>
        <p:spPr bwMode="auto">
          <a:xfrm>
            <a:off x="1990161" y="1800661"/>
            <a:ext cx="6985746" cy="317699"/>
          </a:xfrm>
          <a:prstGeom prst="rect">
            <a:avLst/>
          </a:prstGeom>
          <a:solidFill>
            <a:schemeClr val="accent1">
              <a:lumMod val="20000"/>
              <a:lumOff val="80000"/>
              <a:alpha val="57000"/>
            </a:schemeClr>
          </a:solidFill>
          <a:ln w="12700" cap="flat" cmpd="sng" algn="ctr">
            <a:solidFill>
              <a:srgbClr val="0450F2"/>
            </a:solidFill>
            <a:prstDash val="solid"/>
            <a:miter lim="800000"/>
          </a:ln>
          <a:effectLst/>
        </p:spPr>
        <p:txBody>
          <a:bodyPr rtlCol="0" anchor="ctr"/>
          <a:lstStyle/>
          <a:p>
            <a:pPr defTabSz="571500">
              <a:tabLst>
                <a:tab pos="1143000" algn="l"/>
              </a:tabLst>
              <a:defRPr/>
            </a:pPr>
            <a:r>
              <a:rPr lang="ru-RU" dirty="0">
                <a:latin typeface="Exo 2" pitchFamily="2" charset="-52"/>
                <a:sym typeface="Exo 2"/>
              </a:rPr>
              <a:t>Уведомление КО о заключении контракта с ЕП через ЕИС (</a:t>
            </a:r>
            <a:r>
              <a:rPr lang="ru-RU" dirty="0" err="1">
                <a:latin typeface="Exo 2" pitchFamily="2" charset="-52"/>
                <a:sym typeface="Exo 2"/>
              </a:rPr>
              <a:t>пп</a:t>
            </a:r>
            <a:r>
              <a:rPr lang="ru-RU" dirty="0">
                <a:latin typeface="Exo 2" pitchFamily="2" charset="-52"/>
                <a:sym typeface="Exo 2"/>
              </a:rPr>
              <a:t>. 6, 6.1, 9, 34, 50)</a:t>
            </a:r>
          </a:p>
        </p:txBody>
      </p:sp>
      <p:sp>
        <p:nvSpPr>
          <p:cNvPr id="23" name="Шеврон 33"/>
          <p:cNvSpPr/>
          <p:nvPr/>
        </p:nvSpPr>
        <p:spPr bwMode="auto">
          <a:xfrm>
            <a:off x="1706084" y="1831094"/>
            <a:ext cx="200171" cy="266752"/>
          </a:xfrm>
          <a:prstGeom prst="chevron">
            <a:avLst>
              <a:gd name="adj" fmla="val 50000"/>
            </a:avLst>
          </a:prstGeom>
          <a:solidFill>
            <a:srgbClr val="A5A5A5"/>
          </a:solidFill>
          <a:ln w="12700" cap="flat" cmpd="sng" algn="ctr">
            <a:solidFill>
              <a:sysClr val="window" lastClr="FFFFFF"/>
            </a:solidFill>
            <a:prstDash val="solid"/>
            <a:miter lim="800000"/>
          </a:ln>
          <a:effectLst/>
        </p:spPr>
        <p:txBody>
          <a:bodyPr rtlCol="0" anchor="ctr"/>
          <a:lstStyle/>
          <a:p>
            <a:pPr algn="ctr">
              <a:buClrTx/>
              <a:buFontTx/>
              <a:buNone/>
              <a:defRPr/>
            </a:pPr>
            <a:endParaRPr lang="ru-RU" sz="1350">
              <a:solidFill>
                <a:prstClr val="black"/>
              </a:solidFill>
              <a:latin typeface="Calibri"/>
            </a:endParaRPr>
          </a:p>
        </p:txBody>
      </p:sp>
      <p:sp>
        <p:nvSpPr>
          <p:cNvPr id="24" name="Прямоугольник 23"/>
          <p:cNvSpPr/>
          <p:nvPr/>
        </p:nvSpPr>
        <p:spPr bwMode="auto">
          <a:xfrm>
            <a:off x="180971" y="2224542"/>
            <a:ext cx="1441205" cy="290058"/>
          </a:xfrm>
          <a:prstGeom prst="rect">
            <a:avLst/>
          </a:prstGeom>
          <a:solidFill>
            <a:sysClr val="window" lastClr="FFFFFF">
              <a:alpha val="40000"/>
            </a:sysClr>
          </a:solidFill>
          <a:ln w="0" cap="flat" cmpd="sng" algn="ctr">
            <a:solidFill>
              <a:srgbClr val="0450F2"/>
            </a:solidFill>
            <a:prstDash val="solid"/>
            <a:miter lim="800000"/>
          </a:ln>
          <a:effectLst/>
        </p:spPr>
        <p:txBody>
          <a:bodyPr vert="horz" lIns="135000" tIns="54000" rIns="81000" bIns="54000" rtlCol="0" anchor="ctr" anchorCtr="0"/>
          <a:lstStyle/>
          <a:p>
            <a:pPr defTabSz="571500">
              <a:buFont typeface="Arial"/>
              <a:buNone/>
              <a:tabLst>
                <a:tab pos="1143000" algn="l"/>
              </a:tabLst>
              <a:defRPr/>
            </a:pPr>
            <a:r>
              <a:rPr lang="ru-RU" b="1" dirty="0">
                <a:solidFill>
                  <a:srgbClr val="0450F2"/>
                </a:solidFill>
                <a:latin typeface="Exo 2" pitchFamily="2" charset="-52"/>
                <a:ea typeface="Exo 2"/>
                <a:cs typeface="Exo 2"/>
                <a:sym typeface="Exo 2"/>
              </a:rPr>
              <a:t>01.01.2026</a:t>
            </a:r>
          </a:p>
        </p:txBody>
      </p:sp>
      <p:sp>
        <p:nvSpPr>
          <p:cNvPr id="25" name="Прямоугольник 24"/>
          <p:cNvSpPr/>
          <p:nvPr/>
        </p:nvSpPr>
        <p:spPr bwMode="auto">
          <a:xfrm>
            <a:off x="1990161" y="2235001"/>
            <a:ext cx="6985746" cy="279599"/>
          </a:xfrm>
          <a:prstGeom prst="rect">
            <a:avLst/>
          </a:prstGeom>
          <a:solidFill>
            <a:schemeClr val="bg1">
              <a:alpha val="57000"/>
            </a:schemeClr>
          </a:solidFill>
          <a:ln w="12700" cap="flat" cmpd="sng" algn="ctr">
            <a:solidFill>
              <a:srgbClr val="0450F2"/>
            </a:solidFill>
            <a:prstDash val="solid"/>
            <a:miter lim="800000"/>
          </a:ln>
          <a:effectLst/>
        </p:spPr>
        <p:txBody>
          <a:bodyPr rtlCol="0" anchor="ctr"/>
          <a:lstStyle/>
          <a:p>
            <a:pPr defTabSz="571500">
              <a:tabLst>
                <a:tab pos="1143000" algn="l"/>
              </a:tabLst>
              <a:defRPr/>
            </a:pPr>
            <a:r>
              <a:rPr lang="ru-RU" dirty="0">
                <a:latin typeface="Exo 2" pitchFamily="2" charset="-52"/>
                <a:sym typeface="Exo 2"/>
              </a:rPr>
              <a:t>Вместо документов по п. 1 ч. 1 ст. 31 – ссылки на </a:t>
            </a:r>
            <a:r>
              <a:rPr lang="ru-RU" dirty="0" err="1">
                <a:latin typeface="Exo 2" pitchFamily="2" charset="-52"/>
                <a:sym typeface="Exo 2"/>
              </a:rPr>
              <a:t>оф.сайт</a:t>
            </a:r>
            <a:endParaRPr lang="ru-RU" dirty="0">
              <a:latin typeface="Exo 2" pitchFamily="2" charset="-52"/>
              <a:sym typeface="Exo 2"/>
            </a:endParaRPr>
          </a:p>
        </p:txBody>
      </p:sp>
      <p:sp>
        <p:nvSpPr>
          <p:cNvPr id="26" name="Шеврон 33"/>
          <p:cNvSpPr/>
          <p:nvPr/>
        </p:nvSpPr>
        <p:spPr bwMode="auto">
          <a:xfrm>
            <a:off x="1706084" y="2242574"/>
            <a:ext cx="200171" cy="266752"/>
          </a:xfrm>
          <a:prstGeom prst="chevron">
            <a:avLst>
              <a:gd name="adj" fmla="val 50000"/>
            </a:avLst>
          </a:prstGeom>
          <a:solidFill>
            <a:srgbClr val="A5A5A5"/>
          </a:solidFill>
          <a:ln w="12700" cap="flat" cmpd="sng" algn="ctr">
            <a:solidFill>
              <a:sysClr val="window" lastClr="FFFFFF"/>
            </a:solidFill>
            <a:prstDash val="solid"/>
            <a:miter lim="800000"/>
          </a:ln>
          <a:effectLst/>
        </p:spPr>
        <p:txBody>
          <a:bodyPr rtlCol="0" anchor="ctr"/>
          <a:lstStyle/>
          <a:p>
            <a:pPr algn="ctr">
              <a:buClrTx/>
              <a:buFontTx/>
              <a:buNone/>
              <a:defRPr/>
            </a:pPr>
            <a:endParaRPr lang="ru-RU" sz="1350">
              <a:solidFill>
                <a:prstClr val="black"/>
              </a:solidFill>
              <a:latin typeface="Calibri"/>
            </a:endParaRPr>
          </a:p>
        </p:txBody>
      </p:sp>
      <p:sp>
        <p:nvSpPr>
          <p:cNvPr id="27" name="Прямоугольник 26"/>
          <p:cNvSpPr/>
          <p:nvPr/>
        </p:nvSpPr>
        <p:spPr bwMode="auto">
          <a:xfrm>
            <a:off x="180971" y="2636022"/>
            <a:ext cx="1441205" cy="274818"/>
          </a:xfrm>
          <a:prstGeom prst="rect">
            <a:avLst/>
          </a:prstGeom>
          <a:solidFill>
            <a:sysClr val="window" lastClr="FFFFFF">
              <a:alpha val="40000"/>
            </a:sysClr>
          </a:solidFill>
          <a:ln w="0" cap="flat" cmpd="sng" algn="ctr">
            <a:solidFill>
              <a:srgbClr val="0450F2"/>
            </a:solidFill>
            <a:prstDash val="solid"/>
            <a:miter lim="800000"/>
          </a:ln>
          <a:effectLst/>
        </p:spPr>
        <p:txBody>
          <a:bodyPr vert="horz" lIns="135000" tIns="54000" rIns="81000" bIns="54000" rtlCol="0" anchor="ctr" anchorCtr="0"/>
          <a:lstStyle/>
          <a:p>
            <a:pPr defTabSz="571500">
              <a:buFont typeface="Arial"/>
              <a:buNone/>
              <a:tabLst>
                <a:tab pos="1143000" algn="l"/>
              </a:tabLst>
              <a:defRPr/>
            </a:pPr>
            <a:r>
              <a:rPr lang="ru-RU" b="1" dirty="0">
                <a:solidFill>
                  <a:srgbClr val="0450F2"/>
                </a:solidFill>
                <a:latin typeface="Exo 2" pitchFamily="2" charset="-52"/>
                <a:ea typeface="Exo 2"/>
                <a:cs typeface="Exo 2"/>
                <a:sym typeface="Exo 2"/>
              </a:rPr>
              <a:t>01.01.2026</a:t>
            </a:r>
          </a:p>
        </p:txBody>
      </p:sp>
      <p:sp>
        <p:nvSpPr>
          <p:cNvPr id="47" name="Прямоугольник 46"/>
          <p:cNvSpPr/>
          <p:nvPr/>
        </p:nvSpPr>
        <p:spPr bwMode="auto">
          <a:xfrm>
            <a:off x="1990161" y="2638861"/>
            <a:ext cx="6985746" cy="264359"/>
          </a:xfrm>
          <a:prstGeom prst="rect">
            <a:avLst/>
          </a:prstGeom>
          <a:solidFill>
            <a:schemeClr val="bg1">
              <a:alpha val="57000"/>
            </a:schemeClr>
          </a:solidFill>
          <a:ln w="12700" cap="flat" cmpd="sng" algn="ctr">
            <a:solidFill>
              <a:srgbClr val="0450F2"/>
            </a:solidFill>
            <a:prstDash val="solid"/>
            <a:miter lim="800000"/>
          </a:ln>
          <a:effectLst/>
        </p:spPr>
        <p:txBody>
          <a:bodyPr rtlCol="0" anchor="ctr"/>
          <a:lstStyle/>
          <a:p>
            <a:pPr defTabSz="571500">
              <a:tabLst>
                <a:tab pos="1143000" algn="l"/>
              </a:tabLst>
              <a:defRPr/>
            </a:pPr>
            <a:r>
              <a:rPr lang="ru-RU" dirty="0">
                <a:latin typeface="Exo 2" pitchFamily="2" charset="-52"/>
                <a:sym typeface="Exo 2"/>
              </a:rPr>
              <a:t>Закупка однородных товаров по </a:t>
            </a:r>
            <a:r>
              <a:rPr lang="ru-RU" dirty="0" err="1">
                <a:latin typeface="Exo 2" pitchFamily="2" charset="-52"/>
                <a:sym typeface="Exo 2"/>
              </a:rPr>
              <a:t>пп</a:t>
            </a:r>
            <a:r>
              <a:rPr lang="ru-RU" dirty="0">
                <a:latin typeface="Exo 2" pitchFamily="2" charset="-52"/>
                <a:sym typeface="Exo 2"/>
              </a:rPr>
              <a:t>. 4, 5 и 28 ч. 1 и ч. 12 ст. 93</a:t>
            </a:r>
          </a:p>
        </p:txBody>
      </p:sp>
      <p:sp>
        <p:nvSpPr>
          <p:cNvPr id="48" name="Шеврон 33"/>
          <p:cNvSpPr/>
          <p:nvPr/>
        </p:nvSpPr>
        <p:spPr bwMode="auto">
          <a:xfrm>
            <a:off x="1706084" y="2646434"/>
            <a:ext cx="200171" cy="266752"/>
          </a:xfrm>
          <a:prstGeom prst="chevron">
            <a:avLst>
              <a:gd name="adj" fmla="val 50000"/>
            </a:avLst>
          </a:prstGeom>
          <a:solidFill>
            <a:srgbClr val="A5A5A5"/>
          </a:solidFill>
          <a:ln w="12700" cap="flat" cmpd="sng" algn="ctr">
            <a:solidFill>
              <a:sysClr val="window" lastClr="FFFFFF"/>
            </a:solidFill>
            <a:prstDash val="solid"/>
            <a:miter lim="800000"/>
          </a:ln>
          <a:effectLst/>
        </p:spPr>
        <p:txBody>
          <a:bodyPr rtlCol="0" anchor="ctr"/>
          <a:lstStyle/>
          <a:p>
            <a:pPr algn="ctr">
              <a:buClrTx/>
              <a:buFontTx/>
              <a:buNone/>
              <a:defRPr/>
            </a:pPr>
            <a:endParaRPr lang="ru-RU" sz="1350">
              <a:solidFill>
                <a:prstClr val="black"/>
              </a:solidFill>
              <a:latin typeface="Calibri"/>
            </a:endParaRPr>
          </a:p>
        </p:txBody>
      </p:sp>
      <p:sp>
        <p:nvSpPr>
          <p:cNvPr id="49" name="Прямоугольник 48"/>
          <p:cNvSpPr/>
          <p:nvPr/>
        </p:nvSpPr>
        <p:spPr bwMode="auto">
          <a:xfrm>
            <a:off x="180971" y="3009402"/>
            <a:ext cx="1441205" cy="274818"/>
          </a:xfrm>
          <a:prstGeom prst="rect">
            <a:avLst/>
          </a:prstGeom>
          <a:solidFill>
            <a:sysClr val="window" lastClr="FFFFFF">
              <a:alpha val="40000"/>
            </a:sysClr>
          </a:solidFill>
          <a:ln w="0" cap="flat" cmpd="sng" algn="ctr">
            <a:solidFill>
              <a:srgbClr val="0450F2"/>
            </a:solidFill>
            <a:prstDash val="solid"/>
            <a:miter lim="800000"/>
          </a:ln>
          <a:effectLst/>
        </p:spPr>
        <p:txBody>
          <a:bodyPr vert="horz" lIns="135000" tIns="54000" rIns="81000" bIns="54000" rtlCol="0" anchor="ctr" anchorCtr="0"/>
          <a:lstStyle/>
          <a:p>
            <a:pPr defTabSz="571500">
              <a:buFont typeface="Arial"/>
              <a:buNone/>
              <a:tabLst>
                <a:tab pos="1143000" algn="l"/>
              </a:tabLst>
              <a:defRPr/>
            </a:pPr>
            <a:r>
              <a:rPr lang="ru-RU" b="1" dirty="0">
                <a:solidFill>
                  <a:srgbClr val="0450F2"/>
                </a:solidFill>
                <a:latin typeface="Exo 2" pitchFamily="2" charset="-52"/>
                <a:ea typeface="Exo 2"/>
                <a:cs typeface="Exo 2"/>
                <a:sym typeface="Exo 2"/>
              </a:rPr>
              <a:t>01.01.2026</a:t>
            </a:r>
          </a:p>
        </p:txBody>
      </p:sp>
      <p:sp>
        <p:nvSpPr>
          <p:cNvPr id="50" name="Прямоугольник 49"/>
          <p:cNvSpPr/>
          <p:nvPr/>
        </p:nvSpPr>
        <p:spPr bwMode="auto">
          <a:xfrm>
            <a:off x="1990161" y="3012241"/>
            <a:ext cx="6985746" cy="264359"/>
          </a:xfrm>
          <a:prstGeom prst="rect">
            <a:avLst/>
          </a:prstGeom>
          <a:solidFill>
            <a:schemeClr val="bg1">
              <a:alpha val="57000"/>
            </a:schemeClr>
          </a:solidFill>
          <a:ln w="12700" cap="flat" cmpd="sng" algn="ctr">
            <a:solidFill>
              <a:srgbClr val="0450F2"/>
            </a:solidFill>
            <a:prstDash val="solid"/>
            <a:miter lim="800000"/>
          </a:ln>
          <a:effectLst/>
        </p:spPr>
        <p:txBody>
          <a:bodyPr rtlCol="0" anchor="ctr"/>
          <a:lstStyle/>
          <a:p>
            <a:pPr defTabSz="571500">
              <a:tabLst>
                <a:tab pos="1143000" algn="l"/>
              </a:tabLst>
              <a:defRPr/>
            </a:pPr>
            <a:r>
              <a:rPr lang="ru-RU" dirty="0">
                <a:latin typeface="Exo 2" pitchFamily="2" charset="-52"/>
                <a:sym typeface="Exo 2"/>
              </a:rPr>
              <a:t>Включение в реестр контрактов ЕИС всех контрактов по Закону</a:t>
            </a:r>
            <a:r>
              <a:rPr lang="en-US" dirty="0">
                <a:latin typeface="Exo 2" pitchFamily="2" charset="-52"/>
                <a:sym typeface="Exo 2"/>
              </a:rPr>
              <a:t> N </a:t>
            </a:r>
            <a:r>
              <a:rPr lang="ru-RU" dirty="0">
                <a:latin typeface="Exo 2" pitchFamily="2" charset="-52"/>
                <a:sym typeface="Exo 2"/>
              </a:rPr>
              <a:t>44-ФЗ</a:t>
            </a:r>
          </a:p>
        </p:txBody>
      </p:sp>
      <p:sp>
        <p:nvSpPr>
          <p:cNvPr id="51" name="Шеврон 33"/>
          <p:cNvSpPr/>
          <p:nvPr/>
        </p:nvSpPr>
        <p:spPr bwMode="auto">
          <a:xfrm>
            <a:off x="1706084" y="3019814"/>
            <a:ext cx="200171" cy="266752"/>
          </a:xfrm>
          <a:prstGeom prst="chevron">
            <a:avLst>
              <a:gd name="adj" fmla="val 50000"/>
            </a:avLst>
          </a:prstGeom>
          <a:solidFill>
            <a:srgbClr val="A5A5A5"/>
          </a:solidFill>
          <a:ln w="12700" cap="flat" cmpd="sng" algn="ctr">
            <a:solidFill>
              <a:sysClr val="window" lastClr="FFFFFF"/>
            </a:solidFill>
            <a:prstDash val="solid"/>
            <a:miter lim="800000"/>
          </a:ln>
          <a:effectLst/>
        </p:spPr>
        <p:txBody>
          <a:bodyPr rtlCol="0" anchor="ctr"/>
          <a:lstStyle/>
          <a:p>
            <a:pPr algn="ctr">
              <a:buClrTx/>
              <a:buFontTx/>
              <a:buNone/>
              <a:defRPr/>
            </a:pPr>
            <a:endParaRPr lang="ru-RU" sz="1350">
              <a:solidFill>
                <a:prstClr val="black"/>
              </a:solidFill>
              <a:latin typeface="Calibri"/>
            </a:endParaRPr>
          </a:p>
        </p:txBody>
      </p:sp>
    </p:spTree>
    <p:extLst>
      <p:ext uri="{BB962C8B-B14F-4D97-AF65-F5344CB8AC3E}">
        <p14:creationId xmlns:p14="http://schemas.microsoft.com/office/powerpoint/2010/main" val="228108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t="13946"/>
          <a:stretch/>
        </p:blipFill>
        <p:spPr>
          <a:xfrm>
            <a:off x="583384" y="843159"/>
            <a:ext cx="8054385" cy="4169470"/>
          </a:xfrm>
          <a:prstGeom prst="rect">
            <a:avLst/>
          </a:prstGeom>
        </p:spPr>
      </p:pic>
      <p:sp>
        <p:nvSpPr>
          <p:cNvPr id="3" name="Заголовок 1"/>
          <p:cNvSpPr txBox="1">
            <a:spLocks/>
          </p:cNvSpPr>
          <p:nvPr/>
        </p:nvSpPr>
        <p:spPr>
          <a:xfrm>
            <a:off x="214312" y="316884"/>
            <a:ext cx="8929688" cy="586886"/>
          </a:xfrm>
          <a:prstGeom prst="rect">
            <a:avLst/>
          </a:prstGeom>
        </p:spPr>
        <p:txBody>
          <a:bodyPr lIns="45994" tIns="22997" rIns="45994" bIns="22997">
            <a:noAutofit/>
          </a:bodyPr>
          <a:lst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a:lstStyle>
          <a:p>
            <a:pPr>
              <a:lnSpc>
                <a:spcPct val="100000"/>
              </a:lnSpc>
              <a:spcBef>
                <a:spcPts val="0"/>
              </a:spcBef>
            </a:pPr>
            <a:r>
              <a:rPr lang="ru-RU" sz="2200" dirty="0">
                <a:solidFill>
                  <a:srgbClr val="0450F2"/>
                </a:solidFill>
                <a:latin typeface="Exo 2 SemiBold"/>
                <a:ea typeface="Exo 2 SemiBold"/>
                <a:cs typeface="Exo 2 SemiBold"/>
                <a:sym typeface="Exo 2 SemiBold"/>
              </a:rPr>
              <a:t>Формирование сведений в Реестре принимаемых БО в ЕИС</a:t>
            </a:r>
          </a:p>
        </p:txBody>
      </p:sp>
      <p:sp>
        <p:nvSpPr>
          <p:cNvPr id="5" name="Прямоугольник 4"/>
          <p:cNvSpPr/>
          <p:nvPr/>
        </p:nvSpPr>
        <p:spPr>
          <a:xfrm>
            <a:off x="8402902" y="4589639"/>
            <a:ext cx="498069" cy="36758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pPr algn="ctr"/>
            <a:endParaRPr lang="ru-RU">
              <a:solidFill>
                <a:prstClr val="white"/>
              </a:solidFill>
            </a:endParaRPr>
          </a:p>
        </p:txBody>
      </p:sp>
      <p:sp>
        <p:nvSpPr>
          <p:cNvPr id="6" name="Прямоугольник 5"/>
          <p:cNvSpPr/>
          <p:nvPr/>
        </p:nvSpPr>
        <p:spPr>
          <a:xfrm>
            <a:off x="0" y="5016455"/>
            <a:ext cx="9144000" cy="215945"/>
          </a:xfrm>
          <a:prstGeom prst="rect">
            <a:avLst/>
          </a:prstGeom>
          <a:solidFill>
            <a:srgbClr val="A9CCDB"/>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r>
              <a:rPr lang="ru-RU" sz="900" dirty="0">
                <a:solidFill>
                  <a:prstClr val="black"/>
                </a:solidFill>
                <a:latin typeface="Bahnschrift Light SemiCondensed" panose="020B0502040204020203" pitchFamily="34" charset="0"/>
              </a:rPr>
              <a:t>Всероссийское совещание Казначейства России, посвященное актуальным изменениям в нормативные правовые акты в сфере закупок и новым возможностям ГИС ЕИС ЗАКУПКИ версии 15.0</a:t>
            </a:r>
          </a:p>
        </p:txBody>
      </p:sp>
      <p:sp>
        <p:nvSpPr>
          <p:cNvPr id="8" name="Прямоугольник 7"/>
          <p:cNvSpPr/>
          <p:nvPr/>
        </p:nvSpPr>
        <p:spPr>
          <a:xfrm>
            <a:off x="8541658" y="4666342"/>
            <a:ext cx="508000" cy="2104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endParaRPr>
          </a:p>
        </p:txBody>
      </p:sp>
      <p:sp>
        <p:nvSpPr>
          <p:cNvPr id="7" name="Рамка 6"/>
          <p:cNvSpPr/>
          <p:nvPr/>
        </p:nvSpPr>
        <p:spPr>
          <a:xfrm>
            <a:off x="1363980" y="2941320"/>
            <a:ext cx="1295400" cy="518160"/>
          </a:xfrm>
          <a:prstGeom prst="frame">
            <a:avLst>
              <a:gd name="adj1" fmla="val 9995"/>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cxnSp>
        <p:nvCxnSpPr>
          <p:cNvPr id="10" name="Прямая соединительная линия 9"/>
          <p:cNvCxnSpPr/>
          <p:nvPr/>
        </p:nvCxnSpPr>
        <p:spPr>
          <a:xfrm>
            <a:off x="1767840" y="4419600"/>
            <a:ext cx="1463040" cy="0"/>
          </a:xfrm>
          <a:prstGeom prst="line">
            <a:avLst/>
          </a:prstGeom>
          <a:ln w="28575">
            <a:solidFill>
              <a:srgbClr val="0450F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91308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t="19060"/>
          <a:stretch/>
        </p:blipFill>
        <p:spPr>
          <a:xfrm>
            <a:off x="214312" y="1028701"/>
            <a:ext cx="8616579" cy="3890008"/>
          </a:xfrm>
          <a:prstGeom prst="rect">
            <a:avLst/>
          </a:prstGeom>
        </p:spPr>
      </p:pic>
      <p:sp>
        <p:nvSpPr>
          <p:cNvPr id="3" name="Заголовок 1"/>
          <p:cNvSpPr txBox="1">
            <a:spLocks/>
          </p:cNvSpPr>
          <p:nvPr/>
        </p:nvSpPr>
        <p:spPr>
          <a:xfrm>
            <a:off x="214312" y="395959"/>
            <a:ext cx="8929688" cy="586886"/>
          </a:xfrm>
          <a:prstGeom prst="rect">
            <a:avLst/>
          </a:prstGeom>
        </p:spPr>
        <p:txBody>
          <a:bodyPr lIns="45994" tIns="22997" rIns="45994" bIns="22997">
            <a:noAutofit/>
          </a:bodyPr>
          <a:lst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a:lstStyle>
          <a:p>
            <a:pPr>
              <a:lnSpc>
                <a:spcPct val="100000"/>
              </a:lnSpc>
              <a:spcBef>
                <a:spcPts val="0"/>
              </a:spcBef>
            </a:pPr>
            <a:r>
              <a:rPr lang="ru-RU" sz="2200" dirty="0">
                <a:solidFill>
                  <a:srgbClr val="0450F2"/>
                </a:solidFill>
                <a:latin typeface="Exo 2 SemiBold"/>
                <a:ea typeface="Exo 2 SemiBold"/>
                <a:cs typeface="Exo 2 SemiBold"/>
                <a:sym typeface="Exo 2 SemiBold"/>
              </a:rPr>
              <a:t>Контроль проекта контрактов, заключаемых с ЕП в ЛК ОК</a:t>
            </a:r>
          </a:p>
        </p:txBody>
      </p:sp>
      <p:sp>
        <p:nvSpPr>
          <p:cNvPr id="5" name="Прямоугольник 4"/>
          <p:cNvSpPr/>
          <p:nvPr/>
        </p:nvSpPr>
        <p:spPr>
          <a:xfrm>
            <a:off x="0" y="5016455"/>
            <a:ext cx="9144000" cy="215945"/>
          </a:xfrm>
          <a:prstGeom prst="rect">
            <a:avLst/>
          </a:prstGeom>
          <a:solidFill>
            <a:srgbClr val="A9CCDB"/>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r>
              <a:rPr lang="ru-RU" sz="900" dirty="0">
                <a:solidFill>
                  <a:prstClr val="black"/>
                </a:solidFill>
                <a:latin typeface="Bahnschrift Light SemiCondensed" panose="020B0502040204020203" pitchFamily="34" charset="0"/>
              </a:rPr>
              <a:t>Всероссийское совещание Казначейства России, посвященное актуальным изменениям в нормативные правовые акты в сфере закупок и новым возможностям ГИС ЕИС ЗАКУПКИ версии 15.0</a:t>
            </a:r>
          </a:p>
        </p:txBody>
      </p:sp>
    </p:spTree>
    <p:extLst>
      <p:ext uri="{BB962C8B-B14F-4D97-AF65-F5344CB8AC3E}">
        <p14:creationId xmlns:p14="http://schemas.microsoft.com/office/powerpoint/2010/main" val="8323818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t="11179"/>
          <a:stretch/>
        </p:blipFill>
        <p:spPr>
          <a:xfrm>
            <a:off x="760003" y="1054691"/>
            <a:ext cx="7735918" cy="3870115"/>
          </a:xfrm>
          <a:prstGeom prst="rect">
            <a:avLst/>
          </a:prstGeom>
        </p:spPr>
      </p:pic>
      <p:sp>
        <p:nvSpPr>
          <p:cNvPr id="3" name="Заголовок 1"/>
          <p:cNvSpPr txBox="1">
            <a:spLocks/>
          </p:cNvSpPr>
          <p:nvPr/>
        </p:nvSpPr>
        <p:spPr>
          <a:xfrm>
            <a:off x="214312" y="384347"/>
            <a:ext cx="8929688" cy="586886"/>
          </a:xfrm>
          <a:prstGeom prst="rect">
            <a:avLst/>
          </a:prstGeom>
        </p:spPr>
        <p:txBody>
          <a:bodyPr lIns="45994" tIns="22997" rIns="45994" bIns="22997">
            <a:noAutofit/>
          </a:bodyPr>
          <a:lst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a:lstStyle>
          <a:p>
            <a:pPr>
              <a:lnSpc>
                <a:spcPct val="100000"/>
              </a:lnSpc>
              <a:spcBef>
                <a:spcPts val="0"/>
              </a:spcBef>
            </a:pPr>
            <a:r>
              <a:rPr lang="ru-RU" sz="2200" dirty="0">
                <a:solidFill>
                  <a:srgbClr val="0450F2"/>
                </a:solidFill>
                <a:latin typeface="Exo 2 SemiBold"/>
                <a:ea typeface="Exo 2 SemiBold"/>
                <a:cs typeface="Exo 2 SemiBold"/>
                <a:sym typeface="Exo 2 SemiBold"/>
              </a:rPr>
              <a:t>Чек-лист проверки контрактов, заключаемых с ЕП в ЛК ОК</a:t>
            </a:r>
          </a:p>
        </p:txBody>
      </p:sp>
      <p:sp>
        <p:nvSpPr>
          <p:cNvPr id="5" name="Прямоугольник 4"/>
          <p:cNvSpPr/>
          <p:nvPr/>
        </p:nvSpPr>
        <p:spPr>
          <a:xfrm>
            <a:off x="0" y="4992914"/>
            <a:ext cx="9144000" cy="239487"/>
          </a:xfrm>
          <a:prstGeom prst="rect">
            <a:avLst/>
          </a:prstGeom>
          <a:solidFill>
            <a:srgbClr val="A9CCDB"/>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r>
              <a:rPr lang="ru-RU" sz="900" dirty="0">
                <a:solidFill>
                  <a:prstClr val="black"/>
                </a:solidFill>
                <a:latin typeface="Bahnschrift Light SemiCondensed" panose="020B0502040204020203" pitchFamily="34" charset="0"/>
              </a:rPr>
              <a:t>Всероссийское совещание Казначейства России, посвященное актуальным изменениям в нормативные правовые акты в сфере закупок и новым возможностям ГИС ЕИС ЗАКУПКИ версии 15.0</a:t>
            </a:r>
          </a:p>
        </p:txBody>
      </p:sp>
      <p:sp>
        <p:nvSpPr>
          <p:cNvPr id="6" name="Рамка 5"/>
          <p:cNvSpPr/>
          <p:nvPr/>
        </p:nvSpPr>
        <p:spPr>
          <a:xfrm>
            <a:off x="868680" y="3169920"/>
            <a:ext cx="4084320" cy="944880"/>
          </a:xfrm>
          <a:prstGeom prst="frame">
            <a:avLst>
              <a:gd name="adj1" fmla="val 5267"/>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Tree>
    <p:extLst>
      <p:ext uri="{BB962C8B-B14F-4D97-AF65-F5344CB8AC3E}">
        <p14:creationId xmlns:p14="http://schemas.microsoft.com/office/powerpoint/2010/main" val="2871139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214313" y="535940"/>
            <a:ext cx="8929687" cy="585788"/>
          </a:xfrm>
        </p:spPr>
        <p:txBody>
          <a:bodyPr>
            <a:noAutofit/>
          </a:bodyPr>
          <a:lstStyle/>
          <a:p>
            <a:r>
              <a:rPr lang="ru-RU" sz="2200" dirty="0">
                <a:solidFill>
                  <a:srgbClr val="0450F2"/>
                </a:solidFill>
                <a:latin typeface="Exo 2 SemiBold"/>
                <a:ea typeface="Exo 2 SemiBold"/>
                <a:cs typeface="Exo 2 SemiBold"/>
                <a:sym typeface="Exo 2 SemiBold"/>
              </a:rPr>
              <a:t>Цифровой ЕП: </a:t>
            </a:r>
            <a:r>
              <a:rPr lang="ru-RU" sz="2200" dirty="0" err="1">
                <a:solidFill>
                  <a:srgbClr val="0450F2"/>
                </a:solidFill>
                <a:latin typeface="Exo 2 SemiBold"/>
                <a:ea typeface="Exo 2 SemiBold"/>
                <a:cs typeface="Exo 2 SemiBold"/>
                <a:sym typeface="Exo 2 SemiBold"/>
              </a:rPr>
              <a:t>техподдержка</a:t>
            </a:r>
            <a:endParaRPr lang="ru-RU" sz="2200" dirty="0">
              <a:solidFill>
                <a:srgbClr val="0450F2"/>
              </a:solidFill>
              <a:latin typeface="Exo 2 SemiBold"/>
              <a:ea typeface="Exo 2 SemiBold"/>
              <a:cs typeface="Exo 2 SemiBold"/>
              <a:sym typeface="Exo 2 SemiBold"/>
            </a:endParaRPr>
          </a:p>
        </p:txBody>
      </p:sp>
      <p:sp>
        <p:nvSpPr>
          <p:cNvPr id="4" name="Прямоугольник 3"/>
          <p:cNvSpPr/>
          <p:nvPr/>
        </p:nvSpPr>
        <p:spPr>
          <a:xfrm>
            <a:off x="2286000" y="1947267"/>
            <a:ext cx="4572000" cy="477330"/>
          </a:xfrm>
          <a:prstGeom prst="rect">
            <a:avLst/>
          </a:prstGeom>
        </p:spPr>
        <p:txBody>
          <a:bodyPr lIns="45994" tIns="22997" rIns="45994" bIns="22997">
            <a:spAutoFit/>
          </a:bodyPr>
          <a:lstStyle/>
          <a:p>
            <a:pPr defTabSz="689915"/>
            <a:br>
              <a:rPr lang="ru-RU" dirty="0">
                <a:solidFill>
                  <a:prstClr val="black"/>
                </a:solidFill>
              </a:rPr>
            </a:br>
            <a:endParaRPr lang="ru-RU" dirty="0">
              <a:solidFill>
                <a:prstClr val="black"/>
              </a:solidFill>
            </a:endParaRPr>
          </a:p>
        </p:txBody>
      </p:sp>
      <p:sp>
        <p:nvSpPr>
          <p:cNvPr id="6" name="Прямоугольник 5"/>
          <p:cNvSpPr/>
          <p:nvPr/>
        </p:nvSpPr>
        <p:spPr>
          <a:xfrm>
            <a:off x="188788" y="1357928"/>
            <a:ext cx="8469996" cy="4416870"/>
          </a:xfrm>
          <a:prstGeom prst="rect">
            <a:avLst/>
          </a:prstGeom>
        </p:spPr>
        <p:txBody>
          <a:bodyPr wrap="square" lIns="45994" tIns="22997" rIns="45994" bIns="22997">
            <a:spAutoFit/>
          </a:bodyPr>
          <a:lstStyle/>
          <a:p>
            <a:pPr marL="334178" indent="-334178" defTabSz="402450"/>
            <a:r>
              <a:rPr lang="ru-RU" sz="1700" dirty="0">
                <a:solidFill>
                  <a:prstClr val="black"/>
                </a:solidFill>
                <a:latin typeface="Times New Roman" panose="02020603050405020304" pitchFamily="18" charset="0"/>
                <a:cs typeface="Times New Roman" panose="02020603050405020304" pitchFamily="18" charset="0"/>
              </a:rPr>
              <a:t>	</a:t>
            </a:r>
            <a:r>
              <a:rPr lang="ru-RU" sz="1800" dirty="0">
                <a:solidFill>
                  <a:schemeClr val="tx1"/>
                </a:solidFill>
                <a:latin typeface="Exo 2" charset="-52"/>
                <a:ea typeface="Exo 2"/>
                <a:cs typeface="Exo 2"/>
                <a:sym typeface="Exo 2"/>
              </a:rPr>
              <a:t>Пр</a:t>
            </a:r>
            <a:r>
              <a:rPr lang="ru-RU" sz="1800" dirty="0">
                <a:solidFill>
                  <a:schemeClr val="dk1"/>
                </a:solidFill>
                <a:latin typeface="Exo 2" charset="-52"/>
                <a:ea typeface="Exo 2"/>
                <a:cs typeface="Exo 2"/>
                <a:sym typeface="Exo 2"/>
              </a:rPr>
              <a:t>и заключении контракта с </a:t>
            </a:r>
            <a:r>
              <a:rPr lang="ru-RU" sz="1800" dirty="0" err="1">
                <a:solidFill>
                  <a:schemeClr val="dk1"/>
                </a:solidFill>
                <a:latin typeface="Exo 2" charset="-52"/>
                <a:ea typeface="Exo 2"/>
                <a:cs typeface="Exo 2"/>
                <a:sym typeface="Exo 2"/>
              </a:rPr>
              <a:t>едпоставщиком</a:t>
            </a:r>
            <a:r>
              <a:rPr lang="ru-RU" sz="1800" dirty="0">
                <a:solidFill>
                  <a:schemeClr val="dk1"/>
                </a:solidFill>
                <a:latin typeface="Exo 2" charset="-52"/>
                <a:ea typeface="Exo 2"/>
                <a:cs typeface="Exo 2"/>
                <a:sym typeface="Exo 2"/>
              </a:rPr>
              <a:t> (например, с Ростелекомом), в цифровом контракте есть только реквизиты головного исполнителя, а мы заключаемся с филиалом из Великого Новгорода. </a:t>
            </a:r>
            <a:br>
              <a:rPr lang="ru-RU" sz="1800" dirty="0">
                <a:solidFill>
                  <a:schemeClr val="dk1"/>
                </a:solidFill>
                <a:latin typeface="Exo 2" charset="-52"/>
                <a:ea typeface="Exo 2"/>
                <a:cs typeface="Exo 2"/>
                <a:sym typeface="Exo 2"/>
              </a:rPr>
            </a:br>
            <a:r>
              <a:rPr lang="ru-RU" sz="1800" dirty="0">
                <a:solidFill>
                  <a:schemeClr val="dk1"/>
                </a:solidFill>
                <a:latin typeface="Exo 2" charset="-52"/>
                <a:ea typeface="Exo 2"/>
                <a:cs typeface="Exo 2"/>
                <a:sym typeface="Exo 2"/>
              </a:rPr>
              <a:t>Как правильно добавить реквизиты филиала и с ним заключить цифровой контракт? </a:t>
            </a:r>
          </a:p>
          <a:p>
            <a:pPr marL="334178" indent="-334178" defTabSz="402450"/>
            <a:endParaRPr lang="ru-RU" sz="1800" dirty="0">
              <a:solidFill>
                <a:schemeClr val="dk1"/>
              </a:solidFill>
              <a:latin typeface="Exo 2" charset="-52"/>
              <a:ea typeface="Exo 2"/>
              <a:cs typeface="Exo 2"/>
              <a:sym typeface="Exo 2"/>
            </a:endParaRPr>
          </a:p>
          <a:p>
            <a:pPr marL="334178" indent="-334178" defTabSz="402450"/>
            <a:r>
              <a:rPr lang="ru-RU" sz="1800" dirty="0">
                <a:solidFill>
                  <a:schemeClr val="dk1"/>
                </a:solidFill>
                <a:latin typeface="Exo 2" charset="-52"/>
                <a:ea typeface="Exo 2"/>
                <a:cs typeface="Exo 2"/>
                <a:sym typeface="Exo 2"/>
              </a:rPr>
              <a:t>	Разъяснение техподдержки: согласно текущей реализации ЕИС, указание филиала доступно вручную при создании проекта структурированного электронного контракта. При актуальности проблемы рекомендуем сформировать обращение с записью создания контракта и отображением невозможности вручную указать филиал вместо головной организации</a:t>
            </a:r>
          </a:p>
          <a:p>
            <a:pPr marL="334178" indent="-334178" defTabSz="402450"/>
            <a:endParaRPr lang="ru-RU" sz="1700" dirty="0">
              <a:solidFill>
                <a:prstClr val="black"/>
              </a:solidFill>
              <a:latin typeface="Times New Roman" panose="02020603050405020304" pitchFamily="18" charset="0"/>
              <a:cs typeface="Times New Roman" panose="02020603050405020304" pitchFamily="18" charset="0"/>
            </a:endParaRPr>
          </a:p>
          <a:p>
            <a:pPr lvl="3" indent="402450" defTabSz="689915"/>
            <a:endParaRPr lang="ru-RU" sz="1700" dirty="0">
              <a:solidFill>
                <a:prstClr val="black"/>
              </a:solidFill>
              <a:latin typeface="Times New Roman" panose="02020603050405020304" pitchFamily="18" charset="0"/>
              <a:cs typeface="Times New Roman" panose="02020603050405020304" pitchFamily="18" charset="0"/>
            </a:endParaRPr>
          </a:p>
          <a:p>
            <a:pPr lvl="3" indent="402450" defTabSz="689915"/>
            <a:endParaRPr lang="ru-RU" sz="1700" dirty="0">
              <a:solidFill>
                <a:prstClr val="black"/>
              </a:solidFill>
              <a:latin typeface="Times New Roman" panose="02020603050405020304" pitchFamily="18" charset="0"/>
              <a:cs typeface="Times New Roman" panose="02020603050405020304" pitchFamily="18" charset="0"/>
            </a:endParaRPr>
          </a:p>
          <a:p>
            <a:pPr lvl="3" indent="402450" defTabSz="689915"/>
            <a:endParaRPr lang="ru-RU" sz="1700" dirty="0">
              <a:solidFill>
                <a:prstClr val="black"/>
              </a:solidFill>
              <a:latin typeface="Times New Roman" panose="02020603050405020304" pitchFamily="18" charset="0"/>
              <a:cs typeface="Times New Roman" panose="02020603050405020304" pitchFamily="18" charset="0"/>
            </a:endParaRPr>
          </a:p>
        </p:txBody>
      </p:sp>
      <p:sp>
        <p:nvSpPr>
          <p:cNvPr id="15" name="Шеврон 25"/>
          <p:cNvSpPr/>
          <p:nvPr/>
        </p:nvSpPr>
        <p:spPr bwMode="auto">
          <a:xfrm>
            <a:off x="302039" y="1439145"/>
            <a:ext cx="119319"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cxnSp>
        <p:nvCxnSpPr>
          <p:cNvPr id="7" name="Прямая соединительная линия 6"/>
          <p:cNvCxnSpPr/>
          <p:nvPr/>
        </p:nvCxnSpPr>
        <p:spPr>
          <a:xfrm flipH="1">
            <a:off x="365760" y="3040380"/>
            <a:ext cx="7620" cy="1645920"/>
          </a:xfrm>
          <a:prstGeom prst="line">
            <a:avLst/>
          </a:prstGeom>
          <a:ln w="57150">
            <a:solidFill>
              <a:srgbClr val="0450F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41067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86000" y="1947267"/>
            <a:ext cx="4572000" cy="477330"/>
          </a:xfrm>
          <a:prstGeom prst="rect">
            <a:avLst/>
          </a:prstGeom>
        </p:spPr>
        <p:txBody>
          <a:bodyPr lIns="45994" tIns="22997" rIns="45994" bIns="22997">
            <a:spAutoFit/>
          </a:bodyPr>
          <a:lstStyle/>
          <a:p>
            <a:pPr defTabSz="689915"/>
            <a:br>
              <a:rPr lang="ru-RU" dirty="0">
                <a:solidFill>
                  <a:prstClr val="black"/>
                </a:solidFill>
              </a:rPr>
            </a:br>
            <a:endParaRPr lang="ru-RU" dirty="0">
              <a:solidFill>
                <a:prstClr val="black"/>
              </a:solidFill>
            </a:endParaRPr>
          </a:p>
        </p:txBody>
      </p:sp>
      <p:sp>
        <p:nvSpPr>
          <p:cNvPr id="6" name="Прямоугольник 5"/>
          <p:cNvSpPr/>
          <p:nvPr/>
        </p:nvSpPr>
        <p:spPr>
          <a:xfrm>
            <a:off x="225616" y="1654967"/>
            <a:ext cx="8599518" cy="3924428"/>
          </a:xfrm>
          <a:prstGeom prst="rect">
            <a:avLst/>
          </a:prstGeom>
        </p:spPr>
        <p:txBody>
          <a:bodyPr wrap="square" lIns="45994" tIns="22997" rIns="45994" bIns="22997">
            <a:spAutoFit/>
          </a:bodyPr>
          <a:lstStyle/>
          <a:p>
            <a:pPr marL="334178" indent="-334178" defTabSz="402450"/>
            <a:r>
              <a:rPr lang="ru-RU" sz="1800" dirty="0">
                <a:solidFill>
                  <a:prstClr val="black"/>
                </a:solidFill>
                <a:latin typeface="Times New Roman" panose="02020603050405020304" pitchFamily="18" charset="0"/>
                <a:cs typeface="Times New Roman" panose="02020603050405020304" pitchFamily="18" charset="0"/>
              </a:rPr>
              <a:t>	</a:t>
            </a:r>
            <a:r>
              <a:rPr lang="ru-RU" sz="1800" dirty="0">
                <a:solidFill>
                  <a:schemeClr val="dk1"/>
                </a:solidFill>
                <a:latin typeface="Exo 2" charset="-52"/>
                <a:ea typeface="Exo 2"/>
                <a:cs typeface="Exo 2"/>
                <a:sym typeface="Exo 2"/>
              </a:rPr>
              <a:t>Казначейство России отказало в постановке на учет БО из-за несоответствия названия банка контрагента в цифровом контакте </a:t>
            </a:r>
            <a:br>
              <a:rPr lang="ru-RU" sz="1800" dirty="0">
                <a:solidFill>
                  <a:schemeClr val="dk1"/>
                </a:solidFill>
                <a:latin typeface="Exo 2" charset="-52"/>
                <a:ea typeface="Exo 2"/>
                <a:cs typeface="Exo 2"/>
                <a:sym typeface="Exo 2"/>
              </a:rPr>
            </a:br>
            <a:r>
              <a:rPr lang="ru-RU" sz="1800" dirty="0">
                <a:solidFill>
                  <a:schemeClr val="dk1"/>
                </a:solidFill>
                <a:latin typeface="Exo 2" charset="-52"/>
                <a:ea typeface="Exo 2"/>
                <a:cs typeface="Exo 2"/>
                <a:sym typeface="Exo 2"/>
              </a:rPr>
              <a:t>и в сведениях о БО? </a:t>
            </a:r>
          </a:p>
          <a:p>
            <a:pPr marL="334178" indent="-334178" defTabSz="402450"/>
            <a:endParaRPr lang="ru-RU" sz="1800" dirty="0">
              <a:solidFill>
                <a:schemeClr val="dk1"/>
              </a:solidFill>
              <a:latin typeface="Exo 2" charset="-52"/>
              <a:ea typeface="Exo 2"/>
              <a:cs typeface="Exo 2"/>
              <a:sym typeface="Exo 2"/>
            </a:endParaRPr>
          </a:p>
          <a:p>
            <a:pPr marL="334178" indent="-334178" defTabSz="402450"/>
            <a:r>
              <a:rPr lang="ru-RU" sz="1800" dirty="0">
                <a:solidFill>
                  <a:schemeClr val="dk1"/>
                </a:solidFill>
                <a:latin typeface="Exo 2" charset="-52"/>
                <a:ea typeface="Exo 2"/>
                <a:cs typeface="Exo 2"/>
                <a:sym typeface="Exo 2"/>
              </a:rPr>
              <a:t>	Разъяснение техподдержки: в рамках вашего обращения проведены технические работы, поле «Наименование банка» доступно для редактирования в сведениях о БО. Просим перейти к подписанию сведений о БО. В случае возникновения иных блокирующих контролей просим предоставить обновлённую запись последовательности действий пользователя</a:t>
            </a:r>
          </a:p>
          <a:p>
            <a:pPr marL="334178" indent="-334178" defTabSz="402450"/>
            <a:endParaRPr lang="ru-RU" sz="1800" dirty="0">
              <a:solidFill>
                <a:prstClr val="black"/>
              </a:solidFill>
              <a:latin typeface="Times New Roman" panose="02020603050405020304" pitchFamily="18" charset="0"/>
              <a:cs typeface="Times New Roman" panose="02020603050405020304" pitchFamily="18" charset="0"/>
            </a:endParaRPr>
          </a:p>
          <a:p>
            <a:pPr lvl="3" indent="402450" defTabSz="689915"/>
            <a:endParaRPr lang="ru-RU" sz="1800" dirty="0">
              <a:solidFill>
                <a:prstClr val="black"/>
              </a:solidFill>
              <a:latin typeface="Times New Roman" panose="02020603050405020304" pitchFamily="18" charset="0"/>
              <a:cs typeface="Times New Roman" panose="02020603050405020304" pitchFamily="18" charset="0"/>
            </a:endParaRPr>
          </a:p>
          <a:p>
            <a:pPr lvl="3" indent="402450" defTabSz="689915"/>
            <a:endParaRPr lang="ru-RU" sz="1800" dirty="0">
              <a:solidFill>
                <a:prstClr val="black"/>
              </a:solidFill>
              <a:latin typeface="Times New Roman" panose="02020603050405020304" pitchFamily="18" charset="0"/>
              <a:cs typeface="Times New Roman" panose="02020603050405020304" pitchFamily="18" charset="0"/>
            </a:endParaRPr>
          </a:p>
          <a:p>
            <a:pPr lvl="3" indent="402450" defTabSz="689915"/>
            <a:endParaRPr lang="ru-RU" sz="1800" dirty="0">
              <a:solidFill>
                <a:prstClr val="black"/>
              </a:solidFill>
              <a:latin typeface="Times New Roman" panose="02020603050405020304" pitchFamily="18" charset="0"/>
              <a:cs typeface="Times New Roman" panose="02020603050405020304" pitchFamily="18" charset="0"/>
            </a:endParaRPr>
          </a:p>
        </p:txBody>
      </p:sp>
      <p:sp>
        <p:nvSpPr>
          <p:cNvPr id="15" name="Шеврон 25"/>
          <p:cNvSpPr/>
          <p:nvPr/>
        </p:nvSpPr>
        <p:spPr bwMode="auto">
          <a:xfrm>
            <a:off x="323473" y="1732205"/>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sp>
        <p:nvSpPr>
          <p:cNvPr id="8" name="Заголовок 1"/>
          <p:cNvSpPr>
            <a:spLocks noGrp="1"/>
          </p:cNvSpPr>
          <p:nvPr>
            <p:ph type="title" idx="4294967295"/>
          </p:nvPr>
        </p:nvSpPr>
        <p:spPr>
          <a:xfrm>
            <a:off x="214313" y="531813"/>
            <a:ext cx="8929687" cy="585787"/>
          </a:xfrm>
        </p:spPr>
        <p:txBody>
          <a:bodyPr>
            <a:noAutofit/>
          </a:bodyPr>
          <a:lstStyle/>
          <a:p>
            <a:r>
              <a:rPr lang="ru-RU" sz="2200" dirty="0">
                <a:solidFill>
                  <a:srgbClr val="0450F2"/>
                </a:solidFill>
                <a:latin typeface="Exo 2 SemiBold"/>
                <a:ea typeface="Exo 2 SemiBold"/>
                <a:cs typeface="Exo 2 SemiBold"/>
                <a:sym typeface="Exo 2 SemiBold"/>
              </a:rPr>
              <a:t>Цифровой ЕП: </a:t>
            </a:r>
            <a:r>
              <a:rPr lang="ru-RU" sz="2200" dirty="0" err="1">
                <a:solidFill>
                  <a:srgbClr val="0450F2"/>
                </a:solidFill>
                <a:latin typeface="Exo 2 SemiBold"/>
                <a:ea typeface="Exo 2 SemiBold"/>
                <a:cs typeface="Exo 2 SemiBold"/>
                <a:sym typeface="Exo 2 SemiBold"/>
              </a:rPr>
              <a:t>техподдержка</a:t>
            </a:r>
            <a:endParaRPr lang="ru-RU" sz="2200" dirty="0">
              <a:solidFill>
                <a:srgbClr val="0450F2"/>
              </a:solidFill>
              <a:latin typeface="Exo 2 SemiBold"/>
              <a:ea typeface="Exo 2 SemiBold"/>
              <a:cs typeface="Exo 2 SemiBold"/>
              <a:sym typeface="Exo 2 SemiBold"/>
            </a:endParaRPr>
          </a:p>
        </p:txBody>
      </p:sp>
      <p:cxnSp>
        <p:nvCxnSpPr>
          <p:cNvPr id="9" name="Прямая соединительная линия 8"/>
          <p:cNvCxnSpPr/>
          <p:nvPr/>
        </p:nvCxnSpPr>
        <p:spPr>
          <a:xfrm flipH="1">
            <a:off x="381000" y="2796540"/>
            <a:ext cx="7620" cy="1645920"/>
          </a:xfrm>
          <a:prstGeom prst="line">
            <a:avLst/>
          </a:prstGeom>
          <a:ln w="57150">
            <a:solidFill>
              <a:srgbClr val="0450F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718911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86000" y="1947267"/>
            <a:ext cx="4572000" cy="477330"/>
          </a:xfrm>
          <a:prstGeom prst="rect">
            <a:avLst/>
          </a:prstGeom>
        </p:spPr>
        <p:txBody>
          <a:bodyPr lIns="45994" tIns="22997" rIns="45994" bIns="22997">
            <a:spAutoFit/>
          </a:bodyPr>
          <a:lstStyle/>
          <a:p>
            <a:pPr defTabSz="689915"/>
            <a:br>
              <a:rPr lang="ru-RU" dirty="0">
                <a:solidFill>
                  <a:prstClr val="black"/>
                </a:solidFill>
              </a:rPr>
            </a:br>
            <a:endParaRPr lang="ru-RU" dirty="0">
              <a:solidFill>
                <a:prstClr val="black"/>
              </a:solidFill>
            </a:endParaRPr>
          </a:p>
        </p:txBody>
      </p:sp>
      <p:sp>
        <p:nvSpPr>
          <p:cNvPr id="6" name="Прямоугольник 5"/>
          <p:cNvSpPr/>
          <p:nvPr/>
        </p:nvSpPr>
        <p:spPr>
          <a:xfrm>
            <a:off x="289955" y="1401130"/>
            <a:ext cx="8524942" cy="3324264"/>
          </a:xfrm>
          <a:prstGeom prst="rect">
            <a:avLst/>
          </a:prstGeom>
        </p:spPr>
        <p:txBody>
          <a:bodyPr wrap="square" lIns="45994" tIns="22997" rIns="45994" bIns="22997">
            <a:spAutoFit/>
          </a:bodyPr>
          <a:lstStyle/>
          <a:p>
            <a:pPr marL="334178" indent="-334178" defTabSz="402450"/>
            <a:r>
              <a:rPr lang="ru-RU" sz="1700" dirty="0">
                <a:solidFill>
                  <a:prstClr val="black"/>
                </a:solidFill>
                <a:latin typeface="Times New Roman" panose="02020603050405020304" pitchFamily="18" charset="0"/>
                <a:cs typeface="Times New Roman" panose="02020603050405020304" pitchFamily="18" charset="0"/>
              </a:rPr>
              <a:t>	</a:t>
            </a:r>
            <a:r>
              <a:rPr lang="ru-RU" sz="1800" dirty="0">
                <a:solidFill>
                  <a:schemeClr val="dk1"/>
                </a:solidFill>
                <a:latin typeface="Exo 2" charset="-52"/>
                <a:ea typeface="Exo 2"/>
                <a:cs typeface="Exo 2"/>
                <a:sym typeface="Exo 2"/>
              </a:rPr>
              <a:t>При формировании карточки электронного контракта заключаемого с </a:t>
            </a:r>
            <a:r>
              <a:rPr lang="ru-RU" sz="1800" dirty="0" err="1">
                <a:solidFill>
                  <a:schemeClr val="dk1"/>
                </a:solidFill>
                <a:latin typeface="Exo 2" charset="-52"/>
                <a:ea typeface="Exo 2"/>
                <a:cs typeface="Exo 2"/>
                <a:sym typeface="Exo 2"/>
              </a:rPr>
              <a:t>едпоставщиком</a:t>
            </a:r>
            <a:r>
              <a:rPr lang="ru-RU" sz="1800" dirty="0">
                <a:solidFill>
                  <a:schemeClr val="dk1"/>
                </a:solidFill>
                <a:latin typeface="Exo 2" charset="-52"/>
                <a:ea typeface="Exo 2"/>
                <a:cs typeface="Exo 2"/>
                <a:sym typeface="Exo 2"/>
              </a:rPr>
              <a:t>, в разделе объект закупки не дает выбрать необходимую характеристику КТРУ (размер </a:t>
            </a:r>
            <a:r>
              <a:rPr lang="ru-RU" sz="1800" dirty="0" err="1">
                <a:solidFill>
                  <a:schemeClr val="dk1"/>
                </a:solidFill>
                <a:latin typeface="Exo 2" charset="-52"/>
                <a:ea typeface="Exo 2"/>
                <a:cs typeface="Exo 2"/>
                <a:sym typeface="Exo 2"/>
              </a:rPr>
              <a:t>штихмассовый</a:t>
            </a:r>
            <a:r>
              <a:rPr lang="ru-RU" sz="1800" dirty="0">
                <a:solidFill>
                  <a:schemeClr val="dk1"/>
                </a:solidFill>
                <a:latin typeface="Exo 2" charset="-52"/>
                <a:ea typeface="Exo 2"/>
                <a:cs typeface="Exo 2"/>
                <a:sym typeface="Exo 2"/>
              </a:rPr>
              <a:t>). Отображаются все значения характеристики, без возможности выбора</a:t>
            </a:r>
          </a:p>
          <a:p>
            <a:pPr marL="334178" indent="-334178" defTabSz="402450"/>
            <a:endParaRPr lang="ru-RU" sz="1800" dirty="0">
              <a:solidFill>
                <a:schemeClr val="dk1"/>
              </a:solidFill>
              <a:latin typeface="Exo 2" charset="-52"/>
              <a:ea typeface="Exo 2"/>
              <a:cs typeface="Exo 2"/>
              <a:sym typeface="Exo 2"/>
            </a:endParaRPr>
          </a:p>
          <a:p>
            <a:pPr marL="334178" indent="-334178" defTabSz="402450"/>
            <a:r>
              <a:rPr lang="ru-RU" sz="1800" dirty="0">
                <a:solidFill>
                  <a:schemeClr val="dk1"/>
                </a:solidFill>
                <a:latin typeface="Exo 2" charset="-52"/>
                <a:ea typeface="Exo 2"/>
                <a:cs typeface="Exo 2"/>
                <a:sym typeface="Exo 2"/>
              </a:rPr>
              <a:t>	Разъяснение техподдержки: Проведены работы по  выпуску исправления. Процедура редактирования выбранного КТРУ в части указания одного из требуемых конкретных значений характеристики должна пройти корректно</a:t>
            </a:r>
          </a:p>
          <a:p>
            <a:pPr lvl="3" indent="402450" defTabSz="689915"/>
            <a:endParaRPr lang="ru-RU" sz="1700" dirty="0">
              <a:solidFill>
                <a:prstClr val="black"/>
              </a:solidFill>
              <a:latin typeface="Times New Roman" panose="02020603050405020304" pitchFamily="18" charset="0"/>
              <a:cs typeface="Times New Roman" panose="02020603050405020304" pitchFamily="18" charset="0"/>
            </a:endParaRPr>
          </a:p>
          <a:p>
            <a:pPr lvl="3" indent="402450" defTabSz="689915"/>
            <a:endParaRPr lang="ru-RU" sz="1700" dirty="0">
              <a:solidFill>
                <a:prstClr val="black"/>
              </a:solidFill>
              <a:latin typeface="Times New Roman" panose="02020603050405020304" pitchFamily="18" charset="0"/>
              <a:cs typeface="Times New Roman" panose="02020603050405020304" pitchFamily="18" charset="0"/>
            </a:endParaRPr>
          </a:p>
          <a:p>
            <a:pPr lvl="3" indent="402450" defTabSz="689915"/>
            <a:endParaRPr lang="ru-RU" sz="1700" dirty="0">
              <a:solidFill>
                <a:prstClr val="black"/>
              </a:solidFill>
              <a:latin typeface="Times New Roman" panose="02020603050405020304" pitchFamily="18" charset="0"/>
              <a:cs typeface="Times New Roman" panose="02020603050405020304" pitchFamily="18" charset="0"/>
            </a:endParaRPr>
          </a:p>
        </p:txBody>
      </p:sp>
      <p:sp>
        <p:nvSpPr>
          <p:cNvPr id="13" name="Шеврон 25"/>
          <p:cNvSpPr/>
          <p:nvPr/>
        </p:nvSpPr>
        <p:spPr bwMode="auto">
          <a:xfrm>
            <a:off x="310714" y="1492655"/>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sp>
        <p:nvSpPr>
          <p:cNvPr id="8" name="Заголовок 1"/>
          <p:cNvSpPr>
            <a:spLocks noGrp="1"/>
          </p:cNvSpPr>
          <p:nvPr>
            <p:ph type="title" idx="4294967295"/>
          </p:nvPr>
        </p:nvSpPr>
        <p:spPr>
          <a:xfrm>
            <a:off x="214313" y="541338"/>
            <a:ext cx="8929687" cy="587375"/>
          </a:xfrm>
        </p:spPr>
        <p:txBody>
          <a:bodyPr>
            <a:noAutofit/>
          </a:bodyPr>
          <a:lstStyle/>
          <a:p>
            <a:r>
              <a:rPr lang="ru-RU" sz="2200" dirty="0">
                <a:solidFill>
                  <a:srgbClr val="0450F2"/>
                </a:solidFill>
                <a:latin typeface="Exo 2 SemiBold"/>
                <a:ea typeface="Exo 2 SemiBold"/>
                <a:cs typeface="Exo 2 SemiBold"/>
                <a:sym typeface="Exo 2 SemiBold"/>
              </a:rPr>
              <a:t>Цифровой ЕП: </a:t>
            </a:r>
            <a:r>
              <a:rPr lang="ru-RU" sz="2200" dirty="0" err="1">
                <a:solidFill>
                  <a:srgbClr val="0450F2"/>
                </a:solidFill>
                <a:latin typeface="Exo 2 SemiBold"/>
                <a:ea typeface="Exo 2 SemiBold"/>
                <a:cs typeface="Exo 2 SemiBold"/>
                <a:sym typeface="Exo 2 SemiBold"/>
              </a:rPr>
              <a:t>техподдержка</a:t>
            </a:r>
            <a:endParaRPr lang="ru-RU" sz="2200" dirty="0">
              <a:solidFill>
                <a:srgbClr val="0450F2"/>
              </a:solidFill>
              <a:latin typeface="Exo 2 SemiBold"/>
              <a:ea typeface="Exo 2 SemiBold"/>
              <a:cs typeface="Exo 2 SemiBold"/>
              <a:sym typeface="Exo 2 SemiBold"/>
            </a:endParaRPr>
          </a:p>
        </p:txBody>
      </p:sp>
      <p:cxnSp>
        <p:nvCxnSpPr>
          <p:cNvPr id="9" name="Прямая соединительная линия 8"/>
          <p:cNvCxnSpPr/>
          <p:nvPr/>
        </p:nvCxnSpPr>
        <p:spPr>
          <a:xfrm>
            <a:off x="381000" y="2865120"/>
            <a:ext cx="0" cy="982980"/>
          </a:xfrm>
          <a:prstGeom prst="line">
            <a:avLst/>
          </a:prstGeom>
          <a:ln w="57150">
            <a:solidFill>
              <a:srgbClr val="0450F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288697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Picture background"/>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08739" y="1362421"/>
            <a:ext cx="1240587" cy="1261445"/>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idx="4294967295"/>
          </p:nvPr>
        </p:nvSpPr>
        <p:spPr>
          <a:xfrm>
            <a:off x="212725" y="603568"/>
            <a:ext cx="8931275" cy="585787"/>
          </a:xfrm>
        </p:spPr>
        <p:txBody>
          <a:bodyPr>
            <a:noAutofit/>
          </a:bodyPr>
          <a:lstStyle/>
          <a:p>
            <a:r>
              <a:rPr lang="ru-RU" sz="2200" dirty="0">
                <a:solidFill>
                  <a:srgbClr val="0450F2"/>
                </a:solidFill>
                <a:latin typeface="Exo 2 SemiBold"/>
                <a:ea typeface="Exo 2 SemiBold"/>
                <a:cs typeface="Exo 2 SemiBold"/>
                <a:sym typeface="Exo 2 SemiBold"/>
              </a:rPr>
              <a:t>Цифровой ЕП: недостатки </a:t>
            </a:r>
          </a:p>
        </p:txBody>
      </p:sp>
      <p:sp>
        <p:nvSpPr>
          <p:cNvPr id="4" name="Прямоугольник 3"/>
          <p:cNvSpPr/>
          <p:nvPr/>
        </p:nvSpPr>
        <p:spPr>
          <a:xfrm>
            <a:off x="2286000" y="1947267"/>
            <a:ext cx="4572000" cy="477330"/>
          </a:xfrm>
          <a:prstGeom prst="rect">
            <a:avLst/>
          </a:prstGeom>
        </p:spPr>
        <p:txBody>
          <a:bodyPr lIns="45994" tIns="22997" rIns="45994" bIns="22997">
            <a:spAutoFit/>
          </a:bodyPr>
          <a:lstStyle/>
          <a:p>
            <a:pPr defTabSz="689915"/>
            <a:br>
              <a:rPr lang="ru-RU" dirty="0">
                <a:solidFill>
                  <a:prstClr val="black"/>
                </a:solidFill>
              </a:rPr>
            </a:br>
            <a:endParaRPr lang="ru-RU" dirty="0">
              <a:solidFill>
                <a:prstClr val="black"/>
              </a:solidFill>
            </a:endParaRPr>
          </a:p>
        </p:txBody>
      </p:sp>
      <p:sp>
        <p:nvSpPr>
          <p:cNvPr id="6" name="Прямоугольник 5"/>
          <p:cNvSpPr/>
          <p:nvPr/>
        </p:nvSpPr>
        <p:spPr>
          <a:xfrm>
            <a:off x="230412" y="1441121"/>
            <a:ext cx="7100028" cy="2785655"/>
          </a:xfrm>
          <a:prstGeom prst="rect">
            <a:avLst/>
          </a:prstGeom>
        </p:spPr>
        <p:txBody>
          <a:bodyPr wrap="square" lIns="45994" tIns="22997" rIns="45994" bIns="22997">
            <a:spAutoFit/>
          </a:bodyPr>
          <a:lstStyle/>
          <a:p>
            <a:pPr marL="334178" indent="-334178" defTabSz="402450"/>
            <a:r>
              <a:rPr lang="ru-RU" sz="1700" dirty="0">
                <a:solidFill>
                  <a:prstClr val="black"/>
                </a:solidFill>
                <a:latin typeface="Times New Roman" panose="02020603050405020304" pitchFamily="18" charset="0"/>
                <a:cs typeface="Times New Roman" panose="02020603050405020304" pitchFamily="18" charset="0"/>
              </a:rPr>
              <a:t>	</a:t>
            </a:r>
            <a:r>
              <a:rPr lang="ru-RU" sz="1800" dirty="0">
                <a:solidFill>
                  <a:schemeClr val="dk1"/>
                </a:solidFill>
                <a:latin typeface="Exo 2" charset="-52"/>
                <a:ea typeface="Exo 2"/>
                <a:cs typeface="Exo 2"/>
                <a:sym typeface="Exo 2"/>
              </a:rPr>
              <a:t>Если поставщик не подписал контракт в течение 5 дней и сработал автоотказ, то формировать его нужно заново, причем с новым ИКЗ, что сильно затягивает процесс заключения контракта</a:t>
            </a:r>
          </a:p>
          <a:p>
            <a:pPr marL="334178" indent="-334178" defTabSz="402450"/>
            <a:endParaRPr lang="ru-RU" sz="1800" dirty="0">
              <a:solidFill>
                <a:schemeClr val="dk1"/>
              </a:solidFill>
              <a:latin typeface="Exo 2" charset="-52"/>
              <a:ea typeface="Exo 2"/>
              <a:cs typeface="Exo 2"/>
              <a:sym typeface="Exo 2"/>
            </a:endParaRPr>
          </a:p>
          <a:p>
            <a:pPr marL="334178" indent="-334178" defTabSz="402450"/>
            <a:r>
              <a:rPr lang="ru-RU" sz="1800" dirty="0">
                <a:solidFill>
                  <a:schemeClr val="dk1"/>
                </a:solidFill>
                <a:latin typeface="Exo 2" charset="-52"/>
                <a:ea typeface="Exo 2"/>
                <a:cs typeface="Exo 2"/>
                <a:sym typeface="Exo 2"/>
              </a:rPr>
              <a:t>	При </a:t>
            </a:r>
            <a:r>
              <a:rPr lang="ru-RU" sz="1800" dirty="0" err="1">
                <a:solidFill>
                  <a:schemeClr val="dk1"/>
                </a:solidFill>
                <a:latin typeface="Exo 2" charset="-52"/>
                <a:ea typeface="Exo 2"/>
                <a:cs typeface="Exo 2"/>
                <a:sym typeface="Exo 2"/>
              </a:rPr>
              <a:t>автоотказе</a:t>
            </a:r>
            <a:r>
              <a:rPr lang="ru-RU" sz="1800" dirty="0">
                <a:solidFill>
                  <a:schemeClr val="dk1"/>
                </a:solidFill>
                <a:latin typeface="Exo 2" charset="-52"/>
                <a:ea typeface="Exo 2"/>
                <a:cs typeface="Exo 2"/>
                <a:sym typeface="Exo 2"/>
              </a:rPr>
              <a:t> не снимается бюджетное обязательство (БО) с учета, что требует от заказчика дополнительных действий в части отзыва/корректировки БО </a:t>
            </a:r>
          </a:p>
          <a:p>
            <a:pPr marL="334178" indent="-334178" defTabSz="402450"/>
            <a:endParaRPr lang="ru-RU" sz="1700" dirty="0">
              <a:solidFill>
                <a:prstClr val="black"/>
              </a:solidFill>
              <a:latin typeface="Bahnschrift Light SemiCondensed" panose="020B0502040204020203" pitchFamily="34" charset="0"/>
              <a:cs typeface="Times New Roman" panose="02020603050405020304" pitchFamily="18" charset="0"/>
            </a:endParaRPr>
          </a:p>
          <a:p>
            <a:pPr marL="333778" lvl="3" indent="-23955" defTabSz="689915"/>
            <a:endParaRPr lang="ru-RU" sz="1700" dirty="0">
              <a:solidFill>
                <a:prstClr val="black"/>
              </a:solidFill>
              <a:latin typeface="Bahnschrift Light SemiCondensed" panose="020B0502040204020203" pitchFamily="34" charset="0"/>
              <a:cs typeface="Times New Roman" panose="02020603050405020304" pitchFamily="18" charset="0"/>
            </a:endParaRPr>
          </a:p>
        </p:txBody>
      </p:sp>
      <p:sp>
        <p:nvSpPr>
          <p:cNvPr id="13" name="Шеврон 25"/>
          <p:cNvSpPr/>
          <p:nvPr/>
        </p:nvSpPr>
        <p:spPr bwMode="auto">
          <a:xfrm>
            <a:off x="325170" y="1521114"/>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pPr algn="ctr" defTabSz="689915"/>
            <a:endParaRPr lang="ru-RU" dirty="0">
              <a:solidFill>
                <a:prstClr val="black"/>
              </a:solidFill>
            </a:endParaRPr>
          </a:p>
        </p:txBody>
      </p:sp>
      <p:sp>
        <p:nvSpPr>
          <p:cNvPr id="15" name="Шеврон 25"/>
          <p:cNvSpPr/>
          <p:nvPr/>
        </p:nvSpPr>
        <p:spPr bwMode="auto">
          <a:xfrm>
            <a:off x="289233" y="2895103"/>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pPr algn="ctr" defTabSz="689915"/>
            <a:endParaRPr lang="ru-RU" dirty="0">
              <a:solidFill>
                <a:prstClr val="black"/>
              </a:solidFill>
            </a:endParaRPr>
          </a:p>
        </p:txBody>
      </p:sp>
      <p:pic>
        <p:nvPicPr>
          <p:cNvPr id="1026" name="Picture 2" descr="Picture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71138" y="2761785"/>
            <a:ext cx="923199" cy="9387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79451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9" name="Прямоугольник 28"/>
          <p:cNvSpPr/>
          <p:nvPr/>
        </p:nvSpPr>
        <p:spPr bwMode="auto">
          <a:xfrm>
            <a:off x="283877" y="1106557"/>
            <a:ext cx="8464732" cy="3554819"/>
          </a:xfrm>
          <a:prstGeom prst="rect">
            <a:avLst/>
          </a:prstGeom>
        </p:spPr>
        <p:txBody>
          <a:bodyPr wrap="square">
            <a:spAutoFit/>
          </a:bodyPr>
          <a:lstStyle/>
          <a:p>
            <a:pPr marL="403622">
              <a:buClrTx/>
              <a:defRPr/>
            </a:pPr>
            <a:r>
              <a:rPr lang="ru-RU" sz="1600" dirty="0">
                <a:solidFill>
                  <a:schemeClr val="dk1"/>
                </a:solidFill>
                <a:latin typeface="Exo 2" charset="-52"/>
                <a:ea typeface="Exo 2"/>
                <a:cs typeface="Exo 2"/>
                <a:sym typeface="Exo 2"/>
              </a:rPr>
              <a:t>До конца 2024 года соглашения об изменении или расторжении цифрового контракта оформляются на бумаге. С 01.01.2025 – функционал доступен у </a:t>
            </a:r>
            <a:r>
              <a:rPr lang="ru-RU" sz="1600" dirty="0" err="1">
                <a:solidFill>
                  <a:schemeClr val="dk1"/>
                </a:solidFill>
                <a:latin typeface="Exo 2" charset="-52"/>
                <a:ea typeface="Exo 2"/>
                <a:cs typeface="Exo 2"/>
                <a:sym typeface="Exo 2"/>
              </a:rPr>
              <a:t>пилотных</a:t>
            </a:r>
            <a:r>
              <a:rPr lang="ru-RU" sz="1600" dirty="0">
                <a:solidFill>
                  <a:schemeClr val="dk1"/>
                </a:solidFill>
                <a:latin typeface="Exo 2" charset="-52"/>
                <a:ea typeface="Exo 2"/>
                <a:cs typeface="Exo 2"/>
                <a:sym typeface="Exo 2"/>
              </a:rPr>
              <a:t> организаций, </a:t>
            </a:r>
            <a:r>
              <a:rPr lang="ru-RU" sz="1600" dirty="0">
                <a:solidFill>
                  <a:srgbClr val="0450F2"/>
                </a:solidFill>
                <a:latin typeface="Exo 2" charset="-52"/>
                <a:ea typeface="Exo 2"/>
                <a:cs typeface="Exo 2"/>
                <a:sym typeface="Exo 2"/>
              </a:rPr>
              <a:t>с 01.04.2025 – обязанность для всех заказчиков</a:t>
            </a:r>
            <a:r>
              <a:rPr lang="ru-RU" sz="1600" dirty="0">
                <a:solidFill>
                  <a:schemeClr val="dk1"/>
                </a:solidFill>
                <a:latin typeface="Exo 2" charset="-52"/>
                <a:ea typeface="Exo 2"/>
                <a:cs typeface="Exo 2"/>
                <a:sym typeface="Exo 2"/>
              </a:rPr>
              <a:t>)</a:t>
            </a:r>
          </a:p>
          <a:p>
            <a:pPr marL="403622">
              <a:buClrTx/>
              <a:defRPr/>
            </a:pPr>
            <a:endParaRPr lang="ru-RU" sz="900" dirty="0">
              <a:solidFill>
                <a:prstClr val="black"/>
              </a:solidFill>
              <a:latin typeface="Exo 2"/>
            </a:endParaRPr>
          </a:p>
          <a:p>
            <a:pPr marL="938213">
              <a:buClrTx/>
              <a:defRPr/>
            </a:pPr>
            <a:r>
              <a:rPr lang="ru-RU" sz="1600" dirty="0">
                <a:solidFill>
                  <a:schemeClr val="dk1"/>
                </a:solidFill>
                <a:latin typeface="Exo 2" charset="-52"/>
                <a:ea typeface="Exo 2"/>
                <a:cs typeface="Exo 2"/>
                <a:sym typeface="Exo 2"/>
              </a:rPr>
              <a:t>Решение об одностороннем отказе от исполнения контракта: </a:t>
            </a:r>
            <a:br>
              <a:rPr lang="ru-RU" sz="1600" dirty="0">
                <a:solidFill>
                  <a:schemeClr val="dk1"/>
                </a:solidFill>
                <a:latin typeface="Exo 2" charset="-52"/>
                <a:ea typeface="Exo 2"/>
                <a:cs typeface="Exo 2"/>
                <a:sym typeface="Exo 2"/>
              </a:rPr>
            </a:br>
            <a:r>
              <a:rPr lang="ru-RU" sz="1600" dirty="0">
                <a:solidFill>
                  <a:schemeClr val="dk1"/>
                </a:solidFill>
                <a:latin typeface="Exo 2" charset="-52"/>
                <a:ea typeface="Exo 2"/>
                <a:cs typeface="Exo 2"/>
                <a:sym typeface="Exo 2"/>
              </a:rPr>
              <a:t>решение заказчики формируют в структурированном виде и вносят в реестр контрактов ЕИС в срок три раб. дня с даты, когда решение вступило в силу (подп. «д» п. 2 ППрРФ </a:t>
            </a:r>
            <a:r>
              <a:rPr lang="en-US" sz="1600" dirty="0">
                <a:solidFill>
                  <a:schemeClr val="dk1"/>
                </a:solidFill>
                <a:latin typeface="Exo 2" charset="-52"/>
                <a:ea typeface="Exo 2"/>
                <a:cs typeface="Exo 2"/>
                <a:sym typeface="Exo 2"/>
              </a:rPr>
              <a:t>N</a:t>
            </a:r>
            <a:r>
              <a:rPr lang="ru-RU" sz="1600" dirty="0">
                <a:solidFill>
                  <a:schemeClr val="dk1"/>
                </a:solidFill>
                <a:latin typeface="Exo 2" charset="-52"/>
                <a:ea typeface="Exo 2"/>
                <a:cs typeface="Exo 2"/>
                <a:sym typeface="Exo 2"/>
              </a:rPr>
              <a:t> 60, подп. «а» п. 15 Правил ведения реестра контрактов)</a:t>
            </a:r>
          </a:p>
          <a:p>
            <a:pPr marL="403622">
              <a:buClrTx/>
              <a:defRPr/>
            </a:pPr>
            <a:endParaRPr lang="en-US" sz="900" dirty="0">
              <a:solidFill>
                <a:prstClr val="black"/>
              </a:solidFill>
              <a:latin typeface="Exo 2"/>
            </a:endParaRPr>
          </a:p>
          <a:p>
            <a:pPr marL="403622">
              <a:buClrTx/>
              <a:defRPr/>
            </a:pPr>
            <a:r>
              <a:rPr lang="ru-RU" sz="1600" dirty="0">
                <a:solidFill>
                  <a:schemeClr val="dk1"/>
                </a:solidFill>
                <a:latin typeface="Exo 2" charset="-52"/>
                <a:ea typeface="Exo 2"/>
                <a:cs typeface="Exo 2"/>
                <a:sym typeface="Exo 2"/>
              </a:rPr>
              <a:t>Информацию в реестр контрактов направьте </a:t>
            </a:r>
            <a:r>
              <a:rPr lang="ru-RU" sz="1600" dirty="0">
                <a:solidFill>
                  <a:srgbClr val="0450F2"/>
                </a:solidFill>
                <a:latin typeface="Exo 2" charset="-52"/>
                <a:ea typeface="Exo 2"/>
                <a:cs typeface="Exo 2"/>
                <a:sym typeface="Exo 2"/>
              </a:rPr>
              <a:t>в течение 3 раб. дней</a:t>
            </a:r>
            <a:r>
              <a:rPr lang="ru-RU" sz="1600" dirty="0">
                <a:solidFill>
                  <a:schemeClr val="dk1"/>
                </a:solidFill>
                <a:latin typeface="Exo 2" charset="-52"/>
                <a:ea typeface="Exo 2"/>
                <a:cs typeface="Exo 2"/>
                <a:sym typeface="Exo 2"/>
              </a:rPr>
              <a:t> </a:t>
            </a:r>
            <a:br>
              <a:rPr lang="ru-RU" sz="1600" dirty="0">
                <a:solidFill>
                  <a:schemeClr val="dk1"/>
                </a:solidFill>
                <a:latin typeface="Exo 2" charset="-52"/>
                <a:ea typeface="Exo 2"/>
                <a:cs typeface="Exo 2"/>
                <a:sym typeface="Exo 2"/>
              </a:rPr>
            </a:br>
            <a:r>
              <a:rPr lang="ru-RU" sz="1600" dirty="0">
                <a:solidFill>
                  <a:schemeClr val="dk1"/>
                </a:solidFill>
                <a:latin typeface="Exo 2" charset="-52"/>
                <a:ea typeface="Exo 2"/>
                <a:cs typeface="Exo 2"/>
                <a:sym typeface="Exo 2"/>
              </a:rPr>
              <a:t>(для </a:t>
            </a:r>
            <a:r>
              <a:rPr lang="ru-RU" sz="1600" dirty="0" err="1">
                <a:solidFill>
                  <a:schemeClr val="dk1"/>
                </a:solidFill>
                <a:latin typeface="Exo 2" charset="-52"/>
                <a:ea typeface="Exo 2"/>
                <a:cs typeface="Exo 2"/>
                <a:sym typeface="Exo 2"/>
              </a:rPr>
              <a:t>допсоглашений</a:t>
            </a:r>
            <a:r>
              <a:rPr lang="ru-RU" sz="1600" dirty="0">
                <a:solidFill>
                  <a:schemeClr val="dk1"/>
                </a:solidFill>
                <a:latin typeface="Exo 2" charset="-52"/>
                <a:ea typeface="Exo 2"/>
                <a:cs typeface="Exo 2"/>
                <a:sym typeface="Exo 2"/>
              </a:rPr>
              <a:t> и соглашений о расторжении составленных на бумаге – </a:t>
            </a:r>
            <a:br>
              <a:rPr lang="ru-RU" sz="1600" dirty="0">
                <a:solidFill>
                  <a:schemeClr val="dk1"/>
                </a:solidFill>
                <a:latin typeface="Exo 2" charset="-52"/>
                <a:ea typeface="Exo 2"/>
                <a:cs typeface="Exo 2"/>
                <a:sym typeface="Exo 2"/>
              </a:rPr>
            </a:br>
            <a:r>
              <a:rPr lang="ru-RU" sz="1600" dirty="0">
                <a:solidFill>
                  <a:schemeClr val="dk1"/>
                </a:solidFill>
                <a:latin typeface="Exo 2" charset="-52"/>
                <a:ea typeface="Exo 2"/>
                <a:cs typeface="Exo 2"/>
                <a:sym typeface="Exo 2"/>
              </a:rPr>
              <a:t>5 раб. дней) со дня, следующего за днем подписания соглашения </a:t>
            </a:r>
            <a:br>
              <a:rPr lang="ru-RU" sz="1600" dirty="0">
                <a:solidFill>
                  <a:schemeClr val="dk1"/>
                </a:solidFill>
                <a:latin typeface="Exo 2" charset="-52"/>
                <a:ea typeface="Exo 2"/>
                <a:cs typeface="Exo 2"/>
                <a:sym typeface="Exo 2"/>
              </a:rPr>
            </a:br>
            <a:r>
              <a:rPr lang="ru-RU" sz="1600" dirty="0">
                <a:solidFill>
                  <a:schemeClr val="dk1"/>
                </a:solidFill>
                <a:latin typeface="Exo 2" charset="-52"/>
                <a:ea typeface="Exo 2"/>
                <a:cs typeface="Exo 2"/>
                <a:sym typeface="Exo 2"/>
              </a:rPr>
              <a:t>(ч. 3 ст. 103 Закона </a:t>
            </a:r>
            <a:r>
              <a:rPr lang="en-US" sz="1600" dirty="0">
                <a:solidFill>
                  <a:schemeClr val="dk1"/>
                </a:solidFill>
                <a:latin typeface="Exo 2" charset="-52"/>
                <a:ea typeface="Exo 2"/>
                <a:cs typeface="Exo 2"/>
                <a:sym typeface="Exo 2"/>
              </a:rPr>
              <a:t>N</a:t>
            </a:r>
            <a:r>
              <a:rPr lang="ru-RU" sz="1600" dirty="0">
                <a:solidFill>
                  <a:schemeClr val="dk1"/>
                </a:solidFill>
                <a:latin typeface="Exo 2" charset="-52"/>
                <a:ea typeface="Exo 2"/>
                <a:cs typeface="Exo 2"/>
                <a:sym typeface="Exo 2"/>
              </a:rPr>
              <a:t> 44-ФЗ, </a:t>
            </a:r>
            <a:r>
              <a:rPr lang="ru-RU" sz="1600" dirty="0" err="1">
                <a:solidFill>
                  <a:schemeClr val="dk1"/>
                </a:solidFill>
                <a:latin typeface="Exo 2" charset="-52"/>
                <a:ea typeface="Exo 2"/>
                <a:cs typeface="Exo 2"/>
                <a:sym typeface="Exo 2"/>
              </a:rPr>
              <a:t>подп</a:t>
            </a:r>
            <a:r>
              <a:rPr lang="ru-RU" sz="1600" dirty="0">
                <a:solidFill>
                  <a:schemeClr val="dk1"/>
                </a:solidFill>
                <a:latin typeface="Exo 2" charset="-52"/>
                <a:ea typeface="Exo 2"/>
                <a:cs typeface="Exo 2"/>
                <a:sym typeface="Exo 2"/>
              </a:rPr>
              <a:t>. «а» п. 15 ППрРФ от 27.01.2022 </a:t>
            </a:r>
            <a:r>
              <a:rPr lang="en-US" sz="1600" dirty="0">
                <a:solidFill>
                  <a:schemeClr val="dk1"/>
                </a:solidFill>
                <a:latin typeface="Exo 2" charset="-52"/>
                <a:ea typeface="Exo 2"/>
                <a:cs typeface="Exo 2"/>
                <a:sym typeface="Exo 2"/>
              </a:rPr>
              <a:t>N</a:t>
            </a:r>
            <a:r>
              <a:rPr lang="ru-RU" sz="1600" dirty="0">
                <a:solidFill>
                  <a:schemeClr val="dk1"/>
                </a:solidFill>
                <a:latin typeface="Exo 2" charset="-52"/>
                <a:ea typeface="Exo 2"/>
                <a:cs typeface="Exo 2"/>
                <a:sym typeface="Exo 2"/>
              </a:rPr>
              <a:t> 60)</a:t>
            </a:r>
          </a:p>
          <a:p>
            <a:pPr marL="403622">
              <a:buClrTx/>
              <a:defRPr/>
            </a:pPr>
            <a:endParaRPr lang="ru-RU" sz="1500" dirty="0">
              <a:solidFill>
                <a:schemeClr val="dk1"/>
              </a:solidFill>
              <a:latin typeface="Exo 2" charset="-52"/>
              <a:ea typeface="Exo 2"/>
              <a:cs typeface="Exo 2"/>
              <a:sym typeface="Exo 2"/>
            </a:endParaRPr>
          </a:p>
        </p:txBody>
      </p:sp>
      <p:sp>
        <p:nvSpPr>
          <p:cNvPr id="30" name="Шеврон 13"/>
          <p:cNvSpPr/>
          <p:nvPr/>
        </p:nvSpPr>
        <p:spPr bwMode="auto">
          <a:xfrm>
            <a:off x="283877" y="1199496"/>
            <a:ext cx="278883" cy="371645"/>
          </a:xfrm>
          <a:prstGeom prst="chevron">
            <a:avLst>
              <a:gd name="adj" fmla="val 50000"/>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defRPr/>
            </a:pPr>
            <a:endParaRPr lang="ru-RU" sz="1350">
              <a:solidFill>
                <a:prstClr val="black"/>
              </a:solidFill>
            </a:endParaRPr>
          </a:p>
        </p:txBody>
      </p:sp>
      <p:sp>
        <p:nvSpPr>
          <p:cNvPr id="31" name="Шеврон 13"/>
          <p:cNvSpPr/>
          <p:nvPr/>
        </p:nvSpPr>
        <p:spPr bwMode="auto">
          <a:xfrm>
            <a:off x="291497" y="3434240"/>
            <a:ext cx="278883" cy="371645"/>
          </a:xfrm>
          <a:prstGeom prst="chevron">
            <a:avLst>
              <a:gd name="adj" fmla="val 50000"/>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defRPr/>
            </a:pPr>
            <a:endParaRPr lang="ru-RU" sz="1350">
              <a:solidFill>
                <a:prstClr val="black"/>
              </a:solidFill>
            </a:endParaRPr>
          </a:p>
        </p:txBody>
      </p:sp>
      <p:sp>
        <p:nvSpPr>
          <p:cNvPr id="33" name="Полилиния: фигура 9"/>
          <p:cNvSpPr/>
          <p:nvPr/>
        </p:nvSpPr>
        <p:spPr bwMode="auto">
          <a:xfrm>
            <a:off x="960137" y="2058718"/>
            <a:ext cx="189082" cy="803571"/>
          </a:xfrm>
          <a:custGeom>
            <a:avLst/>
            <a:gdLst>
              <a:gd name="connsiteX0" fmla="*/ 24183 w 31092"/>
              <a:gd name="connsiteY0" fmla="*/ 84332 h 110027"/>
              <a:gd name="connsiteX1" fmla="*/ 31093 w 31092"/>
              <a:gd name="connsiteY1" fmla="*/ 0 h 110027"/>
              <a:gd name="connsiteX2" fmla="*/ 0 w 31092"/>
              <a:gd name="connsiteY2" fmla="*/ 0 h 110027"/>
              <a:gd name="connsiteX3" fmla="*/ 6909 w 31092"/>
              <a:gd name="connsiteY3" fmla="*/ 84332 h 110027"/>
              <a:gd name="connsiteX4" fmla="*/ 24183 w 31092"/>
              <a:gd name="connsiteY4" fmla="*/ 84332 h 110027"/>
              <a:gd name="connsiteX5" fmla="*/ 5645 w 31092"/>
              <a:gd name="connsiteY5" fmla="*/ 110027 h 110027"/>
              <a:gd name="connsiteX6" fmla="*/ 25324 w 31092"/>
              <a:gd name="connsiteY6" fmla="*/ 110027 h 110027"/>
              <a:gd name="connsiteX7" fmla="*/ 25324 w 31092"/>
              <a:gd name="connsiteY7" fmla="*/ 91705 h 110027"/>
              <a:gd name="connsiteX8" fmla="*/ 5645 w 31092"/>
              <a:gd name="connsiteY8" fmla="*/ 91705 h 110027"/>
              <a:gd name="connsiteX9" fmla="*/ 5645 w 31092"/>
              <a:gd name="connsiteY9" fmla="*/ 110027 h 110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92" h="110027" extrusionOk="0">
                <a:moveTo>
                  <a:pt x="24183" y="84332"/>
                </a:moveTo>
                <a:lnTo>
                  <a:pt x="31093" y="0"/>
                </a:lnTo>
                <a:lnTo>
                  <a:pt x="0" y="0"/>
                </a:lnTo>
                <a:lnTo>
                  <a:pt x="6909" y="84332"/>
                </a:lnTo>
                <a:lnTo>
                  <a:pt x="24183" y="84332"/>
                </a:lnTo>
                <a:close/>
                <a:moveTo>
                  <a:pt x="5645" y="110027"/>
                </a:moveTo>
                <a:lnTo>
                  <a:pt x="25324" y="110027"/>
                </a:lnTo>
                <a:lnTo>
                  <a:pt x="25324" y="91705"/>
                </a:lnTo>
                <a:lnTo>
                  <a:pt x="5645" y="91705"/>
                </a:lnTo>
                <a:lnTo>
                  <a:pt x="5645" y="110027"/>
                </a:lnTo>
                <a:close/>
              </a:path>
            </a:pathLst>
          </a:cu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defRPr/>
            </a:pPr>
            <a:endParaRPr lang="ru-RU" sz="1350">
              <a:solidFill>
                <a:prstClr val="black"/>
              </a:solidFill>
            </a:endParaRPr>
          </a:p>
        </p:txBody>
      </p:sp>
      <p:sp>
        <p:nvSpPr>
          <p:cNvPr id="34" name="Подзаголовок 8"/>
          <p:cNvSpPr txBox="1"/>
          <p:nvPr/>
        </p:nvSpPr>
        <p:spPr bwMode="auto">
          <a:xfrm>
            <a:off x="227039" y="483682"/>
            <a:ext cx="7288460" cy="390143"/>
          </a:xfrm>
          <a:prstGeom prst="rect">
            <a:avLst/>
          </a:prstGeom>
        </p:spPr>
        <p:txBody>
          <a:bodyPr vert="horz" lIns="68580" tIns="34290" rIns="68580" bIns="34290" rtlCol="0">
            <a:noAutofit/>
          </a:bodyPr>
          <a:lstStyle>
            <a:lvl1pPr marL="0" indent="0" algn="ctr" defTabSz="914400">
              <a:lnSpc>
                <a:spcPct val="90000"/>
              </a:lnSpc>
              <a:spcBef>
                <a:spcPts val="1000"/>
              </a:spcBef>
              <a:buFont typeface="Arial"/>
              <a:buNone/>
              <a:defRPr sz="2400">
                <a:solidFill>
                  <a:schemeClr val="tx1"/>
                </a:solidFill>
                <a:latin typeface="+mn-lt"/>
                <a:ea typeface="+mn-ea"/>
                <a:cs typeface="+mn-cs"/>
              </a:defRPr>
            </a:lvl1pPr>
            <a:lvl2pPr marL="457200" indent="0" algn="ctr" defTabSz="914400">
              <a:lnSpc>
                <a:spcPct val="90000"/>
              </a:lnSpc>
              <a:spcBef>
                <a:spcPts val="500"/>
              </a:spcBef>
              <a:buFont typeface="Arial"/>
              <a:buNone/>
              <a:defRPr sz="2000">
                <a:solidFill>
                  <a:schemeClr val="tx1"/>
                </a:solidFill>
                <a:latin typeface="+mn-lt"/>
                <a:ea typeface="+mn-ea"/>
                <a:cs typeface="+mn-cs"/>
              </a:defRPr>
            </a:lvl2pPr>
            <a:lvl3pPr marL="914400" indent="0" algn="ctr" defTabSz="914400">
              <a:lnSpc>
                <a:spcPct val="90000"/>
              </a:lnSpc>
              <a:spcBef>
                <a:spcPts val="500"/>
              </a:spcBef>
              <a:buFont typeface="Arial"/>
              <a:buNone/>
              <a:defRPr sz="1800">
                <a:solidFill>
                  <a:schemeClr val="tx1"/>
                </a:solidFill>
                <a:latin typeface="+mn-lt"/>
                <a:ea typeface="+mn-ea"/>
                <a:cs typeface="+mn-cs"/>
              </a:defRPr>
            </a:lvl3pPr>
            <a:lvl4pPr marL="1371600" indent="0" algn="ctr" defTabSz="914400">
              <a:lnSpc>
                <a:spcPct val="90000"/>
              </a:lnSpc>
              <a:spcBef>
                <a:spcPts val="500"/>
              </a:spcBef>
              <a:buFont typeface="Arial"/>
              <a:buNone/>
              <a:defRPr sz="1600">
                <a:solidFill>
                  <a:schemeClr val="tx1"/>
                </a:solidFill>
                <a:latin typeface="+mn-lt"/>
                <a:ea typeface="+mn-ea"/>
                <a:cs typeface="+mn-cs"/>
              </a:defRPr>
            </a:lvl4pPr>
            <a:lvl5pPr marL="1828800" indent="0" algn="ctr" defTabSz="914400">
              <a:lnSpc>
                <a:spcPct val="90000"/>
              </a:lnSpc>
              <a:spcBef>
                <a:spcPts val="500"/>
              </a:spcBef>
              <a:buFont typeface="Arial"/>
              <a:buNone/>
              <a:defRPr sz="1600">
                <a:solidFill>
                  <a:schemeClr val="tx1"/>
                </a:solidFill>
                <a:latin typeface="+mn-lt"/>
                <a:ea typeface="+mn-ea"/>
                <a:cs typeface="+mn-cs"/>
              </a:defRPr>
            </a:lvl5pPr>
            <a:lvl6pPr marL="2286000" indent="0" algn="ctr" defTabSz="914400">
              <a:lnSpc>
                <a:spcPct val="90000"/>
              </a:lnSpc>
              <a:spcBef>
                <a:spcPts val="500"/>
              </a:spcBef>
              <a:buFont typeface="Arial"/>
              <a:buNone/>
              <a:defRPr sz="1600">
                <a:solidFill>
                  <a:schemeClr val="tx1"/>
                </a:solidFill>
                <a:latin typeface="+mn-lt"/>
                <a:ea typeface="+mn-ea"/>
                <a:cs typeface="+mn-cs"/>
              </a:defRPr>
            </a:lvl6pPr>
            <a:lvl7pPr marL="2743200" indent="0" algn="ctr" defTabSz="914400">
              <a:lnSpc>
                <a:spcPct val="90000"/>
              </a:lnSpc>
              <a:spcBef>
                <a:spcPts val="500"/>
              </a:spcBef>
              <a:buFont typeface="Arial"/>
              <a:buNone/>
              <a:defRPr sz="1600">
                <a:solidFill>
                  <a:schemeClr val="tx1"/>
                </a:solidFill>
                <a:latin typeface="+mn-lt"/>
                <a:ea typeface="+mn-ea"/>
                <a:cs typeface="+mn-cs"/>
              </a:defRPr>
            </a:lvl7pPr>
            <a:lvl8pPr marL="3200400" indent="0" algn="ctr" defTabSz="914400">
              <a:lnSpc>
                <a:spcPct val="90000"/>
              </a:lnSpc>
              <a:spcBef>
                <a:spcPts val="500"/>
              </a:spcBef>
              <a:buFont typeface="Arial"/>
              <a:buNone/>
              <a:defRPr sz="1600">
                <a:solidFill>
                  <a:schemeClr val="tx1"/>
                </a:solidFill>
                <a:latin typeface="+mn-lt"/>
                <a:ea typeface="+mn-ea"/>
                <a:cs typeface="+mn-cs"/>
              </a:defRPr>
            </a:lvl8pPr>
            <a:lvl9pPr marL="3657600" indent="0" algn="ctr" defTabSz="914400">
              <a:lnSpc>
                <a:spcPct val="90000"/>
              </a:lnSpc>
              <a:spcBef>
                <a:spcPts val="500"/>
              </a:spcBef>
              <a:buFont typeface="Arial"/>
              <a:buNone/>
              <a:defRPr sz="1600">
                <a:solidFill>
                  <a:schemeClr val="tx1"/>
                </a:solidFill>
                <a:latin typeface="+mn-lt"/>
                <a:ea typeface="+mn-ea"/>
                <a:cs typeface="+mn-cs"/>
              </a:defRPr>
            </a:lvl9pPr>
          </a:lstStyle>
          <a:p>
            <a:pPr algn="l" defTabSz="1371600">
              <a:lnSpc>
                <a:spcPct val="100000"/>
              </a:lnSpc>
              <a:spcBef>
                <a:spcPts val="0"/>
              </a:spcBef>
              <a:tabLst>
                <a:tab pos="1143000" algn="l"/>
              </a:tabLst>
              <a:defRPr/>
            </a:pPr>
            <a:r>
              <a:rPr lang="ru-RU" sz="2200" dirty="0" err="1">
                <a:solidFill>
                  <a:srgbClr val="0450F2"/>
                </a:solidFill>
                <a:latin typeface="Exo 2 SemiBold"/>
                <a:ea typeface="Exo 2 SemiBold"/>
                <a:cs typeface="Exo 2 SemiBold"/>
                <a:sym typeface="Exo 2 SemiBold"/>
              </a:rPr>
              <a:t>Допсоглашение</a:t>
            </a:r>
            <a:r>
              <a:rPr lang="ru-RU" sz="2200" dirty="0">
                <a:solidFill>
                  <a:srgbClr val="0450F2"/>
                </a:solidFill>
                <a:latin typeface="Exo 2 SemiBold"/>
                <a:ea typeface="Exo 2 SemiBold"/>
                <a:cs typeface="Exo 2 SemiBold"/>
                <a:sym typeface="Exo 2 SemiBold"/>
              </a:rPr>
              <a:t> и соглашение о расторжении</a:t>
            </a:r>
          </a:p>
        </p:txBody>
      </p:sp>
    </p:spTree>
    <p:extLst>
      <p:ext uri="{BB962C8B-B14F-4D97-AF65-F5344CB8AC3E}">
        <p14:creationId xmlns:p14="http://schemas.microsoft.com/office/powerpoint/2010/main" val="30569138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9" name="Прямоугольник 28"/>
          <p:cNvSpPr/>
          <p:nvPr/>
        </p:nvSpPr>
        <p:spPr bwMode="auto">
          <a:xfrm>
            <a:off x="212757" y="1106557"/>
            <a:ext cx="8464732" cy="3416320"/>
          </a:xfrm>
          <a:prstGeom prst="rect">
            <a:avLst/>
          </a:prstGeom>
        </p:spPr>
        <p:txBody>
          <a:bodyPr wrap="square">
            <a:spAutoFit/>
          </a:bodyPr>
          <a:lstStyle/>
          <a:p>
            <a:pPr marL="403622">
              <a:buClrTx/>
              <a:defRPr/>
            </a:pPr>
            <a:r>
              <a:rPr lang="ru-RU" sz="1800" dirty="0">
                <a:solidFill>
                  <a:schemeClr val="dk1"/>
                </a:solidFill>
                <a:latin typeface="Exo 2" charset="-52"/>
                <a:ea typeface="Exo 2"/>
                <a:cs typeface="Exo 2"/>
                <a:sym typeface="Exo 2"/>
              </a:rPr>
              <a:t>Если контракт заключен до 1 апреля 2025 г. и в рамках такого контракта </a:t>
            </a:r>
            <a:r>
              <a:rPr lang="ru-RU" sz="1800" dirty="0">
                <a:solidFill>
                  <a:srgbClr val="0450F2"/>
                </a:solidFill>
                <a:latin typeface="Exo 2" charset="-52"/>
                <a:ea typeface="Exo 2"/>
                <a:cs typeface="Exo 2"/>
                <a:sym typeface="Exo 2"/>
              </a:rPr>
              <a:t>не было </a:t>
            </a:r>
            <a:r>
              <a:rPr lang="ru-RU" sz="1800" dirty="0">
                <a:solidFill>
                  <a:schemeClr val="dk1"/>
                </a:solidFill>
                <a:latin typeface="Exo 2" charset="-52"/>
                <a:ea typeface="Exo 2"/>
                <a:cs typeface="Exo 2"/>
                <a:sym typeface="Exo 2"/>
              </a:rPr>
              <a:t>дополнительных соглашений без использования ЕИС – дополнительные соглашения заключаются только в структурированной форме</a:t>
            </a:r>
          </a:p>
          <a:p>
            <a:pPr marL="403622">
              <a:buClrTx/>
              <a:defRPr/>
            </a:pPr>
            <a:endParaRPr lang="ru-RU" sz="1800" dirty="0">
              <a:solidFill>
                <a:schemeClr val="dk1"/>
              </a:solidFill>
              <a:latin typeface="Exo 2" charset="-52"/>
              <a:ea typeface="Exo 2"/>
              <a:cs typeface="Exo 2"/>
              <a:sym typeface="Exo 2"/>
            </a:endParaRPr>
          </a:p>
          <a:p>
            <a:pPr marL="403622">
              <a:buClrTx/>
              <a:defRPr/>
            </a:pPr>
            <a:r>
              <a:rPr lang="ru-RU" sz="1800" dirty="0">
                <a:solidFill>
                  <a:schemeClr val="dk1"/>
                </a:solidFill>
                <a:latin typeface="Exo 2" charset="-52"/>
                <a:ea typeface="Exo 2"/>
                <a:cs typeface="Exo 2"/>
                <a:sym typeface="Exo 2"/>
              </a:rPr>
              <a:t>Если контракт заключен до 1 апреля 2025 г. и в рамках такого </a:t>
            </a:r>
            <a:br>
              <a:rPr lang="ru-RU" sz="1800" dirty="0">
                <a:solidFill>
                  <a:schemeClr val="dk1"/>
                </a:solidFill>
                <a:latin typeface="Exo 2" charset="-52"/>
                <a:ea typeface="Exo 2"/>
                <a:cs typeface="Exo 2"/>
                <a:sym typeface="Exo 2"/>
              </a:rPr>
            </a:br>
            <a:r>
              <a:rPr lang="ru-RU" sz="1800" dirty="0">
                <a:solidFill>
                  <a:schemeClr val="dk1"/>
                </a:solidFill>
                <a:latin typeface="Exo 2" charset="-52"/>
                <a:ea typeface="Exo 2"/>
                <a:cs typeface="Exo 2"/>
                <a:sym typeface="Exo 2"/>
              </a:rPr>
              <a:t>контракта </a:t>
            </a:r>
            <a:r>
              <a:rPr lang="ru-RU" sz="1800" dirty="0">
                <a:solidFill>
                  <a:srgbClr val="0450F2"/>
                </a:solidFill>
                <a:latin typeface="Exo 2" charset="-52"/>
                <a:ea typeface="Exo 2"/>
                <a:cs typeface="Exo 2"/>
                <a:sym typeface="Exo 2"/>
              </a:rPr>
              <a:t>были</a:t>
            </a:r>
            <a:r>
              <a:rPr lang="ru-RU" sz="1800" dirty="0">
                <a:solidFill>
                  <a:schemeClr val="dk1"/>
                </a:solidFill>
                <a:latin typeface="Exo 2" charset="-52"/>
                <a:ea typeface="Exo 2"/>
                <a:cs typeface="Exo 2"/>
                <a:sym typeface="Exo 2"/>
              </a:rPr>
              <a:t> дополнительные соглашения без использования ЕИС – новые дополнительные соглашения также заключаются без использования ЕИС</a:t>
            </a:r>
          </a:p>
          <a:p>
            <a:pPr marL="403622">
              <a:buClrTx/>
              <a:defRPr/>
            </a:pPr>
            <a:endParaRPr lang="ru-RU" sz="1800" dirty="0">
              <a:solidFill>
                <a:schemeClr val="dk1"/>
              </a:solidFill>
              <a:latin typeface="Exo 2" charset="-52"/>
              <a:ea typeface="Exo 2"/>
              <a:cs typeface="Exo 2"/>
              <a:sym typeface="Exo 2"/>
            </a:endParaRPr>
          </a:p>
          <a:p>
            <a:pPr marL="403622">
              <a:buClrTx/>
              <a:defRPr/>
            </a:pPr>
            <a:r>
              <a:rPr lang="ru-RU" sz="1800" dirty="0">
                <a:solidFill>
                  <a:schemeClr val="dk1"/>
                </a:solidFill>
                <a:latin typeface="Exo 2" charset="-52"/>
                <a:ea typeface="Exo 2"/>
                <a:cs typeface="Exo 2"/>
                <a:sym typeface="Exo 2"/>
              </a:rPr>
              <a:t>Если контракт заключен </a:t>
            </a:r>
            <a:r>
              <a:rPr lang="ru-RU" sz="1800" dirty="0">
                <a:solidFill>
                  <a:srgbClr val="0450F2"/>
                </a:solidFill>
                <a:latin typeface="Exo 2" charset="-52"/>
                <a:ea typeface="Exo 2"/>
                <a:cs typeface="Exo 2"/>
                <a:sym typeface="Exo 2"/>
              </a:rPr>
              <a:t>после 1 апреля 2025 г. </a:t>
            </a:r>
            <a:r>
              <a:rPr lang="ru-RU" sz="1800" dirty="0">
                <a:solidFill>
                  <a:schemeClr val="dk1"/>
                </a:solidFill>
                <a:latin typeface="Exo 2" charset="-52"/>
                <a:ea typeface="Exo 2"/>
                <a:cs typeface="Exo 2"/>
                <a:sym typeface="Exo 2"/>
              </a:rPr>
              <a:t>– все дополнительные соглашения только с использованием ЕИС</a:t>
            </a:r>
            <a:endParaRPr lang="ru-RU" sz="1600" dirty="0">
              <a:solidFill>
                <a:schemeClr val="dk1"/>
              </a:solidFill>
              <a:latin typeface="Exo 2" charset="-52"/>
              <a:ea typeface="Exo 2"/>
              <a:cs typeface="Exo 2"/>
              <a:sym typeface="Exo 2"/>
            </a:endParaRPr>
          </a:p>
        </p:txBody>
      </p:sp>
      <p:sp>
        <p:nvSpPr>
          <p:cNvPr id="30" name="Шеврон 13"/>
          <p:cNvSpPr/>
          <p:nvPr/>
        </p:nvSpPr>
        <p:spPr bwMode="auto">
          <a:xfrm>
            <a:off x="263557" y="1199496"/>
            <a:ext cx="278883" cy="371645"/>
          </a:xfrm>
          <a:prstGeom prst="chevron">
            <a:avLst>
              <a:gd name="adj" fmla="val 50000"/>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defRPr/>
            </a:pPr>
            <a:endParaRPr lang="ru-RU" sz="1350">
              <a:solidFill>
                <a:prstClr val="black"/>
              </a:solidFill>
            </a:endParaRPr>
          </a:p>
        </p:txBody>
      </p:sp>
      <p:sp>
        <p:nvSpPr>
          <p:cNvPr id="31" name="Шеврон 13"/>
          <p:cNvSpPr/>
          <p:nvPr/>
        </p:nvSpPr>
        <p:spPr bwMode="auto">
          <a:xfrm>
            <a:off x="250857" y="2601120"/>
            <a:ext cx="278883" cy="371645"/>
          </a:xfrm>
          <a:prstGeom prst="chevron">
            <a:avLst>
              <a:gd name="adj" fmla="val 50000"/>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defRPr/>
            </a:pPr>
            <a:endParaRPr lang="ru-RU" sz="1350">
              <a:solidFill>
                <a:prstClr val="black"/>
              </a:solidFill>
            </a:endParaRPr>
          </a:p>
        </p:txBody>
      </p:sp>
      <p:sp>
        <p:nvSpPr>
          <p:cNvPr id="34" name="Подзаголовок 8"/>
          <p:cNvSpPr txBox="1"/>
          <p:nvPr/>
        </p:nvSpPr>
        <p:spPr bwMode="auto">
          <a:xfrm>
            <a:off x="227039" y="483682"/>
            <a:ext cx="7288460" cy="390143"/>
          </a:xfrm>
          <a:prstGeom prst="rect">
            <a:avLst/>
          </a:prstGeom>
        </p:spPr>
        <p:txBody>
          <a:bodyPr vert="horz" lIns="68580" tIns="34290" rIns="68580" bIns="34290" rtlCol="0">
            <a:noAutofit/>
          </a:bodyPr>
          <a:lstStyle>
            <a:lvl1pPr marL="0" indent="0" algn="ctr" defTabSz="914400">
              <a:lnSpc>
                <a:spcPct val="90000"/>
              </a:lnSpc>
              <a:spcBef>
                <a:spcPts val="1000"/>
              </a:spcBef>
              <a:buFont typeface="Arial"/>
              <a:buNone/>
              <a:defRPr sz="2400">
                <a:solidFill>
                  <a:schemeClr val="tx1"/>
                </a:solidFill>
                <a:latin typeface="+mn-lt"/>
                <a:ea typeface="+mn-ea"/>
                <a:cs typeface="+mn-cs"/>
              </a:defRPr>
            </a:lvl1pPr>
            <a:lvl2pPr marL="457200" indent="0" algn="ctr" defTabSz="914400">
              <a:lnSpc>
                <a:spcPct val="90000"/>
              </a:lnSpc>
              <a:spcBef>
                <a:spcPts val="500"/>
              </a:spcBef>
              <a:buFont typeface="Arial"/>
              <a:buNone/>
              <a:defRPr sz="2000">
                <a:solidFill>
                  <a:schemeClr val="tx1"/>
                </a:solidFill>
                <a:latin typeface="+mn-lt"/>
                <a:ea typeface="+mn-ea"/>
                <a:cs typeface="+mn-cs"/>
              </a:defRPr>
            </a:lvl2pPr>
            <a:lvl3pPr marL="914400" indent="0" algn="ctr" defTabSz="914400">
              <a:lnSpc>
                <a:spcPct val="90000"/>
              </a:lnSpc>
              <a:spcBef>
                <a:spcPts val="500"/>
              </a:spcBef>
              <a:buFont typeface="Arial"/>
              <a:buNone/>
              <a:defRPr sz="1800">
                <a:solidFill>
                  <a:schemeClr val="tx1"/>
                </a:solidFill>
                <a:latin typeface="+mn-lt"/>
                <a:ea typeface="+mn-ea"/>
                <a:cs typeface="+mn-cs"/>
              </a:defRPr>
            </a:lvl3pPr>
            <a:lvl4pPr marL="1371600" indent="0" algn="ctr" defTabSz="914400">
              <a:lnSpc>
                <a:spcPct val="90000"/>
              </a:lnSpc>
              <a:spcBef>
                <a:spcPts val="500"/>
              </a:spcBef>
              <a:buFont typeface="Arial"/>
              <a:buNone/>
              <a:defRPr sz="1600">
                <a:solidFill>
                  <a:schemeClr val="tx1"/>
                </a:solidFill>
                <a:latin typeface="+mn-lt"/>
                <a:ea typeface="+mn-ea"/>
                <a:cs typeface="+mn-cs"/>
              </a:defRPr>
            </a:lvl4pPr>
            <a:lvl5pPr marL="1828800" indent="0" algn="ctr" defTabSz="914400">
              <a:lnSpc>
                <a:spcPct val="90000"/>
              </a:lnSpc>
              <a:spcBef>
                <a:spcPts val="500"/>
              </a:spcBef>
              <a:buFont typeface="Arial"/>
              <a:buNone/>
              <a:defRPr sz="1600">
                <a:solidFill>
                  <a:schemeClr val="tx1"/>
                </a:solidFill>
                <a:latin typeface="+mn-lt"/>
                <a:ea typeface="+mn-ea"/>
                <a:cs typeface="+mn-cs"/>
              </a:defRPr>
            </a:lvl5pPr>
            <a:lvl6pPr marL="2286000" indent="0" algn="ctr" defTabSz="914400">
              <a:lnSpc>
                <a:spcPct val="90000"/>
              </a:lnSpc>
              <a:spcBef>
                <a:spcPts val="500"/>
              </a:spcBef>
              <a:buFont typeface="Arial"/>
              <a:buNone/>
              <a:defRPr sz="1600">
                <a:solidFill>
                  <a:schemeClr val="tx1"/>
                </a:solidFill>
                <a:latin typeface="+mn-lt"/>
                <a:ea typeface="+mn-ea"/>
                <a:cs typeface="+mn-cs"/>
              </a:defRPr>
            </a:lvl6pPr>
            <a:lvl7pPr marL="2743200" indent="0" algn="ctr" defTabSz="914400">
              <a:lnSpc>
                <a:spcPct val="90000"/>
              </a:lnSpc>
              <a:spcBef>
                <a:spcPts val="500"/>
              </a:spcBef>
              <a:buFont typeface="Arial"/>
              <a:buNone/>
              <a:defRPr sz="1600">
                <a:solidFill>
                  <a:schemeClr val="tx1"/>
                </a:solidFill>
                <a:latin typeface="+mn-lt"/>
                <a:ea typeface="+mn-ea"/>
                <a:cs typeface="+mn-cs"/>
              </a:defRPr>
            </a:lvl7pPr>
            <a:lvl8pPr marL="3200400" indent="0" algn="ctr" defTabSz="914400">
              <a:lnSpc>
                <a:spcPct val="90000"/>
              </a:lnSpc>
              <a:spcBef>
                <a:spcPts val="500"/>
              </a:spcBef>
              <a:buFont typeface="Arial"/>
              <a:buNone/>
              <a:defRPr sz="1600">
                <a:solidFill>
                  <a:schemeClr val="tx1"/>
                </a:solidFill>
                <a:latin typeface="+mn-lt"/>
                <a:ea typeface="+mn-ea"/>
                <a:cs typeface="+mn-cs"/>
              </a:defRPr>
            </a:lvl8pPr>
            <a:lvl9pPr marL="3657600" indent="0" algn="ctr" defTabSz="914400">
              <a:lnSpc>
                <a:spcPct val="90000"/>
              </a:lnSpc>
              <a:spcBef>
                <a:spcPts val="500"/>
              </a:spcBef>
              <a:buFont typeface="Arial"/>
              <a:buNone/>
              <a:defRPr sz="1600">
                <a:solidFill>
                  <a:schemeClr val="tx1"/>
                </a:solidFill>
                <a:latin typeface="+mn-lt"/>
                <a:ea typeface="+mn-ea"/>
                <a:cs typeface="+mn-cs"/>
              </a:defRPr>
            </a:lvl9pPr>
          </a:lstStyle>
          <a:p>
            <a:pPr algn="l" defTabSz="1371600">
              <a:lnSpc>
                <a:spcPct val="100000"/>
              </a:lnSpc>
              <a:spcBef>
                <a:spcPts val="0"/>
              </a:spcBef>
              <a:tabLst>
                <a:tab pos="1143000" algn="l"/>
              </a:tabLst>
              <a:defRPr/>
            </a:pPr>
            <a:r>
              <a:rPr lang="ru-RU" sz="2200" dirty="0" err="1">
                <a:solidFill>
                  <a:srgbClr val="0450F2"/>
                </a:solidFill>
                <a:latin typeface="Exo 2 SemiBold"/>
                <a:ea typeface="Exo 2 SemiBold"/>
                <a:cs typeface="Exo 2 SemiBold"/>
                <a:sym typeface="Exo 2 SemiBold"/>
              </a:rPr>
              <a:t>Допсоглашения</a:t>
            </a:r>
            <a:r>
              <a:rPr lang="ru-RU" sz="2200" dirty="0">
                <a:solidFill>
                  <a:srgbClr val="0450F2"/>
                </a:solidFill>
                <a:latin typeface="Exo 2 SemiBold"/>
                <a:ea typeface="Exo 2 SemiBold"/>
                <a:cs typeface="Exo 2 SemiBold"/>
                <a:sym typeface="Exo 2 SemiBold"/>
              </a:rPr>
              <a:t> в ЕИС с 01.04.2025</a:t>
            </a:r>
          </a:p>
        </p:txBody>
      </p:sp>
      <p:sp>
        <p:nvSpPr>
          <p:cNvPr id="7" name="Шеврон 13"/>
          <p:cNvSpPr/>
          <p:nvPr/>
        </p:nvSpPr>
        <p:spPr bwMode="auto">
          <a:xfrm>
            <a:off x="253397" y="3963016"/>
            <a:ext cx="278883" cy="371645"/>
          </a:xfrm>
          <a:prstGeom prst="chevron">
            <a:avLst>
              <a:gd name="adj" fmla="val 50000"/>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defRPr/>
            </a:pPr>
            <a:endParaRPr lang="ru-RU" sz="1350">
              <a:solidFill>
                <a:prstClr val="black"/>
              </a:solidFill>
            </a:endParaRPr>
          </a:p>
        </p:txBody>
      </p:sp>
    </p:spTree>
    <p:extLst>
      <p:ext uri="{BB962C8B-B14F-4D97-AF65-F5344CB8AC3E}">
        <p14:creationId xmlns:p14="http://schemas.microsoft.com/office/powerpoint/2010/main" val="305691382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nvGraphicFramePr>
        <p:xfrm>
          <a:off x="228600" y="1638488"/>
          <a:ext cx="8686800" cy="2924582"/>
        </p:xfrm>
        <a:graphic>
          <a:graphicData uri="http://schemas.openxmlformats.org/drawingml/2006/table">
            <a:tbl>
              <a:tblPr/>
              <a:tblGrid>
                <a:gridCol w="4343400">
                  <a:extLst>
                    <a:ext uri="{9D8B030D-6E8A-4147-A177-3AD203B41FA5}">
                      <a16:colId xmlns:a16="http://schemas.microsoft.com/office/drawing/2014/main" val="20000"/>
                    </a:ext>
                  </a:extLst>
                </a:gridCol>
                <a:gridCol w="4343400">
                  <a:extLst>
                    <a:ext uri="{9D8B030D-6E8A-4147-A177-3AD203B41FA5}">
                      <a16:colId xmlns:a16="http://schemas.microsoft.com/office/drawing/2014/main" val="20001"/>
                    </a:ext>
                  </a:extLst>
                </a:gridCol>
              </a:tblGrid>
              <a:tr h="537287">
                <a:tc>
                  <a:txBody>
                    <a:bodyPr/>
                    <a:lstStyle/>
                    <a:p>
                      <a:pPr marL="90488" marR="0" algn="l" defTabSz="1200150" rtl="0" fontAlgn="t">
                        <a:lnSpc>
                          <a:spcPct val="100000"/>
                        </a:lnSpc>
                        <a:spcBef>
                          <a:spcPts val="229"/>
                        </a:spcBef>
                        <a:spcAft>
                          <a:spcPts val="0"/>
                        </a:spcAft>
                        <a:buClrTx/>
                        <a:buFont typeface="Arial"/>
                        <a:buNone/>
                        <a:defRPr/>
                      </a:pPr>
                      <a:r>
                        <a:rPr lang="ru-RU" sz="1400" b="0" i="0" u="none" strike="noStrike" cap="none" dirty="0">
                          <a:solidFill>
                            <a:prstClr val="black"/>
                          </a:solidFill>
                          <a:latin typeface="Exo 2"/>
                          <a:ea typeface="Arial"/>
                          <a:cs typeface="Arial"/>
                        </a:rPr>
                        <a:t>Виды расходов</a:t>
                      </a:r>
                    </a:p>
                  </a:txBody>
                  <a:tcPr anchor="ctr">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solidFill>
                      <a:schemeClr val="bg1">
                        <a:lumMod val="85000"/>
                      </a:schemeClr>
                    </a:solidFill>
                  </a:tcPr>
                </a:tc>
                <a:tc>
                  <a:txBody>
                    <a:bodyPr/>
                    <a:lstStyle/>
                    <a:p>
                      <a:pPr marL="90488" marR="0" algn="l" defTabSz="1200150" rtl="0" fontAlgn="t">
                        <a:lnSpc>
                          <a:spcPct val="100000"/>
                        </a:lnSpc>
                        <a:spcBef>
                          <a:spcPts val="229"/>
                        </a:spcBef>
                        <a:spcAft>
                          <a:spcPts val="0"/>
                        </a:spcAft>
                        <a:buClrTx/>
                        <a:buFont typeface="Arial"/>
                        <a:buNone/>
                        <a:defRPr/>
                      </a:pPr>
                      <a:r>
                        <a:rPr lang="ru-RU" sz="1400" b="0" i="0" u="none" strike="noStrike" cap="none" dirty="0">
                          <a:solidFill>
                            <a:prstClr val="black"/>
                          </a:solidFill>
                          <a:latin typeface="Exo 2"/>
                          <a:ea typeface="Arial"/>
                          <a:cs typeface="Arial"/>
                        </a:rPr>
                        <a:t>На каком счете отражать обязательство</a:t>
                      </a:r>
                    </a:p>
                  </a:txBody>
                  <a:tcPr anchor="ctr">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990295">
                <a:tc>
                  <a:txBody>
                    <a:bodyPr/>
                    <a:lstStyle/>
                    <a:p>
                      <a:pPr marL="90488" marR="0" algn="l" defTabSz="1200150" rtl="0" fontAlgn="t">
                        <a:lnSpc>
                          <a:spcPct val="100000"/>
                        </a:lnSpc>
                        <a:spcBef>
                          <a:spcPts val="229"/>
                        </a:spcBef>
                        <a:spcAft>
                          <a:spcPts val="0"/>
                        </a:spcAft>
                        <a:buClrTx/>
                        <a:buFont typeface="Arial"/>
                        <a:buNone/>
                        <a:defRPr/>
                      </a:pPr>
                      <a:r>
                        <a:rPr lang="ru-RU" sz="1400" b="0" i="0" u="none" strike="noStrike" cap="none" dirty="0">
                          <a:solidFill>
                            <a:prstClr val="black"/>
                          </a:solidFill>
                          <a:latin typeface="Exo 2"/>
                          <a:ea typeface="Arial"/>
                          <a:cs typeface="Arial"/>
                        </a:rPr>
                        <a:t>Контракты (договора), которые заключены по итогам конкурентных процедур: аукционов, конкурсов, запросов предложений и котировок</a:t>
                      </a:r>
                    </a:p>
                  </a:txBody>
                  <a:tcPr>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tcPr>
                </a:tc>
                <a:tc>
                  <a:txBody>
                    <a:bodyPr/>
                    <a:lstStyle/>
                    <a:p>
                      <a:pPr marL="90488" marR="0" algn="l" defTabSz="1200150" rtl="0" fontAlgn="t">
                        <a:lnSpc>
                          <a:spcPct val="100000"/>
                        </a:lnSpc>
                        <a:spcBef>
                          <a:spcPts val="229"/>
                        </a:spcBef>
                        <a:spcAft>
                          <a:spcPts val="0"/>
                        </a:spcAft>
                        <a:buClrTx/>
                        <a:buFont typeface="Arial"/>
                        <a:buNone/>
                        <a:defRPr/>
                      </a:pPr>
                      <a:r>
                        <a:rPr lang="ru-RU" sz="1400" b="0" i="0" u="none" strike="noStrike" cap="none" dirty="0">
                          <a:solidFill>
                            <a:prstClr val="black"/>
                          </a:solidFill>
                          <a:latin typeface="Exo 2"/>
                          <a:ea typeface="Arial"/>
                          <a:cs typeface="Arial"/>
                        </a:rPr>
                        <a:t>После заключения контракта и присвоения</a:t>
                      </a:r>
                      <a:r>
                        <a:rPr lang="ru-RU" sz="1400" b="0" i="0" u="none" strike="noStrike" cap="none" baseline="0" dirty="0">
                          <a:solidFill>
                            <a:prstClr val="black"/>
                          </a:solidFill>
                          <a:latin typeface="Exo 2"/>
                          <a:ea typeface="Arial"/>
                          <a:cs typeface="Arial"/>
                        </a:rPr>
                        <a:t> РНК</a:t>
                      </a:r>
                      <a:r>
                        <a:rPr lang="ru-RU" sz="1400" b="0" i="0" u="none" strike="noStrike" cap="none" dirty="0">
                          <a:solidFill>
                            <a:prstClr val="black"/>
                          </a:solidFill>
                          <a:latin typeface="Exo 2"/>
                          <a:ea typeface="Arial"/>
                          <a:cs typeface="Arial"/>
                        </a:rPr>
                        <a:t>, – отразите операцию </a:t>
                      </a:r>
                      <a:r>
                        <a:rPr lang="ru-RU" sz="1400" b="0" i="0" u="none" strike="noStrike" cap="none" dirty="0">
                          <a:solidFill>
                            <a:srgbClr val="0450F2"/>
                          </a:solidFill>
                          <a:latin typeface="Exo 2"/>
                          <a:ea typeface="Arial"/>
                          <a:cs typeface="Arial"/>
                        </a:rPr>
                        <a:t>на счет 502.01</a:t>
                      </a:r>
                    </a:p>
                  </a:txBody>
                  <a:tcPr>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tcPr>
                </a:tc>
                <a:extLst>
                  <a:ext uri="{0D108BD9-81ED-4DB2-BD59-A6C34878D82A}">
                    <a16:rowId xmlns:a16="http://schemas.microsoft.com/office/drawing/2014/main" val="10001"/>
                  </a:ext>
                </a:extLst>
              </a:tr>
              <a:tr h="990295">
                <a:tc>
                  <a:txBody>
                    <a:bodyPr/>
                    <a:lstStyle/>
                    <a:p>
                      <a:pPr marL="90488" marR="0" algn="l" defTabSz="1200150" rtl="0" fontAlgn="t">
                        <a:lnSpc>
                          <a:spcPct val="100000"/>
                        </a:lnSpc>
                        <a:spcBef>
                          <a:spcPts val="229"/>
                        </a:spcBef>
                        <a:spcAft>
                          <a:spcPts val="0"/>
                        </a:spcAft>
                        <a:buClrTx/>
                        <a:buFont typeface="Arial"/>
                        <a:buNone/>
                        <a:defRPr/>
                      </a:pPr>
                      <a:r>
                        <a:rPr lang="ru-RU" sz="1400" b="0" i="0" u="none" strike="noStrike" cap="none" dirty="0">
                          <a:solidFill>
                            <a:prstClr val="black"/>
                          </a:solidFill>
                          <a:latin typeface="Exo 2"/>
                          <a:ea typeface="+mn-ea"/>
                          <a:cs typeface="+mn-cs"/>
                        </a:rPr>
                        <a:t>Оплата товаров, работ, услуг по контрактам/договорам, а также расчеты с бюджетом, организациями и гражданами по выплатам, которые установлены законодательством РФ</a:t>
                      </a:r>
                    </a:p>
                    <a:p>
                      <a:pPr marL="90488" marR="0" algn="l" defTabSz="1200150" rtl="0" fontAlgn="t">
                        <a:lnSpc>
                          <a:spcPct val="100000"/>
                        </a:lnSpc>
                        <a:spcBef>
                          <a:spcPts val="229"/>
                        </a:spcBef>
                        <a:spcAft>
                          <a:spcPts val="0"/>
                        </a:spcAft>
                        <a:buClrTx/>
                        <a:buFont typeface="Arial"/>
                        <a:buNone/>
                        <a:defRPr/>
                      </a:pPr>
                      <a:endParaRPr lang="ru-RU" sz="1400" b="0" i="0" u="none" strike="noStrike" cap="none" dirty="0">
                        <a:solidFill>
                          <a:prstClr val="black"/>
                        </a:solidFill>
                        <a:latin typeface="Exo 2"/>
                        <a:ea typeface="+mn-ea"/>
                        <a:cs typeface="+mn-cs"/>
                      </a:endParaRPr>
                    </a:p>
                  </a:txBody>
                  <a:tcPr>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tcPr>
                </a:tc>
                <a:tc>
                  <a:txBody>
                    <a:bodyPr/>
                    <a:lstStyle/>
                    <a:p>
                      <a:pPr marL="90488" marR="0" algn="l" defTabSz="1200150" rtl="0" fontAlgn="t">
                        <a:lnSpc>
                          <a:spcPct val="100000"/>
                        </a:lnSpc>
                        <a:spcBef>
                          <a:spcPts val="229"/>
                        </a:spcBef>
                        <a:spcAft>
                          <a:spcPts val="0"/>
                        </a:spcAft>
                        <a:buClrTx/>
                        <a:buFont typeface="Arial"/>
                        <a:buNone/>
                        <a:defRPr/>
                      </a:pPr>
                      <a:r>
                        <a:rPr lang="ru-RU" sz="1400" b="0" i="0" u="none" strike="noStrike" cap="none" dirty="0">
                          <a:solidFill>
                            <a:prstClr val="black"/>
                          </a:solidFill>
                          <a:latin typeface="Exo 2"/>
                          <a:ea typeface="+mn-ea"/>
                          <a:cs typeface="+mn-cs"/>
                        </a:rPr>
                        <a:t>Суммы денежных обязательств отразите </a:t>
                      </a:r>
                      <a:r>
                        <a:rPr lang="ru-RU" sz="1400" b="0" i="0" u="none" strike="noStrike" cap="none" dirty="0">
                          <a:solidFill>
                            <a:srgbClr val="0450F2"/>
                          </a:solidFill>
                          <a:latin typeface="Exo 2"/>
                          <a:ea typeface="+mn-ea"/>
                          <a:cs typeface="+mn-cs"/>
                        </a:rPr>
                        <a:t>на счете</a:t>
                      </a:r>
                      <a:r>
                        <a:rPr lang="ru-RU" sz="1400" b="0" i="0" u="none" strike="noStrike" cap="none" dirty="0">
                          <a:solidFill>
                            <a:prstClr val="black"/>
                          </a:solidFill>
                          <a:latin typeface="Exo 2"/>
                          <a:ea typeface="+mn-ea"/>
                          <a:cs typeface="+mn-cs"/>
                        </a:rPr>
                        <a:t> </a:t>
                      </a:r>
                      <a:r>
                        <a:rPr lang="ru-RU" sz="1400" b="0" i="0" u="none" strike="noStrike" cap="none" dirty="0">
                          <a:solidFill>
                            <a:srgbClr val="0450F2"/>
                          </a:solidFill>
                          <a:latin typeface="Exo 2"/>
                          <a:ea typeface="+mn-ea"/>
                          <a:cs typeface="+mn-cs"/>
                        </a:rPr>
                        <a:t>502.02</a:t>
                      </a:r>
                      <a:r>
                        <a:rPr lang="ru-RU" sz="1400" b="0" i="0" u="none" strike="noStrike" cap="none" dirty="0">
                          <a:solidFill>
                            <a:prstClr val="black"/>
                          </a:solidFill>
                          <a:latin typeface="Exo 2"/>
                          <a:ea typeface="+mn-ea"/>
                          <a:cs typeface="+mn-cs"/>
                        </a:rPr>
                        <a:t> на основании подтверждающих документов</a:t>
                      </a:r>
                      <a:endParaRPr lang="ru-RU" sz="1400" b="0" i="0" u="none" strike="noStrike" cap="none" dirty="0">
                        <a:solidFill>
                          <a:prstClr val="black"/>
                        </a:solidFill>
                        <a:latin typeface="Exo 2"/>
                        <a:ea typeface="Arial"/>
                        <a:cs typeface="Arial"/>
                      </a:endParaRPr>
                    </a:p>
                  </a:txBody>
                  <a:tcPr>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6" name="Прямоугольник 5"/>
          <p:cNvSpPr/>
          <p:nvPr/>
        </p:nvSpPr>
        <p:spPr>
          <a:xfrm>
            <a:off x="142968" y="412532"/>
            <a:ext cx="8338092" cy="769441"/>
          </a:xfrm>
          <a:prstGeom prst="rect">
            <a:avLst/>
          </a:prstGeom>
        </p:spPr>
        <p:txBody>
          <a:bodyPr wrap="square">
            <a:spAutoFit/>
          </a:bodyPr>
          <a:lstStyle/>
          <a:p>
            <a:r>
              <a:rPr lang="ru-RU" altLang="ru-RU" sz="2200" dirty="0">
                <a:solidFill>
                  <a:srgbClr val="0450F2"/>
                </a:solidFill>
                <a:latin typeface="Exo 2 SemiBold"/>
                <a:ea typeface="Exo 2 SemiBold"/>
                <a:cs typeface="Exo 2 SemiBold"/>
                <a:sym typeface="Exo 2 SemiBold"/>
              </a:rPr>
              <a:t>Как применять счета и какие проводки делать при работе </a:t>
            </a:r>
            <a:br>
              <a:rPr lang="ru-RU" altLang="ru-RU" sz="2200" dirty="0">
                <a:solidFill>
                  <a:srgbClr val="0450F2"/>
                </a:solidFill>
                <a:latin typeface="Exo 2 SemiBold"/>
                <a:ea typeface="Exo 2 SemiBold"/>
                <a:cs typeface="Exo 2 SemiBold"/>
                <a:sym typeface="Exo 2 SemiBold"/>
              </a:rPr>
            </a:br>
            <a:r>
              <a:rPr lang="ru-RU" altLang="ru-RU" sz="2200" dirty="0">
                <a:solidFill>
                  <a:srgbClr val="0450F2"/>
                </a:solidFill>
                <a:latin typeface="Exo 2 SemiBold"/>
                <a:ea typeface="Exo 2 SemiBold"/>
                <a:cs typeface="Exo 2 SemiBold"/>
                <a:sym typeface="Exo 2 SemiBold"/>
              </a:rPr>
              <a:t>с цифровым ЕП?</a:t>
            </a:r>
          </a:p>
        </p:txBody>
      </p:sp>
    </p:spTree>
    <p:extLst>
      <p:ext uri="{BB962C8B-B14F-4D97-AF65-F5344CB8AC3E}">
        <p14:creationId xmlns:p14="http://schemas.microsoft.com/office/powerpoint/2010/main" val="35806351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212725" y="307023"/>
            <a:ext cx="8931275" cy="587375"/>
          </a:xfrm>
        </p:spPr>
        <p:txBody>
          <a:bodyPr>
            <a:noAutofit/>
          </a:bodyPr>
          <a:lstStyle/>
          <a:p>
            <a:pPr defTabSz="1371600"/>
            <a:r>
              <a:rPr lang="ru-RU" sz="2200" dirty="0">
                <a:solidFill>
                  <a:srgbClr val="0450F2"/>
                </a:solidFill>
                <a:latin typeface="Exo 2 SemiBold"/>
                <a:ea typeface="Exo 2 SemiBold"/>
                <a:cs typeface="Exo 2 SemiBold"/>
                <a:sym typeface="Exo 2 SemiBold"/>
              </a:rPr>
              <a:t>Цифровой ЕП</a:t>
            </a:r>
          </a:p>
        </p:txBody>
      </p:sp>
      <p:sp>
        <p:nvSpPr>
          <p:cNvPr id="4" name="Прямоугольник 3"/>
          <p:cNvSpPr/>
          <p:nvPr/>
        </p:nvSpPr>
        <p:spPr>
          <a:xfrm>
            <a:off x="1886988" y="1698608"/>
            <a:ext cx="4572000" cy="477330"/>
          </a:xfrm>
          <a:prstGeom prst="rect">
            <a:avLst/>
          </a:prstGeom>
        </p:spPr>
        <p:txBody>
          <a:bodyPr lIns="45994" tIns="22997" rIns="45994" bIns="22997">
            <a:spAutoFit/>
          </a:bodyPr>
          <a:lstStyle/>
          <a:p>
            <a:pPr defTabSz="689915"/>
            <a:br>
              <a:rPr lang="ru-RU" dirty="0">
                <a:solidFill>
                  <a:prstClr val="black"/>
                </a:solidFill>
              </a:rPr>
            </a:br>
            <a:endParaRPr lang="ru-RU" dirty="0">
              <a:solidFill>
                <a:prstClr val="black"/>
              </a:solidFill>
            </a:endParaRPr>
          </a:p>
        </p:txBody>
      </p:sp>
      <p:cxnSp>
        <p:nvCxnSpPr>
          <p:cNvPr id="5" name="Прямая со стрелкой 4"/>
          <p:cNvCxnSpPr/>
          <p:nvPr/>
        </p:nvCxnSpPr>
        <p:spPr>
          <a:xfrm flipV="1">
            <a:off x="366531" y="1610889"/>
            <a:ext cx="8575450" cy="19407"/>
          </a:xfrm>
          <a:prstGeom prst="straightConnector1">
            <a:avLst/>
          </a:prstGeom>
          <a:ln w="76200">
            <a:solidFill>
              <a:srgbClr val="0450F2"/>
            </a:solidFill>
            <a:tailEnd type="triangle"/>
          </a:ln>
        </p:spPr>
        <p:style>
          <a:lnRef idx="1">
            <a:schemeClr val="accent1"/>
          </a:lnRef>
          <a:fillRef idx="0">
            <a:schemeClr val="accent1"/>
          </a:fillRef>
          <a:effectRef idx="0">
            <a:schemeClr val="accent1"/>
          </a:effectRef>
          <a:fontRef idx="minor">
            <a:schemeClr val="tx1"/>
          </a:fontRef>
        </p:style>
      </p:cxnSp>
      <p:sp>
        <p:nvSpPr>
          <p:cNvPr id="12" name="Прямоугольник 11"/>
          <p:cNvSpPr/>
          <p:nvPr/>
        </p:nvSpPr>
        <p:spPr>
          <a:xfrm>
            <a:off x="217677" y="822555"/>
            <a:ext cx="1695538" cy="161548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pPr defTabSz="689915"/>
            <a:r>
              <a:rPr lang="ru-RU" dirty="0">
                <a:solidFill>
                  <a:schemeClr val="dk1"/>
                </a:solidFill>
                <a:latin typeface="Exo 2" pitchFamily="2" charset="-52"/>
                <a:ea typeface="Exo 2"/>
                <a:cs typeface="Exo 2"/>
                <a:sym typeface="Exo 2"/>
              </a:rPr>
              <a:t>До 01.01.2025 пилотирование функционала</a:t>
            </a:r>
          </a:p>
        </p:txBody>
      </p:sp>
      <p:sp>
        <p:nvSpPr>
          <p:cNvPr id="17" name="Прямоугольник 16"/>
          <p:cNvSpPr/>
          <p:nvPr/>
        </p:nvSpPr>
        <p:spPr>
          <a:xfrm>
            <a:off x="2446578" y="822555"/>
            <a:ext cx="1695538" cy="161548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pPr defTabSz="689915"/>
            <a:r>
              <a:rPr lang="ru-RU" dirty="0">
                <a:solidFill>
                  <a:schemeClr val="dk1"/>
                </a:solidFill>
                <a:latin typeface="Exo 2" pitchFamily="2" charset="-52"/>
                <a:ea typeface="Exo 2"/>
                <a:cs typeface="Exo 2"/>
                <a:sym typeface="Exo 2"/>
              </a:rPr>
              <a:t>С 01.01.2025 заключение цифрового контракта с </a:t>
            </a:r>
            <a:r>
              <a:rPr lang="ru-RU" dirty="0" err="1">
                <a:solidFill>
                  <a:schemeClr val="dk1"/>
                </a:solidFill>
                <a:latin typeface="Exo 2" pitchFamily="2" charset="-52"/>
                <a:ea typeface="Exo 2"/>
                <a:cs typeface="Exo 2"/>
                <a:sym typeface="Exo 2"/>
              </a:rPr>
              <a:t>едпоставщиком</a:t>
            </a:r>
            <a:endParaRPr lang="ru-RU" dirty="0">
              <a:solidFill>
                <a:schemeClr val="dk1"/>
              </a:solidFill>
              <a:latin typeface="Exo 2" pitchFamily="2" charset="-52"/>
              <a:ea typeface="Exo 2"/>
              <a:cs typeface="Exo 2"/>
              <a:sym typeface="Exo 2"/>
            </a:endParaRPr>
          </a:p>
        </p:txBody>
      </p:sp>
      <p:sp>
        <p:nvSpPr>
          <p:cNvPr id="18" name="Прямоугольник 17"/>
          <p:cNvSpPr/>
          <p:nvPr/>
        </p:nvSpPr>
        <p:spPr>
          <a:xfrm>
            <a:off x="4644608" y="822555"/>
            <a:ext cx="1695538" cy="161548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pPr defTabSz="689915"/>
            <a:r>
              <a:rPr lang="ru-RU" dirty="0">
                <a:solidFill>
                  <a:schemeClr val="dk1"/>
                </a:solidFill>
                <a:latin typeface="Exo 2" pitchFamily="2" charset="-52"/>
                <a:ea typeface="Exo 2"/>
                <a:cs typeface="Exo 2"/>
                <a:sym typeface="Exo 2"/>
              </a:rPr>
              <a:t>С 01.04.2025 заключение цифрового контракта с </a:t>
            </a:r>
            <a:r>
              <a:rPr lang="ru-RU" dirty="0" err="1">
                <a:solidFill>
                  <a:schemeClr val="dk1"/>
                </a:solidFill>
                <a:latin typeface="Exo 2" pitchFamily="2" charset="-52"/>
                <a:ea typeface="Exo 2"/>
                <a:cs typeface="Exo 2"/>
                <a:sym typeface="Exo 2"/>
              </a:rPr>
              <a:t>едпоставщиком</a:t>
            </a:r>
            <a:endParaRPr lang="ru-RU" dirty="0">
              <a:solidFill>
                <a:schemeClr val="dk1"/>
              </a:solidFill>
              <a:latin typeface="Exo 2" pitchFamily="2" charset="-52"/>
              <a:ea typeface="Exo 2"/>
              <a:cs typeface="Exo 2"/>
              <a:sym typeface="Exo 2"/>
            </a:endParaRPr>
          </a:p>
        </p:txBody>
      </p:sp>
      <p:cxnSp>
        <p:nvCxnSpPr>
          <p:cNvPr id="27" name="Прямая соединительная линия 26"/>
          <p:cNvCxnSpPr/>
          <p:nvPr/>
        </p:nvCxnSpPr>
        <p:spPr>
          <a:xfrm>
            <a:off x="3147237" y="2446245"/>
            <a:ext cx="0" cy="278208"/>
          </a:xfrm>
          <a:prstGeom prst="line">
            <a:avLst/>
          </a:prstGeom>
          <a:ln w="76200">
            <a:solidFill>
              <a:srgbClr val="0450F2"/>
            </a:solidFill>
          </a:ln>
        </p:spPr>
        <p:style>
          <a:lnRef idx="1">
            <a:schemeClr val="accent1"/>
          </a:lnRef>
          <a:fillRef idx="0">
            <a:schemeClr val="accent1"/>
          </a:fillRef>
          <a:effectRef idx="0">
            <a:schemeClr val="accent1"/>
          </a:effectRef>
          <a:fontRef idx="minor">
            <a:schemeClr val="tx1"/>
          </a:fontRef>
        </p:style>
      </p:cxnSp>
      <p:cxnSp>
        <p:nvCxnSpPr>
          <p:cNvPr id="28" name="Прямая соединительная линия 27"/>
          <p:cNvCxnSpPr/>
          <p:nvPr/>
        </p:nvCxnSpPr>
        <p:spPr>
          <a:xfrm>
            <a:off x="5492377" y="2449488"/>
            <a:ext cx="0" cy="278208"/>
          </a:xfrm>
          <a:prstGeom prst="line">
            <a:avLst/>
          </a:prstGeom>
          <a:ln w="76200">
            <a:solidFill>
              <a:srgbClr val="0450F2"/>
            </a:solidFill>
          </a:ln>
        </p:spPr>
        <p:style>
          <a:lnRef idx="1">
            <a:schemeClr val="accent1"/>
          </a:lnRef>
          <a:fillRef idx="0">
            <a:schemeClr val="accent1"/>
          </a:fillRef>
          <a:effectRef idx="0">
            <a:schemeClr val="accent1"/>
          </a:effectRef>
          <a:fontRef idx="minor">
            <a:schemeClr val="tx1"/>
          </a:fontRef>
        </p:style>
      </p:cxnSp>
      <p:cxnSp>
        <p:nvCxnSpPr>
          <p:cNvPr id="29" name="Прямая соединительная линия 28"/>
          <p:cNvCxnSpPr/>
          <p:nvPr/>
        </p:nvCxnSpPr>
        <p:spPr>
          <a:xfrm>
            <a:off x="7651071" y="2431110"/>
            <a:ext cx="0" cy="278208"/>
          </a:xfrm>
          <a:prstGeom prst="line">
            <a:avLst/>
          </a:prstGeom>
          <a:ln w="76200">
            <a:solidFill>
              <a:srgbClr val="0450F2"/>
            </a:solidFill>
          </a:ln>
        </p:spPr>
        <p:style>
          <a:lnRef idx="1">
            <a:schemeClr val="accent1"/>
          </a:lnRef>
          <a:fillRef idx="0">
            <a:schemeClr val="accent1"/>
          </a:fillRef>
          <a:effectRef idx="0">
            <a:schemeClr val="accent1"/>
          </a:effectRef>
          <a:fontRef idx="minor">
            <a:schemeClr val="tx1"/>
          </a:fontRef>
        </p:style>
      </p:cxnSp>
      <p:sp>
        <p:nvSpPr>
          <p:cNvPr id="30" name="Прямоугольник 29"/>
          <p:cNvSpPr/>
          <p:nvPr/>
        </p:nvSpPr>
        <p:spPr>
          <a:xfrm>
            <a:off x="182881" y="4824494"/>
            <a:ext cx="8759102" cy="246018"/>
          </a:xfrm>
          <a:prstGeom prst="rect">
            <a:avLst/>
          </a:prstGeom>
          <a:solidFill>
            <a:schemeClr val="bg1"/>
          </a:solidFill>
          <a:ln>
            <a:solidFill>
              <a:srgbClr val="0450F2"/>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pPr algn="ctr" defTabSz="689915"/>
            <a:r>
              <a:rPr lang="ru-RU" dirty="0">
                <a:solidFill>
                  <a:schemeClr val="dk1"/>
                </a:solidFill>
                <a:latin typeface="Exo 2" pitchFamily="2" charset="-52"/>
                <a:ea typeface="Exo 2"/>
                <a:cs typeface="Exo 2"/>
                <a:sym typeface="Exo 2"/>
              </a:rPr>
              <a:t>Заключать структурированный контракт с </a:t>
            </a:r>
            <a:r>
              <a:rPr lang="ru-RU" dirty="0" err="1">
                <a:solidFill>
                  <a:schemeClr val="dk1"/>
                </a:solidFill>
                <a:latin typeface="Exo 2" pitchFamily="2" charset="-52"/>
                <a:ea typeface="Exo 2"/>
                <a:cs typeface="Exo 2"/>
                <a:sym typeface="Exo 2"/>
              </a:rPr>
              <a:t>едпоставщиком</a:t>
            </a:r>
            <a:r>
              <a:rPr lang="ru-RU" dirty="0">
                <a:solidFill>
                  <a:schemeClr val="dk1"/>
                </a:solidFill>
                <a:latin typeface="Exo 2" pitchFamily="2" charset="-52"/>
                <a:ea typeface="Exo 2"/>
                <a:cs typeface="Exo 2"/>
                <a:sym typeface="Exo 2"/>
              </a:rPr>
              <a:t> по остальным пунктам – право заказчика</a:t>
            </a:r>
          </a:p>
        </p:txBody>
      </p:sp>
      <p:sp>
        <p:nvSpPr>
          <p:cNvPr id="7" name="Прямоугольник 6"/>
          <p:cNvSpPr/>
          <p:nvPr/>
        </p:nvSpPr>
        <p:spPr>
          <a:xfrm>
            <a:off x="189790" y="2724453"/>
            <a:ext cx="3643069" cy="1967661"/>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pPr defTabSz="689915"/>
            <a:r>
              <a:rPr lang="ru-RU" dirty="0">
                <a:solidFill>
                  <a:schemeClr val="dk1"/>
                </a:solidFill>
                <a:latin typeface="Exo 2" charset="-52"/>
                <a:ea typeface="Exo 2"/>
                <a:cs typeface="Exo 2"/>
                <a:sym typeface="Exo 2"/>
              </a:rPr>
              <a:t>Заказчики вправе заключать цифровой контракт с </a:t>
            </a:r>
            <a:r>
              <a:rPr lang="ru-RU" dirty="0" err="1">
                <a:solidFill>
                  <a:schemeClr val="dk1"/>
                </a:solidFill>
                <a:latin typeface="Exo 2" charset="-52"/>
                <a:ea typeface="Exo 2"/>
                <a:cs typeface="Exo 2"/>
                <a:sym typeface="Exo 2"/>
              </a:rPr>
              <a:t>едпоставщиком</a:t>
            </a:r>
            <a:r>
              <a:rPr lang="ru-RU" dirty="0">
                <a:solidFill>
                  <a:schemeClr val="dk1"/>
                </a:solidFill>
                <a:latin typeface="Exo 2" charset="-52"/>
                <a:ea typeface="Exo 2"/>
                <a:cs typeface="Exo 2"/>
                <a:sym typeface="Exo 2"/>
              </a:rPr>
              <a:t> по всем </a:t>
            </a:r>
            <a:br>
              <a:rPr lang="ru-RU" dirty="0">
                <a:solidFill>
                  <a:schemeClr val="dk1"/>
                </a:solidFill>
                <a:latin typeface="Exo 2" charset="-52"/>
                <a:ea typeface="Exo 2"/>
                <a:cs typeface="Exo 2"/>
                <a:sym typeface="Exo 2"/>
              </a:rPr>
            </a:br>
            <a:r>
              <a:rPr lang="ru-RU" dirty="0">
                <a:solidFill>
                  <a:schemeClr val="dk1"/>
                </a:solidFill>
                <a:latin typeface="Exo 2" charset="-52"/>
                <a:ea typeface="Exo 2"/>
                <a:cs typeface="Exo 2"/>
                <a:sym typeface="Exo 2"/>
              </a:rPr>
              <a:t>основаниям ч. 1  ст. 93, кроме пп. 4, 5, 23, 42, 44, 46 Закона</a:t>
            </a:r>
            <a:r>
              <a:rPr lang="en-US" dirty="0">
                <a:solidFill>
                  <a:schemeClr val="dk1"/>
                </a:solidFill>
                <a:latin typeface="Exo 2" charset="-52"/>
                <a:ea typeface="Exo 2"/>
                <a:cs typeface="Exo 2"/>
                <a:sym typeface="Exo 2"/>
              </a:rPr>
              <a:t> N </a:t>
            </a:r>
            <a:r>
              <a:rPr lang="ru-RU" dirty="0">
                <a:solidFill>
                  <a:schemeClr val="dk1"/>
                </a:solidFill>
                <a:latin typeface="Exo 2" charset="-52"/>
                <a:ea typeface="Exo 2"/>
                <a:cs typeface="Exo 2"/>
                <a:sym typeface="Exo 2"/>
              </a:rPr>
              <a:t>44-ФЗ</a:t>
            </a:r>
            <a:br>
              <a:rPr lang="ru-RU" dirty="0">
                <a:solidFill>
                  <a:schemeClr val="dk1"/>
                </a:solidFill>
                <a:latin typeface="Exo 2" pitchFamily="2" charset="-52"/>
                <a:ea typeface="Exo 2"/>
                <a:cs typeface="Exo 2"/>
                <a:sym typeface="Exo 2"/>
              </a:rPr>
            </a:br>
            <a:endParaRPr lang="ru-RU" dirty="0">
              <a:solidFill>
                <a:schemeClr val="dk1"/>
              </a:solidFill>
              <a:latin typeface="Exo 2" pitchFamily="2" charset="-52"/>
              <a:ea typeface="Exo 2"/>
              <a:cs typeface="Exo 2"/>
              <a:sym typeface="Exo 2"/>
            </a:endParaRPr>
          </a:p>
          <a:p>
            <a:pPr defTabSz="689915"/>
            <a:r>
              <a:rPr lang="ru-RU" dirty="0">
                <a:solidFill>
                  <a:schemeClr val="dk1"/>
                </a:solidFill>
                <a:latin typeface="Exo 2" pitchFamily="2" charset="-52"/>
                <a:ea typeface="Exo 2"/>
                <a:cs typeface="Exo 2"/>
                <a:sym typeface="Exo 2"/>
              </a:rPr>
              <a:t>Заказчик вправе самостоятельно </a:t>
            </a:r>
            <a:br>
              <a:rPr lang="ru-RU" dirty="0">
                <a:solidFill>
                  <a:schemeClr val="dk1"/>
                </a:solidFill>
                <a:latin typeface="Exo 2" pitchFamily="2" charset="-52"/>
                <a:ea typeface="Exo 2"/>
                <a:cs typeface="Exo 2"/>
                <a:sym typeface="Exo 2"/>
              </a:rPr>
            </a:br>
            <a:r>
              <a:rPr lang="ru-RU" dirty="0">
                <a:solidFill>
                  <a:schemeClr val="dk1"/>
                </a:solidFill>
                <a:latin typeface="Exo 2" pitchFamily="2" charset="-52"/>
                <a:ea typeface="Exo 2"/>
                <a:cs typeface="Exo 2"/>
                <a:sym typeface="Exo 2"/>
              </a:rPr>
              <a:t>определить способ (цифра или бумага) заключения контракта по пп. 1, 8, 22, 29 </a:t>
            </a:r>
            <a:br>
              <a:rPr lang="ru-RU" dirty="0">
                <a:solidFill>
                  <a:schemeClr val="dk1"/>
                </a:solidFill>
                <a:latin typeface="Exo 2" pitchFamily="2" charset="-52"/>
                <a:ea typeface="Exo 2"/>
                <a:cs typeface="Exo 2"/>
                <a:sym typeface="Exo 2"/>
              </a:rPr>
            </a:br>
            <a:r>
              <a:rPr lang="ru-RU" dirty="0">
                <a:solidFill>
                  <a:schemeClr val="dk1"/>
                </a:solidFill>
                <a:latin typeface="Exo 2" pitchFamily="2" charset="-52"/>
                <a:ea typeface="Exo 2"/>
                <a:cs typeface="Exo 2"/>
                <a:sym typeface="Exo 2"/>
              </a:rPr>
              <a:t>ч. 1 ст. 93 Закона </a:t>
            </a:r>
            <a:r>
              <a:rPr lang="en-US" dirty="0">
                <a:solidFill>
                  <a:schemeClr val="dk1"/>
                </a:solidFill>
                <a:latin typeface="Exo 2" pitchFamily="2" charset="-52"/>
                <a:ea typeface="Exo 2"/>
                <a:cs typeface="Exo 2"/>
                <a:sym typeface="Exo 2"/>
              </a:rPr>
              <a:t>N</a:t>
            </a:r>
            <a:r>
              <a:rPr lang="ru-RU" dirty="0">
                <a:solidFill>
                  <a:schemeClr val="dk1"/>
                </a:solidFill>
                <a:latin typeface="Exo 2" pitchFamily="2" charset="-52"/>
                <a:ea typeface="Exo 2"/>
                <a:cs typeface="Exo 2"/>
                <a:sym typeface="Exo 2"/>
              </a:rPr>
              <a:t> 44-ФЗ</a:t>
            </a:r>
          </a:p>
        </p:txBody>
      </p:sp>
      <p:sp>
        <p:nvSpPr>
          <p:cNvPr id="22" name="Прямоугольник 21"/>
          <p:cNvSpPr/>
          <p:nvPr/>
        </p:nvSpPr>
        <p:spPr>
          <a:xfrm>
            <a:off x="4030980" y="2724454"/>
            <a:ext cx="1920240" cy="1967661"/>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pPr defTabSz="689915"/>
            <a:r>
              <a:rPr lang="ru-RU" dirty="0">
                <a:solidFill>
                  <a:schemeClr val="dk1"/>
                </a:solidFill>
                <a:latin typeface="Exo 2" pitchFamily="2" charset="-52"/>
                <a:ea typeface="Exo 2"/>
                <a:cs typeface="Exo 2"/>
                <a:sym typeface="Exo 2"/>
              </a:rPr>
              <a:t>Заказчики обязаны заключать цифровой контракт с </a:t>
            </a:r>
            <a:r>
              <a:rPr lang="ru-RU" dirty="0" err="1">
                <a:solidFill>
                  <a:schemeClr val="dk1"/>
                </a:solidFill>
                <a:latin typeface="Exo 2" pitchFamily="2" charset="-52"/>
                <a:ea typeface="Exo 2"/>
                <a:cs typeface="Exo 2"/>
                <a:sym typeface="Exo 2"/>
              </a:rPr>
              <a:t>едпоставщиком</a:t>
            </a:r>
            <a:r>
              <a:rPr lang="ru-RU" dirty="0">
                <a:solidFill>
                  <a:schemeClr val="dk1"/>
                </a:solidFill>
                <a:latin typeface="Exo 2" pitchFamily="2" charset="-52"/>
                <a:ea typeface="Exo 2"/>
                <a:cs typeface="Exo 2"/>
                <a:sym typeface="Exo 2"/>
              </a:rPr>
              <a:t> </a:t>
            </a:r>
            <a:br>
              <a:rPr lang="ru-RU" dirty="0">
                <a:solidFill>
                  <a:schemeClr val="dk1"/>
                </a:solidFill>
                <a:latin typeface="Exo 2" pitchFamily="2" charset="-52"/>
                <a:ea typeface="Exo 2"/>
                <a:cs typeface="Exo 2"/>
                <a:sym typeface="Exo 2"/>
              </a:rPr>
            </a:br>
            <a:r>
              <a:rPr lang="ru-RU" dirty="0">
                <a:solidFill>
                  <a:schemeClr val="dk1"/>
                </a:solidFill>
                <a:latin typeface="Exo 2" pitchFamily="2" charset="-52"/>
                <a:ea typeface="Exo 2"/>
                <a:cs typeface="Exo 2"/>
                <a:sym typeface="Exo 2"/>
              </a:rPr>
              <a:t>по пп. 2, 6, 6.1, 11, 12, 54 и 55 ч. 1 ст. 93 </a:t>
            </a:r>
            <a:br>
              <a:rPr lang="ru-RU" dirty="0">
                <a:solidFill>
                  <a:schemeClr val="dk1"/>
                </a:solidFill>
                <a:latin typeface="Exo 2" pitchFamily="2" charset="-52"/>
                <a:ea typeface="Exo 2"/>
                <a:cs typeface="Exo 2"/>
                <a:sym typeface="Exo 2"/>
              </a:rPr>
            </a:br>
            <a:r>
              <a:rPr lang="ru-RU" dirty="0">
                <a:solidFill>
                  <a:schemeClr val="dk1"/>
                </a:solidFill>
                <a:latin typeface="Exo 2" pitchFamily="2" charset="-52"/>
                <a:ea typeface="Exo 2"/>
                <a:cs typeface="Exo 2"/>
                <a:sym typeface="Exo 2"/>
              </a:rPr>
              <a:t>Закона </a:t>
            </a:r>
            <a:r>
              <a:rPr lang="en-US" dirty="0">
                <a:solidFill>
                  <a:schemeClr val="dk1"/>
                </a:solidFill>
                <a:latin typeface="Exo 2" pitchFamily="2" charset="-52"/>
                <a:ea typeface="Exo 2"/>
                <a:cs typeface="Exo 2"/>
                <a:sym typeface="Exo 2"/>
              </a:rPr>
              <a:t>N</a:t>
            </a:r>
            <a:r>
              <a:rPr lang="ru-RU" dirty="0">
                <a:solidFill>
                  <a:schemeClr val="dk1"/>
                </a:solidFill>
                <a:latin typeface="Exo 2" pitchFamily="2" charset="-52"/>
                <a:ea typeface="Exo 2"/>
                <a:cs typeface="Exo 2"/>
                <a:sym typeface="Exo 2"/>
              </a:rPr>
              <a:t> 44-ФЗ</a:t>
            </a:r>
          </a:p>
        </p:txBody>
      </p:sp>
      <p:sp>
        <p:nvSpPr>
          <p:cNvPr id="23" name="Прямоугольник 22"/>
          <p:cNvSpPr/>
          <p:nvPr/>
        </p:nvSpPr>
        <p:spPr>
          <a:xfrm>
            <a:off x="6149340" y="2724454"/>
            <a:ext cx="2792643" cy="1967661"/>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pPr defTabSz="689915"/>
            <a:r>
              <a:rPr lang="ru-RU" dirty="0">
                <a:solidFill>
                  <a:schemeClr val="dk1"/>
                </a:solidFill>
                <a:latin typeface="Exo 2" pitchFamily="2" charset="-52"/>
                <a:ea typeface="Exo 2"/>
                <a:cs typeface="Exo 2"/>
                <a:sym typeface="Exo 2"/>
              </a:rPr>
              <a:t>Заказчики обязаны заключать цифровой контракт с </a:t>
            </a:r>
            <a:r>
              <a:rPr lang="ru-RU" dirty="0" err="1">
                <a:solidFill>
                  <a:schemeClr val="dk1"/>
                </a:solidFill>
                <a:latin typeface="Exo 2" pitchFamily="2" charset="-52"/>
                <a:ea typeface="Exo 2"/>
                <a:cs typeface="Exo 2"/>
                <a:sym typeface="Exo 2"/>
              </a:rPr>
              <a:t>едпоставщиком</a:t>
            </a:r>
            <a:r>
              <a:rPr lang="ru-RU" dirty="0">
                <a:solidFill>
                  <a:schemeClr val="dk1"/>
                </a:solidFill>
                <a:latin typeface="Exo 2" pitchFamily="2" charset="-52"/>
                <a:ea typeface="Exo 2"/>
                <a:cs typeface="Exo 2"/>
                <a:sym typeface="Exo 2"/>
              </a:rPr>
              <a:t> по пп. 24, 25 </a:t>
            </a:r>
            <a:br>
              <a:rPr lang="ru-RU" dirty="0">
                <a:solidFill>
                  <a:schemeClr val="dk1"/>
                </a:solidFill>
                <a:latin typeface="Exo 2" pitchFamily="2" charset="-52"/>
                <a:ea typeface="Exo 2"/>
                <a:cs typeface="Exo 2"/>
                <a:sym typeface="Exo 2"/>
              </a:rPr>
            </a:br>
            <a:r>
              <a:rPr lang="ru-RU" dirty="0">
                <a:solidFill>
                  <a:schemeClr val="dk1"/>
                </a:solidFill>
                <a:latin typeface="Exo 2" pitchFamily="2" charset="-52"/>
                <a:ea typeface="Exo 2"/>
                <a:cs typeface="Exo 2"/>
                <a:sym typeface="Exo 2"/>
              </a:rPr>
              <a:t>ч. 1 ст. 93 Закона </a:t>
            </a:r>
            <a:r>
              <a:rPr lang="en-US" dirty="0">
                <a:solidFill>
                  <a:schemeClr val="dk1"/>
                </a:solidFill>
                <a:latin typeface="Exo 2" pitchFamily="2" charset="-52"/>
                <a:ea typeface="Exo 2"/>
                <a:cs typeface="Exo 2"/>
                <a:sym typeface="Exo 2"/>
              </a:rPr>
              <a:t>N</a:t>
            </a:r>
            <a:r>
              <a:rPr lang="ru-RU" dirty="0">
                <a:solidFill>
                  <a:schemeClr val="dk1"/>
                </a:solidFill>
                <a:latin typeface="Exo 2" pitchFamily="2" charset="-52"/>
                <a:ea typeface="Exo 2"/>
                <a:cs typeface="Exo 2"/>
                <a:sym typeface="Exo 2"/>
              </a:rPr>
              <a:t> 44-ФЗ, если отклонены все заявки или не подано ни одной заявки по результатам конкурентной процедуры</a:t>
            </a:r>
          </a:p>
        </p:txBody>
      </p:sp>
      <p:sp>
        <p:nvSpPr>
          <p:cNvPr id="21" name="Прямоугольник 20"/>
          <p:cNvSpPr/>
          <p:nvPr/>
        </p:nvSpPr>
        <p:spPr>
          <a:xfrm>
            <a:off x="6793295" y="830762"/>
            <a:ext cx="1695538" cy="161548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pPr defTabSz="689915"/>
            <a:r>
              <a:rPr lang="ru-RU" dirty="0">
                <a:solidFill>
                  <a:schemeClr val="dk1"/>
                </a:solidFill>
                <a:latin typeface="Exo 2" pitchFamily="2" charset="-52"/>
                <a:ea typeface="Exo 2"/>
                <a:cs typeface="Exo 2"/>
                <a:sym typeface="Exo 2"/>
              </a:rPr>
              <a:t>С 01.07.2025 заключение цифрового контракта с </a:t>
            </a:r>
            <a:r>
              <a:rPr lang="ru-RU" dirty="0" err="1">
                <a:solidFill>
                  <a:schemeClr val="dk1"/>
                </a:solidFill>
                <a:latin typeface="Exo 2" pitchFamily="2" charset="-52"/>
                <a:ea typeface="Exo 2"/>
                <a:cs typeface="Exo 2"/>
                <a:sym typeface="Exo 2"/>
              </a:rPr>
              <a:t>едпоставщиком</a:t>
            </a:r>
            <a:endParaRPr lang="ru-RU" dirty="0">
              <a:solidFill>
                <a:schemeClr val="dk1"/>
              </a:solidFill>
              <a:latin typeface="Exo 2" pitchFamily="2" charset="-52"/>
              <a:ea typeface="Exo 2"/>
              <a:cs typeface="Exo 2"/>
              <a:sym typeface="Exo 2"/>
            </a:endParaRPr>
          </a:p>
        </p:txBody>
      </p:sp>
    </p:spTree>
    <p:extLst>
      <p:ext uri="{BB962C8B-B14F-4D97-AF65-F5344CB8AC3E}">
        <p14:creationId xmlns:p14="http://schemas.microsoft.com/office/powerpoint/2010/main" val="108326451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Google Shape;363;p2"/>
          <p:cNvSpPr txBox="1"/>
          <p:nvPr/>
        </p:nvSpPr>
        <p:spPr>
          <a:xfrm>
            <a:off x="3365926" y="1790834"/>
            <a:ext cx="5778074" cy="1600398"/>
          </a:xfrm>
          <a:prstGeom prst="rect">
            <a:avLst/>
          </a:prstGeom>
          <a:noFill/>
          <a:ln>
            <a:noFill/>
          </a:ln>
        </p:spPr>
        <p:txBody>
          <a:bodyPr spcFirstLastPara="1" wrap="square" lIns="91425" tIns="45700" rIns="91425" bIns="45700" anchor="t" anchorCtr="0">
            <a:spAutoFit/>
          </a:bodyPr>
          <a:lstStyle/>
          <a:p>
            <a:pPr lvl="0"/>
            <a:endParaRPr lang="ru-RU" dirty="0">
              <a:solidFill>
                <a:schemeClr val="tx1"/>
              </a:solidFill>
              <a:latin typeface="Exo 2" pitchFamily="2" charset="-52"/>
              <a:ea typeface="Exo 2"/>
              <a:cs typeface="Exo 2"/>
              <a:sym typeface="Exo 2"/>
            </a:endParaRPr>
          </a:p>
          <a:p>
            <a:pPr lvl="0"/>
            <a:r>
              <a:rPr lang="ru-RU" sz="2800" b="1" dirty="0">
                <a:solidFill>
                  <a:schemeClr val="tx1"/>
                </a:solidFill>
                <a:latin typeface="Exo 2" pitchFamily="2" charset="-52"/>
                <a:sym typeface="Exo 2"/>
              </a:rPr>
              <a:t>Закупки под отчетное </a:t>
            </a:r>
            <a:br>
              <a:rPr lang="ru-RU" sz="2800" b="1" dirty="0">
                <a:solidFill>
                  <a:schemeClr val="tx1"/>
                </a:solidFill>
                <a:latin typeface="Exo 2" pitchFamily="2" charset="-52"/>
                <a:sym typeface="Exo 2"/>
              </a:rPr>
            </a:br>
            <a:r>
              <a:rPr lang="ru-RU" sz="2800" b="1" dirty="0">
                <a:solidFill>
                  <a:schemeClr val="tx1"/>
                </a:solidFill>
                <a:latin typeface="Exo 2" pitchFamily="2" charset="-52"/>
                <a:sym typeface="Exo 2"/>
              </a:rPr>
              <a:t>лицо (авансовые платежи) </a:t>
            </a:r>
            <a:br>
              <a:rPr lang="ru-RU" sz="2800" b="1" dirty="0">
                <a:solidFill>
                  <a:schemeClr val="tx1"/>
                </a:solidFill>
                <a:latin typeface="Exo 2" pitchFamily="2" charset="-52"/>
                <a:sym typeface="Exo 2"/>
              </a:rPr>
            </a:br>
            <a:r>
              <a:rPr lang="ru-RU" sz="2800" b="1" dirty="0">
                <a:solidFill>
                  <a:schemeClr val="tx1"/>
                </a:solidFill>
                <a:latin typeface="Exo 2" pitchFamily="2" charset="-52"/>
                <a:sym typeface="Exo 2"/>
              </a:rPr>
              <a:t>с 01.01.2025</a:t>
            </a:r>
          </a:p>
        </p:txBody>
      </p:sp>
      <p:pic>
        <p:nvPicPr>
          <p:cNvPr id="364" name="Google Shape;364;p2"/>
          <p:cNvPicPr preferRelativeResize="0"/>
          <p:nvPr/>
        </p:nvPicPr>
        <p:blipFill rotWithShape="1">
          <a:blip r:embed="rId3">
            <a:alphaModFix/>
          </a:blip>
          <a:srcRect l="32416" r="17446" b="967"/>
          <a:stretch/>
        </p:blipFill>
        <p:spPr>
          <a:xfrm rot="10800000">
            <a:off x="214643" y="1287385"/>
            <a:ext cx="3035249" cy="2998714"/>
          </a:xfrm>
          <a:prstGeom prst="rect">
            <a:avLst/>
          </a:prstGeom>
          <a:noFill/>
          <a:ln>
            <a:noFill/>
          </a:ln>
        </p:spPr>
      </p:pic>
      <p:pic>
        <p:nvPicPr>
          <p:cNvPr id="372" name="Google Shape;372;p2"/>
          <p:cNvPicPr preferRelativeResize="0"/>
          <p:nvPr/>
        </p:nvPicPr>
        <p:blipFill rotWithShape="1">
          <a:blip r:embed="rId4">
            <a:alphaModFix/>
          </a:blip>
          <a:srcRect l="-429" r="83745"/>
          <a:stretch/>
        </p:blipFill>
        <p:spPr>
          <a:xfrm>
            <a:off x="1119685" y="2237827"/>
            <a:ext cx="1101567" cy="1080450"/>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808862\Downloads\WhatsApp Image 2025-03-30 at 19.34.06 (1).jpeg"/>
          <p:cNvPicPr>
            <a:picLocks noChangeAspect="1" noChangeArrowheads="1"/>
          </p:cNvPicPr>
          <p:nvPr/>
        </p:nvPicPr>
        <p:blipFill>
          <a:blip r:embed="rId2"/>
          <a:srcRect/>
          <a:stretch>
            <a:fillRect/>
          </a:stretch>
        </p:blipFill>
        <p:spPr bwMode="auto">
          <a:xfrm>
            <a:off x="408940" y="1417954"/>
            <a:ext cx="8491220" cy="1561465"/>
          </a:xfrm>
          <a:prstGeom prst="rect">
            <a:avLst/>
          </a:prstGeom>
          <a:noFill/>
        </p:spPr>
      </p:pic>
      <p:sp>
        <p:nvSpPr>
          <p:cNvPr id="4" name="Заголовок 1"/>
          <p:cNvSpPr txBox="1">
            <a:spLocks/>
          </p:cNvSpPr>
          <p:nvPr/>
        </p:nvSpPr>
        <p:spPr>
          <a:xfrm>
            <a:off x="212725" y="365125"/>
            <a:ext cx="8931275" cy="587375"/>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ru-RU" sz="2200" b="0" i="0" u="none" strike="noStrike" kern="0" cap="none" spc="0" normalizeH="0" baseline="0" noProof="0" dirty="0">
                <a:ln>
                  <a:noFill/>
                </a:ln>
                <a:solidFill>
                  <a:srgbClr val="0450F2"/>
                </a:solidFill>
                <a:effectLst/>
                <a:uLnTx/>
                <a:uFillTx/>
                <a:latin typeface="Exo 2 SemiBold"/>
                <a:ea typeface="Exo 2 SemiBold"/>
                <a:cs typeface="Exo 2 SemiBold"/>
                <a:sym typeface="Exo 2 SemiBold"/>
              </a:rPr>
              <a:t>Цифровой ЕП: простая письменная форма</a:t>
            </a:r>
          </a:p>
        </p:txBody>
      </p:sp>
      <p:sp>
        <p:nvSpPr>
          <p:cNvPr id="6" name="Прямоугольник 5"/>
          <p:cNvSpPr/>
          <p:nvPr/>
        </p:nvSpPr>
        <p:spPr>
          <a:xfrm>
            <a:off x="411480" y="815678"/>
            <a:ext cx="8534400" cy="584775"/>
          </a:xfrm>
          <a:prstGeom prst="rect">
            <a:avLst/>
          </a:prstGeom>
        </p:spPr>
        <p:txBody>
          <a:bodyPr wrap="square">
            <a:spAutoFit/>
          </a:bodyPr>
          <a:lstStyle/>
          <a:p>
            <a:r>
              <a:rPr lang="ru-RU" sz="1600" dirty="0">
                <a:solidFill>
                  <a:schemeClr val="dk1"/>
                </a:solidFill>
                <a:latin typeface="Exo 2" charset="-52"/>
                <a:ea typeface="Exo 2"/>
                <a:cs typeface="Exo 2"/>
                <a:sym typeface="Exo 2"/>
              </a:rPr>
              <a:t>С 1 января 2025 г. вступили в силу изменения в положение ч. 15 ст. 34 Закона </a:t>
            </a:r>
            <a:r>
              <a:rPr lang="en-US" sz="1600" dirty="0">
                <a:solidFill>
                  <a:schemeClr val="dk1"/>
                </a:solidFill>
                <a:latin typeface="Exo 2" charset="-52"/>
                <a:ea typeface="Exo 2"/>
                <a:cs typeface="Exo 2"/>
                <a:sym typeface="Exo 2"/>
              </a:rPr>
              <a:t>N </a:t>
            </a:r>
            <a:r>
              <a:rPr lang="ru-RU" sz="1600" dirty="0">
                <a:solidFill>
                  <a:schemeClr val="dk1"/>
                </a:solidFill>
                <a:latin typeface="Exo 2" charset="-52"/>
                <a:ea typeface="Exo 2"/>
                <a:cs typeface="Exo 2"/>
                <a:sym typeface="Exo 2"/>
              </a:rPr>
              <a:t>44-ФЗ </a:t>
            </a:r>
            <a:br>
              <a:rPr lang="ru-RU" sz="1600" dirty="0">
                <a:solidFill>
                  <a:schemeClr val="dk1"/>
                </a:solidFill>
                <a:latin typeface="Exo 2" charset="-52"/>
                <a:ea typeface="Exo 2"/>
                <a:cs typeface="Exo 2"/>
                <a:sym typeface="Exo 2"/>
              </a:rPr>
            </a:br>
            <a:r>
              <a:rPr lang="ru-RU" sz="1600" dirty="0">
                <a:solidFill>
                  <a:schemeClr val="dk1"/>
                </a:solidFill>
                <a:latin typeface="Exo 2" charset="-52"/>
                <a:ea typeface="Exo 2"/>
                <a:cs typeface="Exo 2"/>
                <a:sym typeface="Exo 2"/>
              </a:rPr>
              <a:t>и формулировка: </a:t>
            </a:r>
            <a:r>
              <a:rPr lang="ru-RU" sz="1600" dirty="0">
                <a:solidFill>
                  <a:srgbClr val="0450F2"/>
                </a:solidFill>
                <a:latin typeface="Exo 2" charset="-52"/>
                <a:ea typeface="Exo 2"/>
                <a:cs typeface="Exo 2"/>
                <a:sym typeface="Exo 2"/>
              </a:rPr>
              <a:t>"по любой форме, предусмотренной ГК РФ" </a:t>
            </a:r>
            <a:r>
              <a:rPr lang="ru-RU" sz="1600" dirty="0">
                <a:solidFill>
                  <a:schemeClr val="dk1"/>
                </a:solidFill>
                <a:latin typeface="Exo 2" charset="-52"/>
                <a:ea typeface="Exo 2"/>
                <a:cs typeface="Exo 2"/>
                <a:sym typeface="Exo 2"/>
              </a:rPr>
              <a:t>ушла в небытие</a:t>
            </a:r>
          </a:p>
        </p:txBody>
      </p:sp>
      <p:sp>
        <p:nvSpPr>
          <p:cNvPr id="7" name="Прямоугольник 6"/>
          <p:cNvSpPr/>
          <p:nvPr/>
        </p:nvSpPr>
        <p:spPr>
          <a:xfrm>
            <a:off x="426720" y="3034794"/>
            <a:ext cx="8587740" cy="1969770"/>
          </a:xfrm>
          <a:prstGeom prst="rect">
            <a:avLst/>
          </a:prstGeom>
        </p:spPr>
        <p:txBody>
          <a:bodyPr wrap="square">
            <a:spAutoFit/>
          </a:bodyPr>
          <a:lstStyle/>
          <a:p>
            <a:r>
              <a:rPr lang="ru-RU" sz="1600" dirty="0">
                <a:solidFill>
                  <a:schemeClr val="dk1"/>
                </a:solidFill>
                <a:latin typeface="Exo 2" charset="-52"/>
                <a:ea typeface="Exo 2"/>
                <a:cs typeface="Exo 2"/>
                <a:sym typeface="Exo 2"/>
              </a:rPr>
              <a:t>При этом в соответствии с ч. 1 ст. 2 Закона </a:t>
            </a:r>
            <a:r>
              <a:rPr lang="en-US" sz="1600" dirty="0">
                <a:solidFill>
                  <a:schemeClr val="dk1"/>
                </a:solidFill>
                <a:latin typeface="Exo 2" charset="-52"/>
                <a:ea typeface="Exo 2"/>
                <a:cs typeface="Exo 2"/>
                <a:sym typeface="Exo 2"/>
              </a:rPr>
              <a:t>N </a:t>
            </a:r>
            <a:r>
              <a:rPr lang="ru-RU" sz="1600" dirty="0">
                <a:solidFill>
                  <a:schemeClr val="dk1"/>
                </a:solidFill>
                <a:latin typeface="Exo 2" charset="-52"/>
                <a:ea typeface="Exo 2"/>
                <a:cs typeface="Exo 2"/>
                <a:sym typeface="Exo 2"/>
              </a:rPr>
              <a:t>44-ФЗ законодательство РФ о контрактной системе в сфере закупок основывается, в т.ч., на положениях ГК РФ</a:t>
            </a:r>
          </a:p>
          <a:p>
            <a:endParaRPr lang="en-US" sz="500" dirty="0">
              <a:solidFill>
                <a:schemeClr val="dk1"/>
              </a:solidFill>
              <a:latin typeface="Exo 2" charset="-52"/>
              <a:ea typeface="Exo 2"/>
              <a:cs typeface="Exo 2"/>
              <a:sym typeface="Exo 2"/>
            </a:endParaRPr>
          </a:p>
          <a:p>
            <a:r>
              <a:rPr lang="ru-RU" sz="1600" dirty="0">
                <a:solidFill>
                  <a:schemeClr val="dk1"/>
                </a:solidFill>
                <a:latin typeface="Exo 2" charset="-52"/>
                <a:ea typeface="Exo 2"/>
                <a:cs typeface="Exo 2"/>
                <a:sym typeface="Exo 2"/>
              </a:rPr>
              <a:t>Так, нормой </a:t>
            </a:r>
            <a:r>
              <a:rPr lang="ru-RU" sz="1600" dirty="0" err="1">
                <a:solidFill>
                  <a:schemeClr val="dk1"/>
                </a:solidFill>
                <a:latin typeface="Exo 2" charset="-52"/>
                <a:ea typeface="Exo 2"/>
                <a:cs typeface="Exo 2"/>
                <a:sym typeface="Exo 2"/>
              </a:rPr>
              <a:t>подп</a:t>
            </a:r>
            <a:r>
              <a:rPr lang="ru-RU" sz="1600" dirty="0">
                <a:solidFill>
                  <a:schemeClr val="dk1"/>
                </a:solidFill>
                <a:latin typeface="Exo 2" charset="-52"/>
                <a:ea typeface="Exo 2"/>
                <a:cs typeface="Exo 2"/>
                <a:sym typeface="Exo 2"/>
              </a:rPr>
              <a:t>. 1 п. 1 ст. 161 ГК РФ и ранее было установлено, что сделки </a:t>
            </a:r>
            <a:r>
              <a:rPr lang="ru-RU" sz="1600" dirty="0" err="1">
                <a:solidFill>
                  <a:schemeClr val="dk1"/>
                </a:solidFill>
                <a:latin typeface="Exo 2" charset="-52"/>
                <a:ea typeface="Exo 2"/>
                <a:cs typeface="Exo 2"/>
                <a:sym typeface="Exo 2"/>
              </a:rPr>
              <a:t>юрлиц</a:t>
            </a:r>
            <a:r>
              <a:rPr lang="ru-RU" sz="1600" dirty="0">
                <a:solidFill>
                  <a:schemeClr val="dk1"/>
                </a:solidFill>
                <a:latin typeface="Exo 2" charset="-52"/>
                <a:ea typeface="Exo 2"/>
                <a:cs typeface="Exo 2"/>
                <a:sym typeface="Exo 2"/>
              </a:rPr>
              <a:t> между собой и с гражданами должны совершаться в письменной форме</a:t>
            </a:r>
          </a:p>
          <a:p>
            <a:endParaRPr lang="ru-RU" sz="500" dirty="0">
              <a:solidFill>
                <a:schemeClr val="dk1"/>
              </a:solidFill>
              <a:latin typeface="Exo 2" charset="-52"/>
              <a:ea typeface="Exo 2"/>
              <a:cs typeface="Exo 2"/>
              <a:sym typeface="Exo 2"/>
            </a:endParaRPr>
          </a:p>
          <a:p>
            <a:r>
              <a:rPr lang="ru-RU" sz="1600" dirty="0">
                <a:solidFill>
                  <a:schemeClr val="dk1"/>
                </a:solidFill>
                <a:latin typeface="Exo 2" charset="-52"/>
                <a:ea typeface="Exo 2"/>
                <a:cs typeface="Exo 2"/>
                <a:sym typeface="Exo 2"/>
              </a:rPr>
              <a:t>Таким образом, указанные выше новеллы, внесенные ФЗ от 26.12.2024 N 484-ФЗ, </a:t>
            </a:r>
            <a:br>
              <a:rPr lang="ru-RU" sz="1600" dirty="0">
                <a:solidFill>
                  <a:schemeClr val="dk1"/>
                </a:solidFill>
                <a:latin typeface="Exo 2" charset="-52"/>
                <a:ea typeface="Exo 2"/>
                <a:cs typeface="Exo 2"/>
                <a:sym typeface="Exo 2"/>
              </a:rPr>
            </a:br>
            <a:r>
              <a:rPr lang="ru-RU" sz="1600" dirty="0">
                <a:solidFill>
                  <a:schemeClr val="dk1"/>
                </a:solidFill>
                <a:latin typeface="Exo 2" charset="-52"/>
                <a:ea typeface="Exo 2"/>
                <a:cs typeface="Exo 2"/>
                <a:sym typeface="Exo 2"/>
              </a:rPr>
              <a:t>не повлекли для участников закупок никаких изменений в части выбора формы заключаемых контрактов</a:t>
            </a:r>
          </a:p>
        </p:txBody>
      </p:sp>
      <p:sp>
        <p:nvSpPr>
          <p:cNvPr id="8" name="Шеврон 25"/>
          <p:cNvSpPr/>
          <p:nvPr/>
        </p:nvSpPr>
        <p:spPr bwMode="auto">
          <a:xfrm>
            <a:off x="256590" y="919134"/>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pPr algn="ctr" defTabSz="689915"/>
            <a:endParaRPr lang="ru-RU" dirty="0">
              <a:solidFill>
                <a:prstClr val="black"/>
              </a:solidFill>
            </a:endParaRPr>
          </a:p>
        </p:txBody>
      </p:sp>
      <p:sp>
        <p:nvSpPr>
          <p:cNvPr id="9" name="Шеврон 25"/>
          <p:cNvSpPr/>
          <p:nvPr/>
        </p:nvSpPr>
        <p:spPr bwMode="auto">
          <a:xfrm>
            <a:off x="256590" y="3144174"/>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pPr algn="ctr" defTabSz="689915"/>
            <a:endParaRPr lang="ru-RU" dirty="0">
              <a:solidFill>
                <a:prstClr val="black"/>
              </a:solidFill>
            </a:endParaRPr>
          </a:p>
        </p:txBody>
      </p:sp>
      <p:sp>
        <p:nvSpPr>
          <p:cNvPr id="10" name="Шеврон 25"/>
          <p:cNvSpPr/>
          <p:nvPr/>
        </p:nvSpPr>
        <p:spPr bwMode="auto">
          <a:xfrm>
            <a:off x="241350" y="3708054"/>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pPr algn="ctr" defTabSz="689915"/>
            <a:endParaRPr lang="ru-RU" dirty="0">
              <a:solidFill>
                <a:prstClr val="black"/>
              </a:solidFill>
            </a:endParaRPr>
          </a:p>
        </p:txBody>
      </p:sp>
      <p:sp>
        <p:nvSpPr>
          <p:cNvPr id="11" name="Шеврон 25"/>
          <p:cNvSpPr/>
          <p:nvPr/>
        </p:nvSpPr>
        <p:spPr bwMode="auto">
          <a:xfrm>
            <a:off x="241350" y="4264314"/>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pPr algn="ctr" defTabSz="689915"/>
            <a:endParaRPr lang="ru-RU" dirty="0">
              <a:solidFill>
                <a:prstClr val="black"/>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304800" y="1020128"/>
            <a:ext cx="8493125" cy="3319462"/>
          </a:xfrm>
        </p:spPr>
        <p:txBody>
          <a:bodyPr>
            <a:normAutofit/>
          </a:bodyPr>
          <a:lstStyle/>
          <a:p>
            <a:pPr marL="0" indent="0">
              <a:buNone/>
            </a:pPr>
            <a:r>
              <a:rPr lang="ru-RU" sz="1600" dirty="0">
                <a:solidFill>
                  <a:schemeClr val="dk1"/>
                </a:solidFill>
                <a:latin typeface="Exo 2" charset="-52"/>
                <a:ea typeface="Exo 2"/>
                <a:cs typeface="Exo 2"/>
                <a:sym typeface="Exo 2"/>
              </a:rPr>
              <a:t>Минфином России подготовлено письмо от 18.02.2025 </a:t>
            </a:r>
            <a:r>
              <a:rPr lang="en-US" sz="1600" dirty="0">
                <a:solidFill>
                  <a:schemeClr val="dk1"/>
                </a:solidFill>
                <a:latin typeface="Exo 2" charset="-52"/>
                <a:ea typeface="Exo 2"/>
                <a:cs typeface="Exo 2"/>
                <a:sym typeface="Exo 2"/>
              </a:rPr>
              <a:t>N</a:t>
            </a:r>
            <a:r>
              <a:rPr lang="ru-RU" sz="1600" dirty="0">
                <a:solidFill>
                  <a:schemeClr val="dk1"/>
                </a:solidFill>
                <a:latin typeface="Exo 2" charset="-52"/>
                <a:ea typeface="Exo 2"/>
                <a:cs typeface="Exo 2"/>
                <a:sym typeface="Exo 2"/>
              </a:rPr>
              <a:t> 24-01-10/15030 </a:t>
            </a:r>
            <a:br>
              <a:rPr lang="ru-RU" sz="1600" dirty="0">
                <a:solidFill>
                  <a:schemeClr val="dk1"/>
                </a:solidFill>
                <a:latin typeface="Exo 2" charset="-52"/>
                <a:ea typeface="Exo 2"/>
                <a:cs typeface="Exo 2"/>
                <a:sym typeface="Exo 2"/>
              </a:rPr>
            </a:br>
            <a:r>
              <a:rPr lang="ru-RU" sz="1600" dirty="0">
                <a:solidFill>
                  <a:schemeClr val="dk1"/>
                </a:solidFill>
                <a:latin typeface="Exo 2" charset="-52"/>
                <a:ea typeface="Exo 2"/>
                <a:cs typeface="Exo 2"/>
                <a:sym typeface="Exo 2"/>
              </a:rPr>
              <a:t>с разъяснениями о применении положений </a:t>
            </a:r>
            <a:r>
              <a:rPr lang="ru-RU" sz="1600" dirty="0">
                <a:solidFill>
                  <a:srgbClr val="0450F2"/>
                </a:solidFill>
                <a:latin typeface="Exo 2" charset="-52"/>
                <a:ea typeface="Exo 2"/>
                <a:cs typeface="Exo 2"/>
                <a:sym typeface="Exo 2"/>
              </a:rPr>
              <a:t>ч. 15 ст. 34 Закона </a:t>
            </a:r>
            <a:r>
              <a:rPr lang="en-US" sz="1600" dirty="0">
                <a:solidFill>
                  <a:srgbClr val="0450F2"/>
                </a:solidFill>
                <a:latin typeface="Exo 2" charset="-52"/>
                <a:ea typeface="Exo 2"/>
                <a:cs typeface="Exo 2"/>
                <a:sym typeface="Exo 2"/>
              </a:rPr>
              <a:t>N</a:t>
            </a:r>
            <a:r>
              <a:rPr lang="ru-RU" sz="1600" dirty="0">
                <a:solidFill>
                  <a:srgbClr val="0450F2"/>
                </a:solidFill>
                <a:latin typeface="Exo 2" charset="-52"/>
                <a:ea typeface="Exo 2"/>
                <a:cs typeface="Exo 2"/>
                <a:sym typeface="Exo 2"/>
              </a:rPr>
              <a:t> 44-ФЗ</a:t>
            </a:r>
            <a:r>
              <a:rPr lang="ru-RU" sz="1600" dirty="0">
                <a:solidFill>
                  <a:schemeClr val="dk1"/>
                </a:solidFill>
                <a:latin typeface="Exo 2" charset="-52"/>
                <a:ea typeface="Exo 2"/>
                <a:cs typeface="Exo 2"/>
                <a:sym typeface="Exo 2"/>
              </a:rPr>
              <a:t>, устанавливающей заключение контракта </a:t>
            </a:r>
            <a:r>
              <a:rPr lang="ru-RU" sz="1600" dirty="0">
                <a:solidFill>
                  <a:srgbClr val="0450F2"/>
                </a:solidFill>
                <a:latin typeface="Exo 2" charset="-52"/>
                <a:ea typeface="Exo 2"/>
                <a:cs typeface="Exo 2"/>
                <a:sym typeface="Exo 2"/>
              </a:rPr>
              <a:t>в простой письменной форме</a:t>
            </a:r>
          </a:p>
          <a:p>
            <a:pPr marL="0" indent="0">
              <a:buNone/>
            </a:pPr>
            <a:endParaRPr lang="ru-RU" sz="1600" dirty="0">
              <a:solidFill>
                <a:schemeClr val="dk1"/>
              </a:solidFill>
              <a:latin typeface="Exo 2" charset="-52"/>
              <a:ea typeface="Exo 2"/>
              <a:cs typeface="Exo 2"/>
              <a:sym typeface="Exo 2"/>
            </a:endParaRPr>
          </a:p>
          <a:p>
            <a:pPr marL="0" indent="0">
              <a:buNone/>
            </a:pPr>
            <a:r>
              <a:rPr lang="ru-RU" sz="1600" dirty="0">
                <a:solidFill>
                  <a:schemeClr val="dk1"/>
                </a:solidFill>
                <a:latin typeface="Exo 2" charset="-52"/>
                <a:ea typeface="Exo 2"/>
                <a:cs typeface="Exo 2"/>
                <a:sym typeface="Exo 2"/>
              </a:rPr>
              <a:t>В письме разъясняется, что при закупках у </a:t>
            </a:r>
            <a:r>
              <a:rPr lang="ru-RU" sz="1600" dirty="0" err="1">
                <a:solidFill>
                  <a:schemeClr val="dk1"/>
                </a:solidFill>
                <a:latin typeface="Exo 2" charset="-52"/>
                <a:ea typeface="Exo 2"/>
                <a:cs typeface="Exo 2"/>
                <a:sym typeface="Exo 2"/>
              </a:rPr>
              <a:t>едпоставщика</a:t>
            </a:r>
            <a:r>
              <a:rPr lang="ru-RU" sz="1600" dirty="0">
                <a:solidFill>
                  <a:schemeClr val="dk1"/>
                </a:solidFill>
                <a:latin typeface="Exo 2" charset="-52"/>
                <a:ea typeface="Exo 2"/>
                <a:cs typeface="Exo 2"/>
                <a:sym typeface="Exo 2"/>
              </a:rPr>
              <a:t> в соответствии с пунктом 1, пунктами 4 и 5 (за исключением части 12 статьи 93 Закона </a:t>
            </a:r>
            <a:r>
              <a:rPr lang="en-US" sz="1600" dirty="0">
                <a:solidFill>
                  <a:schemeClr val="dk1"/>
                </a:solidFill>
                <a:latin typeface="Exo 2" charset="-52"/>
                <a:ea typeface="Exo 2"/>
                <a:cs typeface="Exo 2"/>
                <a:sym typeface="Exo 2"/>
              </a:rPr>
              <a:t>N</a:t>
            </a:r>
            <a:r>
              <a:rPr lang="ru-RU" sz="1600" dirty="0">
                <a:solidFill>
                  <a:schemeClr val="dk1"/>
                </a:solidFill>
                <a:latin typeface="Exo 2" charset="-52"/>
                <a:ea typeface="Exo 2"/>
                <a:cs typeface="Exo 2"/>
                <a:sym typeface="Exo 2"/>
              </a:rPr>
              <a:t> 44-ФЗ), пунктами 8, 9, 15, 20, 21, 22, 23, 26, 28, 29, 33, 37, 40, 41, 44, 45, 46, 50 - 53, 56, 63 части 1 статьи 93 </a:t>
            </a:r>
            <a:br>
              <a:rPr lang="ru-RU" sz="1600" dirty="0">
                <a:solidFill>
                  <a:schemeClr val="dk1"/>
                </a:solidFill>
                <a:latin typeface="Exo 2" charset="-52"/>
                <a:ea typeface="Exo 2"/>
                <a:cs typeface="Exo 2"/>
                <a:sym typeface="Exo 2"/>
              </a:rPr>
            </a:br>
            <a:r>
              <a:rPr lang="ru-RU" sz="1600" dirty="0">
                <a:solidFill>
                  <a:schemeClr val="dk1"/>
                </a:solidFill>
                <a:latin typeface="Exo 2" charset="-52"/>
                <a:ea typeface="Exo 2"/>
                <a:cs typeface="Exo 2"/>
                <a:sym typeface="Exo 2"/>
              </a:rPr>
              <a:t>Закона </a:t>
            </a:r>
            <a:r>
              <a:rPr lang="en-US" sz="1600" dirty="0">
                <a:solidFill>
                  <a:schemeClr val="dk1"/>
                </a:solidFill>
                <a:latin typeface="Exo 2" charset="-52"/>
                <a:ea typeface="Exo 2"/>
                <a:cs typeface="Exo 2"/>
                <a:sym typeface="Exo 2"/>
              </a:rPr>
              <a:t>N</a:t>
            </a:r>
            <a:r>
              <a:rPr lang="ru-RU" sz="1600" dirty="0">
                <a:solidFill>
                  <a:schemeClr val="dk1"/>
                </a:solidFill>
                <a:latin typeface="Exo 2" charset="-52"/>
                <a:ea typeface="Exo 2"/>
                <a:cs typeface="Exo 2"/>
                <a:sym typeface="Exo 2"/>
              </a:rPr>
              <a:t> 44-ФЗ </a:t>
            </a:r>
            <a:r>
              <a:rPr lang="ru-RU" sz="1600" dirty="0">
                <a:solidFill>
                  <a:srgbClr val="0450F2"/>
                </a:solidFill>
                <a:latin typeface="Exo 2" charset="-52"/>
                <a:ea typeface="Exo 2"/>
                <a:cs typeface="Exo 2"/>
                <a:sym typeface="Exo 2"/>
              </a:rPr>
              <a:t>контрактами, заключенными в простой письменной форме, </a:t>
            </a:r>
            <a:br>
              <a:rPr lang="ru-RU" sz="1600" dirty="0">
                <a:solidFill>
                  <a:srgbClr val="0450F2"/>
                </a:solidFill>
                <a:latin typeface="Exo 2" charset="-52"/>
                <a:ea typeface="Exo 2"/>
                <a:cs typeface="Exo 2"/>
                <a:sym typeface="Exo 2"/>
              </a:rPr>
            </a:br>
            <a:r>
              <a:rPr lang="ru-RU" sz="1600" dirty="0">
                <a:solidFill>
                  <a:srgbClr val="0450F2"/>
                </a:solidFill>
                <a:latin typeface="Exo 2" charset="-52"/>
                <a:ea typeface="Exo 2"/>
                <a:cs typeface="Exo 2"/>
                <a:sym typeface="Exo 2"/>
              </a:rPr>
              <a:t>являются также </a:t>
            </a:r>
            <a:r>
              <a:rPr lang="ru-RU" sz="1600" b="1" dirty="0">
                <a:solidFill>
                  <a:srgbClr val="0450F2"/>
                </a:solidFill>
                <a:latin typeface="Exo 2" charset="-52"/>
                <a:ea typeface="Exo 2"/>
                <a:cs typeface="Exo 2"/>
                <a:sym typeface="Exo 2"/>
              </a:rPr>
              <a:t>кассовые чеки и документы, приложенные к авансовым отчетам</a:t>
            </a:r>
          </a:p>
        </p:txBody>
      </p:sp>
      <p:sp>
        <p:nvSpPr>
          <p:cNvPr id="4" name="Заголовок 1"/>
          <p:cNvSpPr>
            <a:spLocks noGrp="1"/>
          </p:cNvSpPr>
          <p:nvPr>
            <p:ph type="title" idx="4294967295"/>
          </p:nvPr>
        </p:nvSpPr>
        <p:spPr>
          <a:xfrm>
            <a:off x="311785" y="403225"/>
            <a:ext cx="8931275" cy="587375"/>
          </a:xfrm>
        </p:spPr>
        <p:txBody>
          <a:bodyPr>
            <a:noAutofit/>
          </a:bodyPr>
          <a:lstStyle/>
          <a:p>
            <a:r>
              <a:rPr lang="ru-RU" sz="2200" dirty="0">
                <a:solidFill>
                  <a:srgbClr val="0450F2"/>
                </a:solidFill>
                <a:latin typeface="Exo 2 SemiBold"/>
                <a:ea typeface="Exo 2 SemiBold"/>
                <a:cs typeface="Exo 2 SemiBold"/>
                <a:sym typeface="Exo 2 SemiBold"/>
              </a:rPr>
              <a:t>Цифровой ЕП: простая письменная форма</a:t>
            </a:r>
          </a:p>
        </p:txBody>
      </p:sp>
      <p:sp>
        <p:nvSpPr>
          <p:cNvPr id="6" name="Прямоугольник 5"/>
          <p:cNvSpPr/>
          <p:nvPr/>
        </p:nvSpPr>
        <p:spPr>
          <a:xfrm>
            <a:off x="844804" y="3630669"/>
            <a:ext cx="8409024" cy="1031328"/>
          </a:xfrm>
          <a:prstGeom prst="rect">
            <a:avLst/>
          </a:prstGeom>
        </p:spPr>
        <p:txBody>
          <a:bodyPr wrap="square" lIns="45994" tIns="22997" rIns="45994" bIns="22997">
            <a:spAutoFit/>
          </a:bodyPr>
          <a:lstStyle/>
          <a:p>
            <a:r>
              <a:rPr lang="ru-RU" sz="1600" dirty="0">
                <a:solidFill>
                  <a:schemeClr val="dk1"/>
                </a:solidFill>
                <a:latin typeface="Exo 2" charset="-52"/>
                <a:ea typeface="Exo 2"/>
                <a:cs typeface="Exo 2"/>
                <a:sym typeface="Exo 2"/>
              </a:rPr>
              <a:t>За заключение контракта с </a:t>
            </a:r>
            <a:r>
              <a:rPr lang="ru-RU" sz="1600" dirty="0" err="1">
                <a:solidFill>
                  <a:schemeClr val="dk1"/>
                </a:solidFill>
                <a:latin typeface="Exo 2" charset="-52"/>
                <a:ea typeface="Exo 2"/>
                <a:cs typeface="Exo 2"/>
                <a:sym typeface="Exo 2"/>
              </a:rPr>
              <a:t>едпоставщиком</a:t>
            </a:r>
            <a:r>
              <a:rPr lang="ru-RU" sz="1600" dirty="0">
                <a:solidFill>
                  <a:schemeClr val="dk1"/>
                </a:solidFill>
                <a:latin typeface="Exo 2" charset="-52"/>
                <a:ea typeface="Exo 2"/>
                <a:cs typeface="Exo 2"/>
                <a:sym typeface="Exo 2"/>
              </a:rPr>
              <a:t> в ситуации, которая в Законе </a:t>
            </a:r>
            <a:r>
              <a:rPr lang="en-US" sz="1600" dirty="0">
                <a:solidFill>
                  <a:schemeClr val="dk1"/>
                </a:solidFill>
                <a:latin typeface="Exo 2" charset="-52"/>
                <a:ea typeface="Exo 2"/>
                <a:cs typeface="Exo 2"/>
                <a:sym typeface="Exo 2"/>
              </a:rPr>
              <a:t>N</a:t>
            </a:r>
            <a:r>
              <a:rPr lang="ru-RU" sz="1600" dirty="0">
                <a:solidFill>
                  <a:schemeClr val="dk1"/>
                </a:solidFill>
                <a:latin typeface="Exo 2" charset="-52"/>
                <a:ea typeface="Exo 2"/>
                <a:cs typeface="Exo 2"/>
                <a:sym typeface="Exo 2"/>
              </a:rPr>
              <a:t> 44-ФЗ </a:t>
            </a:r>
            <a:br>
              <a:rPr lang="ru-RU" sz="1600" dirty="0">
                <a:solidFill>
                  <a:schemeClr val="dk1"/>
                </a:solidFill>
                <a:latin typeface="Exo 2" charset="-52"/>
                <a:ea typeface="Exo 2"/>
                <a:cs typeface="Exo 2"/>
                <a:sym typeface="Exo 2"/>
              </a:rPr>
            </a:br>
            <a:r>
              <a:rPr lang="ru-RU" sz="1600" dirty="0">
                <a:solidFill>
                  <a:schemeClr val="dk1"/>
                </a:solidFill>
                <a:latin typeface="Exo 2" charset="-52"/>
                <a:ea typeface="Exo 2"/>
                <a:cs typeface="Exo 2"/>
                <a:sym typeface="Exo 2"/>
              </a:rPr>
              <a:t>не указана, предусмотрен штраф для должностных лиц в размере 30 тыс. или </a:t>
            </a:r>
            <a:br>
              <a:rPr lang="ru-RU" sz="1600" dirty="0">
                <a:solidFill>
                  <a:schemeClr val="dk1"/>
                </a:solidFill>
                <a:latin typeface="Exo 2" charset="-52"/>
                <a:ea typeface="Exo 2"/>
                <a:cs typeface="Exo 2"/>
                <a:sym typeface="Exo 2"/>
              </a:rPr>
            </a:br>
            <a:r>
              <a:rPr lang="ru-RU" sz="1600" dirty="0">
                <a:solidFill>
                  <a:schemeClr val="dk1"/>
                </a:solidFill>
                <a:latin typeface="Exo 2" charset="-52"/>
                <a:ea typeface="Exo 2"/>
                <a:cs typeface="Exo 2"/>
                <a:sym typeface="Exo 2"/>
              </a:rPr>
              <a:t>50 тыс. руб. (ч. 1, 2 ст. 7.29 КоАП РФ). Кроме того, такой контракт могут признать недействительным</a:t>
            </a:r>
          </a:p>
        </p:txBody>
      </p:sp>
      <p:cxnSp>
        <p:nvCxnSpPr>
          <p:cNvPr id="9" name="Прямая соединительная линия 8"/>
          <p:cNvCxnSpPr/>
          <p:nvPr/>
        </p:nvCxnSpPr>
        <p:spPr>
          <a:xfrm>
            <a:off x="739140" y="3695700"/>
            <a:ext cx="0" cy="914400"/>
          </a:xfrm>
          <a:prstGeom prst="line">
            <a:avLst/>
          </a:prstGeom>
          <a:ln w="57150">
            <a:solidFill>
              <a:srgbClr val="0450F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822995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319405" y="410845"/>
            <a:ext cx="8931275" cy="587375"/>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ru-RU" sz="2200" b="0" i="0" u="none" strike="noStrike" kern="0" cap="none" spc="0" normalizeH="0" baseline="0" noProof="0" dirty="0">
                <a:ln>
                  <a:noFill/>
                </a:ln>
                <a:solidFill>
                  <a:srgbClr val="0450F2"/>
                </a:solidFill>
                <a:effectLst/>
                <a:uLnTx/>
                <a:uFillTx/>
                <a:latin typeface="Exo 2 SemiBold"/>
                <a:ea typeface="Exo 2 SemiBold"/>
                <a:cs typeface="Exo 2 SemiBold"/>
                <a:sym typeface="Exo 2 SemiBold"/>
              </a:rPr>
              <a:t>Цифровой ЕП: простая письменная форма</a:t>
            </a:r>
          </a:p>
        </p:txBody>
      </p:sp>
      <p:sp>
        <p:nvSpPr>
          <p:cNvPr id="5" name="Прямоугольник 4"/>
          <p:cNvSpPr/>
          <p:nvPr/>
        </p:nvSpPr>
        <p:spPr>
          <a:xfrm>
            <a:off x="502920" y="1255227"/>
            <a:ext cx="3398520" cy="784830"/>
          </a:xfrm>
          <a:prstGeom prst="rect">
            <a:avLst/>
          </a:prstGeom>
        </p:spPr>
        <p:txBody>
          <a:bodyPr wrap="square">
            <a:spAutoFit/>
          </a:bodyPr>
          <a:lstStyle/>
          <a:p>
            <a:r>
              <a:rPr lang="ru-RU" sz="1500" dirty="0"/>
              <a:t>НЕ забываем про </a:t>
            </a:r>
            <a:r>
              <a:rPr lang="ru-RU" sz="1500" dirty="0">
                <a:solidFill>
                  <a:srgbClr val="0450F2"/>
                </a:solidFill>
              </a:rPr>
              <a:t>Методические рекомендации (ф.0510521)</a:t>
            </a:r>
            <a:r>
              <a:rPr lang="en-US" sz="1500" dirty="0">
                <a:solidFill>
                  <a:srgbClr val="0450F2"/>
                </a:solidFill>
              </a:rPr>
              <a:t> </a:t>
            </a:r>
            <a:r>
              <a:rPr lang="ru-RU" sz="1500" dirty="0"/>
              <a:t>в части подготовки заявки-обоснования</a:t>
            </a:r>
          </a:p>
        </p:txBody>
      </p:sp>
      <p:sp>
        <p:nvSpPr>
          <p:cNvPr id="6" name="Прямоугольник 5"/>
          <p:cNvSpPr/>
          <p:nvPr/>
        </p:nvSpPr>
        <p:spPr>
          <a:xfrm>
            <a:off x="518160" y="2370078"/>
            <a:ext cx="3352800" cy="2400657"/>
          </a:xfrm>
          <a:prstGeom prst="rect">
            <a:avLst/>
          </a:prstGeom>
        </p:spPr>
        <p:txBody>
          <a:bodyPr wrap="square">
            <a:spAutoFit/>
          </a:bodyPr>
          <a:lstStyle/>
          <a:p>
            <a:r>
              <a:rPr lang="ru-RU" sz="1500" dirty="0">
                <a:solidFill>
                  <a:srgbClr val="0450F2"/>
                </a:solidFill>
              </a:rPr>
              <a:t>Другой вариант:</a:t>
            </a:r>
            <a:r>
              <a:rPr lang="ru-RU" sz="1500" dirty="0"/>
              <a:t> идти по пути компенсации расходов в рамках </a:t>
            </a:r>
            <a:br>
              <a:rPr lang="ru-RU" sz="1500" dirty="0"/>
            </a:br>
            <a:r>
              <a:rPr lang="ru-RU" sz="1500" dirty="0"/>
              <a:t>ТК РФ. Такие расходы вообще не признаются закупкой ТРУ в рамках Закона </a:t>
            </a:r>
            <a:r>
              <a:rPr lang="en-US" sz="1500" dirty="0"/>
              <a:t>N </a:t>
            </a:r>
            <a:r>
              <a:rPr lang="ru-RU" sz="1500" dirty="0"/>
              <a:t>44-ФЗ, т.е. сам факт аванса не признает его закупкой (аналогию можно провести с командировочными расходами, - по ним же бухгалтерия не просит присваивать РНК)</a:t>
            </a:r>
          </a:p>
        </p:txBody>
      </p:sp>
      <p:sp>
        <p:nvSpPr>
          <p:cNvPr id="7" name="Шеврон 25"/>
          <p:cNvSpPr/>
          <p:nvPr/>
        </p:nvSpPr>
        <p:spPr bwMode="auto">
          <a:xfrm>
            <a:off x="355650" y="1345854"/>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pPr algn="ctr" defTabSz="689915"/>
            <a:endParaRPr lang="ru-RU" dirty="0">
              <a:solidFill>
                <a:prstClr val="black"/>
              </a:solidFill>
            </a:endParaRPr>
          </a:p>
        </p:txBody>
      </p:sp>
      <p:sp>
        <p:nvSpPr>
          <p:cNvPr id="8" name="Шеврон 25"/>
          <p:cNvSpPr/>
          <p:nvPr/>
        </p:nvSpPr>
        <p:spPr bwMode="auto">
          <a:xfrm>
            <a:off x="355650" y="2458374"/>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pPr algn="ctr" defTabSz="689915"/>
            <a:endParaRPr lang="ru-RU" dirty="0">
              <a:solidFill>
                <a:prstClr val="black"/>
              </a:solidFill>
            </a:endParaRPr>
          </a:p>
        </p:txBody>
      </p:sp>
      <p:pic>
        <p:nvPicPr>
          <p:cNvPr id="2" name="Рисунок 1"/>
          <p:cNvPicPr>
            <a:picLocks noChangeAspect="1"/>
          </p:cNvPicPr>
          <p:nvPr/>
        </p:nvPicPr>
        <p:blipFill>
          <a:blip r:embed="rId2"/>
          <a:stretch>
            <a:fillRect/>
          </a:stretch>
        </p:blipFill>
        <p:spPr>
          <a:xfrm>
            <a:off x="4247672" y="915093"/>
            <a:ext cx="4438163" cy="4234180"/>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Google Shape;363;p2"/>
          <p:cNvSpPr txBox="1"/>
          <p:nvPr/>
        </p:nvSpPr>
        <p:spPr>
          <a:xfrm>
            <a:off x="3259246" y="1668914"/>
            <a:ext cx="5778074" cy="1600398"/>
          </a:xfrm>
          <a:prstGeom prst="rect">
            <a:avLst/>
          </a:prstGeom>
          <a:noFill/>
          <a:ln>
            <a:noFill/>
          </a:ln>
        </p:spPr>
        <p:txBody>
          <a:bodyPr spcFirstLastPara="1" wrap="square" lIns="91425" tIns="45700" rIns="91425" bIns="45700" anchor="t" anchorCtr="0">
            <a:spAutoFit/>
          </a:bodyPr>
          <a:lstStyle/>
          <a:p>
            <a:pPr lvl="0"/>
            <a:endParaRPr lang="ru-RU" dirty="0">
              <a:solidFill>
                <a:schemeClr val="tx1"/>
              </a:solidFill>
              <a:latin typeface="Exo 2" pitchFamily="2" charset="-52"/>
              <a:ea typeface="Exo 2"/>
              <a:cs typeface="Exo 2"/>
              <a:sym typeface="Exo 2"/>
            </a:endParaRPr>
          </a:p>
          <a:p>
            <a:pPr lvl="0"/>
            <a:r>
              <a:rPr lang="ru-RU" sz="2800" b="1" dirty="0">
                <a:solidFill>
                  <a:schemeClr val="tx1"/>
                </a:solidFill>
                <a:latin typeface="Exo 2" pitchFamily="2" charset="-52"/>
                <a:sym typeface="Exo 2"/>
              </a:rPr>
              <a:t>Практика обжалования неконкурентных закупок: основания и порядок </a:t>
            </a:r>
          </a:p>
        </p:txBody>
      </p:sp>
      <p:pic>
        <p:nvPicPr>
          <p:cNvPr id="364" name="Google Shape;364;p2"/>
          <p:cNvPicPr preferRelativeResize="0"/>
          <p:nvPr/>
        </p:nvPicPr>
        <p:blipFill rotWithShape="1">
          <a:blip r:embed="rId3">
            <a:alphaModFix/>
          </a:blip>
          <a:srcRect l="32416" r="17446" b="967"/>
          <a:stretch/>
        </p:blipFill>
        <p:spPr>
          <a:xfrm rot="10800000">
            <a:off x="214643" y="1287385"/>
            <a:ext cx="3035249" cy="2998714"/>
          </a:xfrm>
          <a:prstGeom prst="rect">
            <a:avLst/>
          </a:prstGeom>
          <a:noFill/>
          <a:ln>
            <a:noFill/>
          </a:ln>
        </p:spPr>
      </p:pic>
      <p:pic>
        <p:nvPicPr>
          <p:cNvPr id="372" name="Google Shape;372;p2"/>
          <p:cNvPicPr preferRelativeResize="0"/>
          <p:nvPr/>
        </p:nvPicPr>
        <p:blipFill rotWithShape="1">
          <a:blip r:embed="rId4">
            <a:alphaModFix/>
          </a:blip>
          <a:srcRect l="-429" r="83745"/>
          <a:stretch/>
        </p:blipFill>
        <p:spPr>
          <a:xfrm>
            <a:off x="1119685" y="2237827"/>
            <a:ext cx="1101567" cy="1080450"/>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Заголовок 1"/>
          <p:cNvSpPr>
            <a:spLocks noGrp="1"/>
          </p:cNvSpPr>
          <p:nvPr>
            <p:ph type="title" idx="4294967295"/>
          </p:nvPr>
        </p:nvSpPr>
        <p:spPr>
          <a:xfrm>
            <a:off x="309093" y="454922"/>
            <a:ext cx="9144000" cy="566738"/>
          </a:xfrm>
        </p:spPr>
        <p:txBody>
          <a:bodyPr/>
          <a:lstStyle/>
          <a:p>
            <a:pPr eaLnBrk="1" hangingPunct="1"/>
            <a:r>
              <a:rPr lang="ru-RU" altLang="ru-RU" sz="2200" dirty="0">
                <a:solidFill>
                  <a:srgbClr val="0450F2"/>
                </a:solidFill>
                <a:latin typeface="Exo 2 SemiBold"/>
                <a:ea typeface="Exo 2 SemiBold"/>
                <a:cs typeface="Exo 2 SemiBold"/>
                <a:sym typeface="Exo 2 SemiBold"/>
              </a:rPr>
              <a:t>О контроле в сфере закупок ТРУ у ЕП (в т.ч. через ЭМ)</a:t>
            </a:r>
          </a:p>
        </p:txBody>
      </p:sp>
      <p:sp>
        <p:nvSpPr>
          <p:cNvPr id="61443" name="Объект 2"/>
          <p:cNvSpPr>
            <a:spLocks noGrp="1"/>
          </p:cNvSpPr>
          <p:nvPr>
            <p:ph idx="4294967295"/>
          </p:nvPr>
        </p:nvSpPr>
        <p:spPr>
          <a:xfrm>
            <a:off x="502276" y="923832"/>
            <a:ext cx="8332631" cy="4884738"/>
          </a:xfrm>
        </p:spPr>
        <p:txBody>
          <a:bodyPr/>
          <a:lstStyle/>
          <a:p>
            <a:pPr marL="0" indent="0" algn="just" eaLnBrk="1" hangingPunct="1">
              <a:buFont typeface="Arial" panose="020B0604020202020204" pitchFamily="34" charset="0"/>
              <a:buNone/>
              <a:defRPr/>
            </a:pPr>
            <a:r>
              <a:rPr lang="ru-RU" altLang="ru-RU" sz="1400" b="1" dirty="0">
                <a:latin typeface="Exo 2"/>
                <a:cs typeface="Times New Roman" panose="02020603050405020304" pitchFamily="18" charset="0"/>
              </a:rPr>
              <a:t>Главой 6 Закона </a:t>
            </a:r>
            <a:r>
              <a:rPr lang="en-US" altLang="ru-RU" sz="1400" b="1" dirty="0">
                <a:latin typeface="Exo 2"/>
                <a:cs typeface="Times New Roman" panose="02020603050405020304" pitchFamily="18" charset="0"/>
              </a:rPr>
              <a:t>N</a:t>
            </a:r>
            <a:r>
              <a:rPr lang="ru-RU" altLang="ru-RU" sz="1400" b="1" dirty="0">
                <a:latin typeface="Exo 2"/>
                <a:cs typeface="Times New Roman" panose="02020603050405020304" pitchFamily="18" charset="0"/>
              </a:rPr>
              <a:t> 44-ФЗ </a:t>
            </a:r>
            <a:r>
              <a:rPr lang="ru-RU" altLang="ru-RU" sz="1400" dirty="0">
                <a:latin typeface="Exo 2"/>
                <a:cs typeface="Times New Roman" panose="02020603050405020304" pitchFamily="18" charset="0"/>
              </a:rPr>
              <a:t>предусмотрена возможность участников закупок </a:t>
            </a:r>
            <a:br>
              <a:rPr lang="ru-RU" altLang="ru-RU" sz="1400" dirty="0">
                <a:latin typeface="Exo 2"/>
                <a:cs typeface="Times New Roman" panose="02020603050405020304" pitchFamily="18" charset="0"/>
              </a:rPr>
            </a:br>
            <a:r>
              <a:rPr lang="ru-RU" altLang="ru-RU" sz="1400" dirty="0">
                <a:latin typeface="Exo 2"/>
                <a:cs typeface="Times New Roman" panose="02020603050405020304" pitchFamily="18" charset="0"/>
              </a:rPr>
              <a:t>обжаловать действия (бездействие) субъектов контроля при осуществлении закупок </a:t>
            </a:r>
            <a:br>
              <a:rPr lang="ru-RU" altLang="ru-RU" sz="1400" dirty="0">
                <a:latin typeface="Exo 2"/>
                <a:cs typeface="Times New Roman" panose="02020603050405020304" pitchFamily="18" charset="0"/>
              </a:rPr>
            </a:br>
            <a:r>
              <a:rPr lang="ru-RU" altLang="ru-RU" sz="1400" dirty="0">
                <a:latin typeface="Exo 2"/>
                <a:cs typeface="Times New Roman" panose="02020603050405020304" pitchFamily="18" charset="0"/>
              </a:rPr>
              <a:t>в соответствии </a:t>
            </a:r>
            <a:r>
              <a:rPr lang="ru-RU" altLang="ru-RU" sz="1400" b="1" dirty="0">
                <a:latin typeface="Exo 2"/>
                <a:cs typeface="Times New Roman" panose="02020603050405020304" pitchFamily="18" charset="0"/>
              </a:rPr>
              <a:t>с ч. 12 ст. 93 Закона </a:t>
            </a:r>
            <a:r>
              <a:rPr lang="en-US" altLang="ru-RU" sz="1400" b="1" dirty="0">
                <a:latin typeface="Exo 2"/>
                <a:cs typeface="Times New Roman" panose="02020603050405020304" pitchFamily="18" charset="0"/>
              </a:rPr>
              <a:t>N</a:t>
            </a:r>
            <a:r>
              <a:rPr lang="ru-RU" altLang="ru-RU" sz="1400" b="1" dirty="0">
                <a:latin typeface="Exo 2"/>
                <a:cs typeface="Times New Roman" panose="02020603050405020304" pitchFamily="18" charset="0"/>
              </a:rPr>
              <a:t> 44-ФЗ</a:t>
            </a:r>
            <a:r>
              <a:rPr lang="ru-RU" altLang="ru-RU" sz="1400" dirty="0">
                <a:latin typeface="Exo 2"/>
                <a:cs typeface="Times New Roman" panose="02020603050405020304" pitchFamily="18" charset="0"/>
              </a:rPr>
              <a:t>, в т.ч. заказчика, оператора ЭП. В случае такого обжалования контрольный орган в сфере закупок на основании поступившей жалобы осуществляет рассмотрение ее доводов и проводит внеплановую проверку </a:t>
            </a:r>
            <a:br>
              <a:rPr lang="ru-RU" altLang="ru-RU" sz="1400" dirty="0">
                <a:latin typeface="Exo 2"/>
                <a:cs typeface="Times New Roman" panose="02020603050405020304" pitchFamily="18" charset="0"/>
              </a:rPr>
            </a:br>
            <a:r>
              <a:rPr lang="ru-RU" altLang="ru-RU" sz="1400" b="1" dirty="0">
                <a:latin typeface="Exo 2"/>
                <a:cs typeface="Times New Roman" panose="02020603050405020304" pitchFamily="18" charset="0"/>
              </a:rPr>
              <a:t>на основании п. 1 ч. 15 ст. 99 Закона N 44-ФЗ</a:t>
            </a:r>
            <a:endParaRPr lang="ru-RU" altLang="ru-RU" sz="1400" dirty="0">
              <a:latin typeface="Exo 2"/>
              <a:cs typeface="Times New Roman" panose="02020603050405020304" pitchFamily="18" charset="0"/>
            </a:endParaRPr>
          </a:p>
          <a:p>
            <a:pPr marL="0" indent="0" algn="just" eaLnBrk="1" hangingPunct="1">
              <a:buFont typeface="Arial" panose="020B0604020202020204" pitchFamily="34" charset="0"/>
              <a:buNone/>
              <a:defRPr/>
            </a:pPr>
            <a:r>
              <a:rPr lang="ru-RU" altLang="ru-RU" sz="1400" dirty="0">
                <a:latin typeface="Exo 2"/>
                <a:cs typeface="Times New Roman" panose="02020603050405020304" pitchFamily="18" charset="0"/>
              </a:rPr>
              <a:t>В отношении иных закупок у </a:t>
            </a:r>
            <a:r>
              <a:rPr lang="ru-RU" altLang="ru-RU" sz="1400" dirty="0" err="1">
                <a:latin typeface="Exo 2"/>
                <a:cs typeface="Times New Roman" panose="02020603050405020304" pitchFamily="18" charset="0"/>
              </a:rPr>
              <a:t>едпоставщика</a:t>
            </a:r>
            <a:r>
              <a:rPr lang="ru-RU" altLang="ru-RU" sz="1400" dirty="0">
                <a:latin typeface="Exo 2"/>
                <a:cs typeface="Times New Roman" panose="02020603050405020304" pitchFamily="18" charset="0"/>
              </a:rPr>
              <a:t>, например, осуществляемых в соответствии с п. 4 и 5 ч. 1 ст. 93 Закона </a:t>
            </a:r>
            <a:r>
              <a:rPr lang="en-US" altLang="ru-RU" sz="1400" dirty="0">
                <a:latin typeface="Exo 2"/>
                <a:cs typeface="Times New Roman" panose="02020603050405020304" pitchFamily="18" charset="0"/>
              </a:rPr>
              <a:t>N</a:t>
            </a:r>
            <a:r>
              <a:rPr lang="ru-RU" altLang="ru-RU" sz="1400" dirty="0">
                <a:latin typeface="Exo 2"/>
                <a:cs typeface="Times New Roman" panose="02020603050405020304" pitchFamily="18" charset="0"/>
              </a:rPr>
              <a:t> 44-ФЗ (в т.ч. с использованием информационных систем, обеспечивающих их автоматизацию – </a:t>
            </a:r>
            <a:r>
              <a:rPr lang="ru-RU" altLang="ru-RU" sz="1400" dirty="0" err="1">
                <a:latin typeface="Exo 2"/>
                <a:cs typeface="Times New Roman" panose="02020603050405020304" pitchFamily="18" charset="0"/>
              </a:rPr>
              <a:t>эл.магазины</a:t>
            </a:r>
            <a:r>
              <a:rPr lang="ru-RU" altLang="ru-RU" sz="1400" dirty="0">
                <a:latin typeface="Exo 2"/>
                <a:cs typeface="Times New Roman" panose="02020603050405020304" pitchFamily="18" charset="0"/>
              </a:rPr>
              <a:t>), специальные положения об их обжаловании в соответствии с гл. 6 Закона </a:t>
            </a:r>
            <a:r>
              <a:rPr lang="en-US" altLang="ru-RU" sz="1400" dirty="0">
                <a:latin typeface="Exo 2"/>
                <a:cs typeface="Times New Roman" panose="02020603050405020304" pitchFamily="18" charset="0"/>
              </a:rPr>
              <a:t>N</a:t>
            </a:r>
            <a:r>
              <a:rPr lang="ru-RU" altLang="ru-RU" sz="1400" dirty="0">
                <a:latin typeface="Exo 2"/>
                <a:cs typeface="Times New Roman" panose="02020603050405020304" pitchFamily="18" charset="0"/>
              </a:rPr>
              <a:t> 44-ФЗ </a:t>
            </a:r>
            <a:r>
              <a:rPr lang="ru-RU" altLang="ru-RU" sz="1400" b="1" dirty="0">
                <a:latin typeface="Exo 2"/>
                <a:cs typeface="Times New Roman" panose="02020603050405020304" pitchFamily="18" charset="0"/>
              </a:rPr>
              <a:t>не предусмотрены</a:t>
            </a:r>
            <a:endParaRPr lang="ru-RU" altLang="ru-RU" sz="1400" dirty="0">
              <a:latin typeface="Exo 2"/>
              <a:cs typeface="Times New Roman" panose="02020603050405020304" pitchFamily="18" charset="0"/>
            </a:endParaRPr>
          </a:p>
          <a:p>
            <a:pPr marL="0" indent="0" algn="just" eaLnBrk="1" hangingPunct="1">
              <a:buFont typeface="Arial" panose="020B0604020202020204" pitchFamily="34" charset="0"/>
              <a:buNone/>
              <a:defRPr/>
            </a:pPr>
            <a:r>
              <a:rPr lang="ru-RU" altLang="ru-RU" sz="1400" dirty="0">
                <a:latin typeface="Exo 2"/>
                <a:cs typeface="Times New Roman" panose="02020603050405020304" pitchFamily="18" charset="0"/>
              </a:rPr>
              <a:t>При этом вне зависимости от наличия механизма обжалования контрольные органы </a:t>
            </a:r>
            <a:br>
              <a:rPr lang="ru-RU" altLang="ru-RU" sz="1400" dirty="0">
                <a:latin typeface="Exo 2"/>
                <a:cs typeface="Times New Roman" panose="02020603050405020304" pitchFamily="18" charset="0"/>
              </a:rPr>
            </a:br>
            <a:r>
              <a:rPr lang="ru-RU" altLang="ru-RU" sz="1400" dirty="0">
                <a:latin typeface="Exo 2"/>
                <a:cs typeface="Times New Roman" panose="02020603050405020304" pitchFamily="18" charset="0"/>
              </a:rPr>
              <a:t>инициируют проверки особых закупок </a:t>
            </a:r>
            <a:r>
              <a:rPr lang="ru-RU" altLang="ru-RU" sz="1400" b="1" dirty="0">
                <a:latin typeface="Exo 2"/>
                <a:cs typeface="Times New Roman" panose="02020603050405020304" pitchFamily="18" charset="0"/>
              </a:rPr>
              <a:t>на основании п. 2 ч. 15 ст. 99 Закона </a:t>
            </a:r>
            <a:r>
              <a:rPr lang="en-US" altLang="ru-RU" sz="1400" b="1" dirty="0">
                <a:latin typeface="Exo 2"/>
                <a:cs typeface="Times New Roman" panose="02020603050405020304" pitchFamily="18" charset="0"/>
              </a:rPr>
              <a:t>N</a:t>
            </a:r>
            <a:r>
              <a:rPr lang="ru-RU" altLang="ru-RU" sz="1400" b="1" dirty="0">
                <a:latin typeface="Exo 2"/>
                <a:cs typeface="Times New Roman" panose="02020603050405020304" pitchFamily="18" charset="0"/>
              </a:rPr>
              <a:t> 44-ФЗ, </a:t>
            </a:r>
            <a:br>
              <a:rPr lang="ru-RU" altLang="ru-RU" sz="1400" b="1" dirty="0">
                <a:latin typeface="Exo 2"/>
                <a:cs typeface="Times New Roman" panose="02020603050405020304" pitchFamily="18" charset="0"/>
              </a:rPr>
            </a:br>
            <a:r>
              <a:rPr lang="ru-RU" altLang="ru-RU" sz="1400" b="1" dirty="0">
                <a:latin typeface="Exo 2"/>
                <a:cs typeface="Times New Roman" panose="02020603050405020304" pitchFamily="18" charset="0"/>
              </a:rPr>
              <a:t>то есть на основании полученного заявления, сообщения физического или юридического лица</a:t>
            </a:r>
          </a:p>
          <a:p>
            <a:pPr marL="0" indent="0" algn="just" eaLnBrk="1" hangingPunct="1">
              <a:buFont typeface="Arial" panose="020B0604020202020204" pitchFamily="34" charset="0"/>
              <a:buNone/>
              <a:defRPr/>
            </a:pPr>
            <a:r>
              <a:rPr lang="ru-RU" altLang="ru-RU" sz="1400" dirty="0">
                <a:latin typeface="Exo 2"/>
                <a:cs typeface="Times New Roman" panose="02020603050405020304" pitchFamily="18" charset="0"/>
              </a:rPr>
              <a:t>Факт применения заказчиком </a:t>
            </a:r>
            <a:r>
              <a:rPr lang="ru-RU" altLang="ru-RU" sz="1400" dirty="0" err="1">
                <a:latin typeface="Exo 2"/>
                <a:cs typeface="Times New Roman" panose="02020603050405020304" pitchFamily="18" charset="0"/>
              </a:rPr>
              <a:t>эл.магазина</a:t>
            </a:r>
            <a:r>
              <a:rPr lang="ru-RU" altLang="ru-RU" sz="1400" dirty="0">
                <a:latin typeface="Exo 2"/>
                <a:cs typeface="Times New Roman" panose="02020603050405020304" pitchFamily="18" charset="0"/>
              </a:rPr>
              <a:t>, не препятствует контрольному органу </a:t>
            </a:r>
            <a:br>
              <a:rPr lang="ru-RU" altLang="ru-RU" sz="1400" dirty="0">
                <a:latin typeface="Exo 2"/>
                <a:cs typeface="Times New Roman" panose="02020603050405020304" pitchFamily="18" charset="0"/>
              </a:rPr>
            </a:br>
            <a:r>
              <a:rPr lang="ru-RU" altLang="ru-RU" sz="1400" dirty="0">
                <a:latin typeface="Exo 2"/>
                <a:cs typeface="Times New Roman" panose="02020603050405020304" pitchFamily="18" charset="0"/>
              </a:rPr>
              <a:t>в сфере закупок в проведении внеплановой проверки в отношении заказчика, являющегося субъектом контроля, с принятием решения по существу заявления/сообщения и </a:t>
            </a:r>
            <a:r>
              <a:rPr lang="ru-RU" altLang="ru-RU" sz="1400" b="1" dirty="0">
                <a:latin typeface="Exo 2"/>
                <a:cs typeface="Times New Roman" panose="02020603050405020304" pitchFamily="18" charset="0"/>
              </a:rPr>
              <a:t>выдачей при необходимости предписания для устранения выявленных нарушений</a:t>
            </a:r>
          </a:p>
          <a:p>
            <a:pPr marL="0" indent="0" eaLnBrk="1" hangingPunct="1">
              <a:lnSpc>
                <a:spcPct val="70000"/>
              </a:lnSpc>
              <a:spcBef>
                <a:spcPts val="800"/>
              </a:spcBef>
              <a:buFont typeface="Arial" panose="020B0604020202020204" pitchFamily="34" charset="0"/>
              <a:buNone/>
              <a:defRPr/>
            </a:pPr>
            <a:endParaRPr lang="ru-RU" altLang="ru-RU" sz="100" dirty="0">
              <a:latin typeface="Exo 2"/>
              <a:cs typeface="Times New Roman" panose="02020603050405020304" pitchFamily="18" charset="0"/>
            </a:endParaRPr>
          </a:p>
          <a:p>
            <a:pPr marL="0" indent="0" algn="r" eaLnBrk="1" hangingPunct="1">
              <a:lnSpc>
                <a:spcPct val="70000"/>
              </a:lnSpc>
              <a:spcBef>
                <a:spcPts val="800"/>
              </a:spcBef>
              <a:buFont typeface="Arial" panose="020B0604020202020204" pitchFamily="34" charset="0"/>
              <a:buNone/>
              <a:defRPr/>
            </a:pPr>
            <a:r>
              <a:rPr lang="ru-RU" altLang="ru-RU" sz="1400" i="1" dirty="0">
                <a:latin typeface="Exo 2"/>
                <a:cs typeface="Times New Roman" panose="02020603050405020304" pitchFamily="18" charset="0"/>
              </a:rPr>
              <a:t>*письмо Минфина России от 21.12.2021 </a:t>
            </a:r>
            <a:r>
              <a:rPr lang="en-US" altLang="ru-RU" sz="1400" i="1" dirty="0">
                <a:latin typeface="Exo 2"/>
                <a:cs typeface="Times New Roman" panose="02020603050405020304" pitchFamily="18" charset="0"/>
              </a:rPr>
              <a:t>N</a:t>
            </a:r>
            <a:r>
              <a:rPr lang="ru-RU" altLang="ru-RU" sz="1400" i="1" dirty="0">
                <a:latin typeface="Exo 2"/>
                <a:cs typeface="Times New Roman" panose="02020603050405020304" pitchFamily="18" charset="0"/>
              </a:rPr>
              <a:t> 24-03-08/104212</a:t>
            </a:r>
          </a:p>
          <a:p>
            <a:pPr marL="0" indent="331788" algn="just" eaLnBrk="1" hangingPunct="1">
              <a:lnSpc>
                <a:spcPct val="80000"/>
              </a:lnSpc>
              <a:buFont typeface="Arial" panose="020B0604020202020204" pitchFamily="34" charset="0"/>
              <a:buNone/>
              <a:defRPr/>
            </a:pPr>
            <a:endParaRPr lang="ru-RU" altLang="ru-RU" sz="1800" i="1" dirty="0">
              <a:latin typeface="Exo 2"/>
              <a:cs typeface="Times New Roman" panose="02020603050405020304" pitchFamily="18" charset="0"/>
            </a:endParaRPr>
          </a:p>
          <a:p>
            <a:pPr marL="0" indent="331788" algn="just" eaLnBrk="1" hangingPunct="1">
              <a:lnSpc>
                <a:spcPct val="80000"/>
              </a:lnSpc>
              <a:buFont typeface="Arial" panose="020B0604020202020204" pitchFamily="34" charset="0"/>
              <a:buNone/>
              <a:defRPr/>
            </a:pPr>
            <a:endParaRPr lang="ru-RU" altLang="ru-RU" sz="1800" dirty="0">
              <a:latin typeface="Exo 2"/>
              <a:cs typeface="Times New Roman" panose="02020603050405020304" pitchFamily="18" charset="0"/>
            </a:endParaRPr>
          </a:p>
          <a:p>
            <a:pPr marL="0" indent="331788" algn="r" eaLnBrk="1" hangingPunct="1">
              <a:buFont typeface="Arial" panose="020B0604020202020204" pitchFamily="34" charset="0"/>
              <a:buNone/>
              <a:defRPr/>
            </a:pPr>
            <a:endParaRPr lang="ru-RU" altLang="ru-RU" sz="1600" dirty="0">
              <a:latin typeface="Exo 2"/>
              <a:cs typeface="Times New Roman" panose="02020603050405020304" pitchFamily="18" charset="0"/>
            </a:endParaRPr>
          </a:p>
          <a:p>
            <a:pPr marL="0" indent="331788" algn="just" eaLnBrk="1" hangingPunct="1">
              <a:buFont typeface="Arial" panose="020B0604020202020204" pitchFamily="34" charset="0"/>
              <a:buNone/>
              <a:defRPr/>
            </a:pPr>
            <a:endParaRPr lang="ru-RU" altLang="ru-RU" sz="1800" dirty="0">
              <a:latin typeface="Exo 2"/>
              <a:cs typeface="Times New Roman" panose="02020603050405020304" pitchFamily="18" charset="0"/>
            </a:endParaRPr>
          </a:p>
        </p:txBody>
      </p:sp>
      <p:sp>
        <p:nvSpPr>
          <p:cNvPr id="4" name="Шеврон 25"/>
          <p:cNvSpPr/>
          <p:nvPr/>
        </p:nvSpPr>
        <p:spPr bwMode="auto">
          <a:xfrm>
            <a:off x="181478" y="1125490"/>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pPr algn="ctr" defTabSz="689915"/>
            <a:endParaRPr lang="ru-RU" dirty="0">
              <a:solidFill>
                <a:prstClr val="black"/>
              </a:solidFill>
            </a:endParaRPr>
          </a:p>
        </p:txBody>
      </p:sp>
      <p:sp>
        <p:nvSpPr>
          <p:cNvPr id="5" name="Шеврон 25"/>
          <p:cNvSpPr/>
          <p:nvPr/>
        </p:nvSpPr>
        <p:spPr bwMode="auto">
          <a:xfrm>
            <a:off x="181478" y="2365482"/>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pPr algn="ctr" defTabSz="689915"/>
            <a:endParaRPr lang="ru-RU" dirty="0">
              <a:solidFill>
                <a:prstClr val="black"/>
              </a:solidFill>
            </a:endParaRPr>
          </a:p>
        </p:txBody>
      </p:sp>
      <p:sp>
        <p:nvSpPr>
          <p:cNvPr id="6" name="Шеврон 25"/>
          <p:cNvSpPr/>
          <p:nvPr/>
        </p:nvSpPr>
        <p:spPr bwMode="auto">
          <a:xfrm>
            <a:off x="181478" y="3933865"/>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pPr algn="ctr" defTabSz="689915"/>
            <a:endParaRPr lang="ru-RU" dirty="0">
              <a:solidFill>
                <a:prstClr val="black"/>
              </a:solidFill>
            </a:endParaRPr>
          </a:p>
        </p:txBody>
      </p:sp>
    </p:spTree>
    <p:extLst>
      <p:ext uri="{BB962C8B-B14F-4D97-AF65-F5344CB8AC3E}">
        <p14:creationId xmlns:p14="http://schemas.microsoft.com/office/powerpoint/2010/main" val="2725994298"/>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Google Shape;363;p2"/>
          <p:cNvSpPr txBox="1"/>
          <p:nvPr/>
        </p:nvSpPr>
        <p:spPr>
          <a:xfrm>
            <a:off x="3259246" y="1973714"/>
            <a:ext cx="5778074" cy="1169511"/>
          </a:xfrm>
          <a:prstGeom prst="rect">
            <a:avLst/>
          </a:prstGeom>
          <a:noFill/>
          <a:ln>
            <a:noFill/>
          </a:ln>
        </p:spPr>
        <p:txBody>
          <a:bodyPr spcFirstLastPara="1" wrap="square" lIns="91425" tIns="45700" rIns="91425" bIns="45700" anchor="t" anchorCtr="0">
            <a:spAutoFit/>
          </a:bodyPr>
          <a:lstStyle/>
          <a:p>
            <a:pPr lvl="0"/>
            <a:endParaRPr lang="ru-RU" dirty="0">
              <a:solidFill>
                <a:schemeClr val="tx1"/>
              </a:solidFill>
              <a:latin typeface="Exo 2" pitchFamily="2" charset="-52"/>
              <a:ea typeface="Exo 2"/>
              <a:cs typeface="Exo 2"/>
              <a:sym typeface="Exo 2"/>
            </a:endParaRPr>
          </a:p>
          <a:p>
            <a:pPr lvl="0"/>
            <a:r>
              <a:rPr lang="ru-RU" sz="2800" b="1" dirty="0">
                <a:solidFill>
                  <a:schemeClr val="tx1"/>
                </a:solidFill>
                <a:latin typeface="Exo 2" pitchFamily="2" charset="-52"/>
                <a:sym typeface="Exo 2"/>
              </a:rPr>
              <a:t>Проблема </a:t>
            </a:r>
            <a:r>
              <a:rPr lang="ru-RU" sz="2800" b="1" dirty="0" err="1">
                <a:solidFill>
                  <a:schemeClr val="tx1"/>
                </a:solidFill>
                <a:latin typeface="Exo 2" pitchFamily="2" charset="-52"/>
                <a:sym typeface="Exo 2"/>
              </a:rPr>
              <a:t>декомпозизиции</a:t>
            </a:r>
            <a:r>
              <a:rPr lang="ru-RU" sz="2800" b="1" dirty="0">
                <a:solidFill>
                  <a:schemeClr val="tx1"/>
                </a:solidFill>
                <a:latin typeface="Exo 2" pitchFamily="2" charset="-52"/>
                <a:sym typeface="Exo 2"/>
              </a:rPr>
              <a:t> неконкурентных закупок </a:t>
            </a:r>
          </a:p>
        </p:txBody>
      </p:sp>
      <p:pic>
        <p:nvPicPr>
          <p:cNvPr id="364" name="Google Shape;364;p2"/>
          <p:cNvPicPr preferRelativeResize="0"/>
          <p:nvPr/>
        </p:nvPicPr>
        <p:blipFill rotWithShape="1">
          <a:blip r:embed="rId3">
            <a:alphaModFix/>
          </a:blip>
          <a:srcRect l="32416" r="17446" b="967"/>
          <a:stretch/>
        </p:blipFill>
        <p:spPr>
          <a:xfrm rot="10800000">
            <a:off x="214643" y="1287385"/>
            <a:ext cx="3035249" cy="2998714"/>
          </a:xfrm>
          <a:prstGeom prst="rect">
            <a:avLst/>
          </a:prstGeom>
          <a:noFill/>
          <a:ln>
            <a:noFill/>
          </a:ln>
        </p:spPr>
      </p:pic>
      <p:pic>
        <p:nvPicPr>
          <p:cNvPr id="372" name="Google Shape;372;p2"/>
          <p:cNvPicPr preferRelativeResize="0"/>
          <p:nvPr/>
        </p:nvPicPr>
        <p:blipFill rotWithShape="1">
          <a:blip r:embed="rId4">
            <a:alphaModFix/>
          </a:blip>
          <a:srcRect l="-429" r="83745"/>
          <a:stretch/>
        </p:blipFill>
        <p:spPr>
          <a:xfrm>
            <a:off x="1119685" y="2237827"/>
            <a:ext cx="1101567" cy="1080450"/>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Заголовок 1"/>
          <p:cNvSpPr>
            <a:spLocks noGrp="1"/>
          </p:cNvSpPr>
          <p:nvPr>
            <p:ph type="title" idx="4294967295"/>
          </p:nvPr>
        </p:nvSpPr>
        <p:spPr>
          <a:xfrm>
            <a:off x="198632" y="482276"/>
            <a:ext cx="9144000" cy="566738"/>
          </a:xfrm>
        </p:spPr>
        <p:txBody>
          <a:bodyPr/>
          <a:lstStyle/>
          <a:p>
            <a:pPr eaLnBrk="1" hangingPunct="1"/>
            <a:r>
              <a:rPr lang="ru-RU" altLang="ru-RU" sz="2200" dirty="0">
                <a:solidFill>
                  <a:srgbClr val="0450F2"/>
                </a:solidFill>
                <a:latin typeface="Exo 2 SemiBold"/>
                <a:ea typeface="Exo 2 SemiBold"/>
                <a:cs typeface="Exo 2 SemiBold"/>
                <a:sym typeface="Exo 2 SemiBold"/>
              </a:rPr>
              <a:t>Позиция ФАС: неоднократное приобретение одноименных ТРУ</a:t>
            </a:r>
          </a:p>
        </p:txBody>
      </p:sp>
      <p:sp>
        <p:nvSpPr>
          <p:cNvPr id="61443" name="Объект 2"/>
          <p:cNvSpPr>
            <a:spLocks noGrp="1"/>
          </p:cNvSpPr>
          <p:nvPr>
            <p:ph idx="4294967295"/>
          </p:nvPr>
        </p:nvSpPr>
        <p:spPr>
          <a:xfrm>
            <a:off x="388416" y="1049014"/>
            <a:ext cx="8240429" cy="3883594"/>
          </a:xfrm>
        </p:spPr>
        <p:txBody>
          <a:bodyPr/>
          <a:lstStyle/>
          <a:p>
            <a:pPr marL="0" indent="0" eaLnBrk="1" hangingPunct="1">
              <a:buFont typeface="Arial" panose="020B0604020202020204" pitchFamily="34" charset="0"/>
              <a:buNone/>
              <a:defRPr/>
            </a:pPr>
            <a:r>
              <a:rPr lang="ru-RU" altLang="ru-RU" sz="1400" dirty="0">
                <a:latin typeface="Exo 2"/>
                <a:cs typeface="Times New Roman" panose="02020603050405020304" pitchFamily="18" charset="0"/>
              </a:rPr>
              <a:t>При осуществлении закупок у единственного поставщика (подрядчика, исполнителя) на основании </a:t>
            </a:r>
            <a:r>
              <a:rPr lang="ru-RU" altLang="ru-RU" sz="1400" dirty="0" err="1">
                <a:latin typeface="Exo 2"/>
                <a:cs typeface="Times New Roman" panose="02020603050405020304" pitchFamily="18" charset="0"/>
              </a:rPr>
              <a:t>пп</a:t>
            </a:r>
            <a:r>
              <a:rPr lang="ru-RU" altLang="ru-RU" sz="1400" dirty="0">
                <a:latin typeface="Exo 2"/>
                <a:cs typeface="Times New Roman" panose="02020603050405020304" pitchFamily="18" charset="0"/>
              </a:rPr>
              <a:t>. 4, 5 ч. 1 ст. 93 Закона </a:t>
            </a:r>
            <a:r>
              <a:rPr lang="en-US" altLang="ru-RU" sz="1400" dirty="0">
                <a:latin typeface="Exo 2"/>
                <a:cs typeface="Times New Roman" panose="02020603050405020304" pitchFamily="18" charset="0"/>
              </a:rPr>
              <a:t>N</a:t>
            </a:r>
            <a:r>
              <a:rPr lang="ru-RU" altLang="ru-RU" sz="1400" dirty="0">
                <a:latin typeface="Exo 2"/>
                <a:cs typeface="Times New Roman" panose="02020603050405020304" pitchFamily="18" charset="0"/>
              </a:rPr>
              <a:t> 44-ФЗ, в т.ч. </a:t>
            </a:r>
            <a:r>
              <a:rPr lang="ru-RU" altLang="ru-RU" sz="1400" dirty="0">
                <a:solidFill>
                  <a:srgbClr val="0450F2"/>
                </a:solidFill>
                <a:latin typeface="Exo 2"/>
                <a:cs typeface="Times New Roman" panose="02020603050405020304" pitchFamily="18" charset="0"/>
              </a:rPr>
              <a:t>на приобретение одноименных товаров, работ, услуг, Закон </a:t>
            </a:r>
            <a:r>
              <a:rPr lang="en-US" altLang="ru-RU" sz="1400" dirty="0">
                <a:solidFill>
                  <a:srgbClr val="0450F2"/>
                </a:solidFill>
                <a:latin typeface="Exo 2"/>
                <a:cs typeface="Times New Roman" panose="02020603050405020304" pitchFamily="18" charset="0"/>
              </a:rPr>
              <a:t>N</a:t>
            </a:r>
            <a:r>
              <a:rPr lang="ru-RU" altLang="ru-RU" sz="1400" dirty="0">
                <a:solidFill>
                  <a:srgbClr val="0450F2"/>
                </a:solidFill>
                <a:latin typeface="Exo 2"/>
                <a:cs typeface="Times New Roman" panose="02020603050405020304" pitchFamily="18" charset="0"/>
              </a:rPr>
              <a:t> 44-ФЗ не содержит ограничений</a:t>
            </a:r>
          </a:p>
          <a:p>
            <a:pPr marL="0" indent="0" eaLnBrk="1" hangingPunct="1">
              <a:buFont typeface="Arial" panose="020B0604020202020204" pitchFamily="34" charset="0"/>
              <a:buNone/>
              <a:defRPr/>
            </a:pPr>
            <a:r>
              <a:rPr lang="ru-RU" altLang="ru-RU" sz="1400" dirty="0">
                <a:latin typeface="Exo 2"/>
                <a:cs typeface="Times New Roman" panose="02020603050405020304" pitchFamily="18" charset="0"/>
              </a:rPr>
              <a:t>Так, по мнению ФАС России, само по себе </a:t>
            </a:r>
            <a:r>
              <a:rPr lang="ru-RU" altLang="ru-RU" sz="1400" b="1" dirty="0">
                <a:latin typeface="Exo 2"/>
                <a:cs typeface="Times New Roman" panose="02020603050405020304" pitchFamily="18" charset="0"/>
              </a:rPr>
              <a:t>неоднократное приобретение одноименных ТРУ</a:t>
            </a:r>
            <a:r>
              <a:rPr lang="ru-RU" altLang="ru-RU" sz="1400" dirty="0">
                <a:latin typeface="Exo 2"/>
                <a:cs typeface="Times New Roman" panose="02020603050405020304" pitchFamily="18" charset="0"/>
              </a:rPr>
              <a:t> у единственного поставщика с соблюдением требований, установленных </a:t>
            </a:r>
            <a:r>
              <a:rPr lang="ru-RU" altLang="ru-RU" sz="1400" dirty="0" err="1">
                <a:latin typeface="Exo 2"/>
                <a:cs typeface="Times New Roman" panose="02020603050405020304" pitchFamily="18" charset="0"/>
              </a:rPr>
              <a:t>пп</a:t>
            </a:r>
            <a:r>
              <a:rPr lang="ru-RU" altLang="ru-RU" sz="1400" dirty="0">
                <a:latin typeface="Exo 2"/>
                <a:cs typeface="Times New Roman" panose="02020603050405020304" pitchFamily="18" charset="0"/>
              </a:rPr>
              <a:t>. 4, 5 ч. 1 ст. 93 Закона </a:t>
            </a:r>
            <a:r>
              <a:rPr lang="en-US" altLang="ru-RU" sz="1400" dirty="0">
                <a:latin typeface="Exo 2"/>
                <a:cs typeface="Times New Roman" panose="02020603050405020304" pitchFamily="18" charset="0"/>
              </a:rPr>
              <a:t>N</a:t>
            </a:r>
            <a:r>
              <a:rPr lang="ru-RU" altLang="ru-RU" sz="1400" dirty="0">
                <a:latin typeface="Exo 2"/>
                <a:cs typeface="Times New Roman" panose="02020603050405020304" pitchFamily="18" charset="0"/>
              </a:rPr>
              <a:t> 44-ФЗ, </a:t>
            </a:r>
            <a:r>
              <a:rPr lang="ru-RU" altLang="ru-RU" sz="1400" b="1" dirty="0">
                <a:latin typeface="Exo 2"/>
                <a:cs typeface="Times New Roman" panose="02020603050405020304" pitchFamily="18" charset="0"/>
              </a:rPr>
              <a:t>не является нарушением </a:t>
            </a:r>
            <a:r>
              <a:rPr lang="ru-RU" altLang="ru-RU" sz="1400" dirty="0">
                <a:latin typeface="Exo 2"/>
                <a:cs typeface="Times New Roman" panose="02020603050405020304" pitchFamily="18" charset="0"/>
              </a:rPr>
              <a:t>требований указанного закона</a:t>
            </a:r>
            <a:r>
              <a:rPr lang="ru-RU" altLang="ru-RU" sz="1400" b="1" dirty="0">
                <a:latin typeface="Exo 2"/>
                <a:cs typeface="Times New Roman" panose="02020603050405020304" pitchFamily="18" charset="0"/>
              </a:rPr>
              <a:t> </a:t>
            </a:r>
            <a:r>
              <a:rPr lang="ru-RU" altLang="ru-RU" sz="1400" dirty="0">
                <a:latin typeface="Exo 2"/>
                <a:cs typeface="Times New Roman" panose="02020603050405020304" pitchFamily="18" charset="0"/>
              </a:rPr>
              <a:t>(например, заключение трех договоров </a:t>
            </a:r>
            <a:br>
              <a:rPr lang="ru-RU" altLang="ru-RU" sz="1400" dirty="0">
                <a:latin typeface="Exo 2"/>
                <a:cs typeface="Times New Roman" panose="02020603050405020304" pitchFamily="18" charset="0"/>
              </a:rPr>
            </a:br>
            <a:r>
              <a:rPr lang="ru-RU" altLang="ru-RU" sz="1400" dirty="0">
                <a:latin typeface="Exo 2"/>
                <a:cs typeface="Times New Roman" panose="02020603050405020304" pitchFamily="18" charset="0"/>
              </a:rPr>
              <a:t>на поставку бумаги), </a:t>
            </a:r>
            <a:r>
              <a:rPr lang="ru-RU" altLang="ru-RU" sz="1400" b="1" dirty="0">
                <a:solidFill>
                  <a:srgbClr val="0450F2"/>
                </a:solidFill>
                <a:latin typeface="Exo 2"/>
                <a:cs typeface="Times New Roman" panose="02020603050405020304" pitchFamily="18" charset="0"/>
              </a:rPr>
              <a:t>если такие действия не являются результатом антиконкурентного соглашения (статья 16 Закона </a:t>
            </a:r>
            <a:r>
              <a:rPr lang="en-US" altLang="ru-RU" sz="1400" b="1" dirty="0">
                <a:solidFill>
                  <a:srgbClr val="0450F2"/>
                </a:solidFill>
                <a:latin typeface="Exo 2"/>
                <a:cs typeface="Times New Roman" panose="02020603050405020304" pitchFamily="18" charset="0"/>
              </a:rPr>
              <a:t>N</a:t>
            </a:r>
            <a:r>
              <a:rPr lang="ru-RU" altLang="ru-RU" sz="1400" b="1" dirty="0">
                <a:solidFill>
                  <a:srgbClr val="0450F2"/>
                </a:solidFill>
                <a:latin typeface="Exo 2"/>
                <a:cs typeface="Times New Roman" panose="02020603050405020304" pitchFamily="18" charset="0"/>
              </a:rPr>
              <a:t> 135-ФЗ)</a:t>
            </a:r>
          </a:p>
          <a:p>
            <a:pPr marL="0" indent="0" eaLnBrk="1" hangingPunct="1">
              <a:buFont typeface="Arial" panose="020B0604020202020204" pitchFamily="34" charset="0"/>
              <a:buNone/>
              <a:defRPr/>
            </a:pPr>
            <a:endParaRPr lang="ru-RU" altLang="ru-RU" sz="1400" b="1" dirty="0">
              <a:solidFill>
                <a:srgbClr val="0450F2"/>
              </a:solidFill>
              <a:latin typeface="Exo 2"/>
              <a:cs typeface="Times New Roman" panose="02020603050405020304" pitchFamily="18" charset="0"/>
            </a:endParaRPr>
          </a:p>
          <a:p>
            <a:pPr marL="0" indent="0" eaLnBrk="1" hangingPunct="1">
              <a:buFont typeface="Arial" panose="020B0604020202020204" pitchFamily="34" charset="0"/>
              <a:buNone/>
              <a:defRPr/>
            </a:pPr>
            <a:r>
              <a:rPr lang="ru-RU" altLang="ru-RU" sz="1400" dirty="0">
                <a:latin typeface="Exo 2"/>
                <a:cs typeface="Times New Roman" panose="02020603050405020304" pitchFamily="18" charset="0"/>
              </a:rPr>
              <a:t>При этом ФАС России </a:t>
            </a:r>
            <a:r>
              <a:rPr lang="ru-RU" altLang="ru-RU" sz="1400" b="1" dirty="0">
                <a:latin typeface="Exo 2"/>
                <a:cs typeface="Times New Roman" panose="02020603050405020304" pitchFamily="18" charset="0"/>
              </a:rPr>
              <a:t>обращает внимание</a:t>
            </a:r>
            <a:r>
              <a:rPr lang="ru-RU" altLang="ru-RU" sz="1400" dirty="0">
                <a:latin typeface="Exo 2"/>
                <a:cs typeface="Times New Roman" panose="02020603050405020304" pitchFamily="18" charset="0"/>
              </a:rPr>
              <a:t>, что действия заказчиков по заключению нескольких контрактов на основании </a:t>
            </a:r>
            <a:r>
              <a:rPr lang="ru-RU" altLang="ru-RU" sz="1400" dirty="0" err="1">
                <a:latin typeface="Exo 2"/>
                <a:cs typeface="Times New Roman" panose="02020603050405020304" pitchFamily="18" charset="0"/>
              </a:rPr>
              <a:t>пп</a:t>
            </a:r>
            <a:r>
              <a:rPr lang="ru-RU" altLang="ru-RU" sz="1400" dirty="0">
                <a:latin typeface="Exo 2"/>
                <a:cs typeface="Times New Roman" panose="02020603050405020304" pitchFamily="18" charset="0"/>
              </a:rPr>
              <a:t>. 4, 5 ч. 1 ст. 93 Закона </a:t>
            </a:r>
            <a:r>
              <a:rPr lang="en-US" altLang="ru-RU" sz="1400" dirty="0">
                <a:latin typeface="Exo 2"/>
                <a:cs typeface="Times New Roman" panose="02020603050405020304" pitchFamily="18" charset="0"/>
              </a:rPr>
              <a:t>N</a:t>
            </a:r>
            <a:r>
              <a:rPr lang="ru-RU" altLang="ru-RU" sz="1400" dirty="0">
                <a:latin typeface="Exo 2"/>
                <a:cs typeface="Times New Roman" panose="02020603050405020304" pitchFamily="18" charset="0"/>
              </a:rPr>
              <a:t> 44-ФЗ в целях закупки работ/услуг по строительству, реконструкции, капитальному ремонту объекта капитального строительства, </a:t>
            </a:r>
            <a:r>
              <a:rPr lang="ru-RU" altLang="ru-RU" sz="1400" b="1" dirty="0">
                <a:latin typeface="Exo 2"/>
                <a:cs typeface="Times New Roman" panose="02020603050405020304" pitchFamily="18" charset="0"/>
              </a:rPr>
              <a:t>выполнение которых </a:t>
            </a:r>
            <a:r>
              <a:rPr lang="ru-RU" altLang="ru-RU" sz="1400" b="1" dirty="0" err="1">
                <a:latin typeface="Exo 2"/>
                <a:cs typeface="Times New Roman" panose="02020603050405020304" pitchFamily="18" charset="0"/>
              </a:rPr>
              <a:t>педусмотрено</a:t>
            </a:r>
            <a:r>
              <a:rPr lang="ru-RU" altLang="ru-RU" sz="1400" b="1" dirty="0">
                <a:latin typeface="Exo 2"/>
                <a:cs typeface="Times New Roman" panose="02020603050405020304" pitchFamily="18" charset="0"/>
              </a:rPr>
              <a:t> единой проектной документацией, либо в рамках конкретного раздела проектной документации, фактически являются уходом от проведения конкурентных процедур</a:t>
            </a:r>
            <a:r>
              <a:rPr lang="ru-RU" altLang="ru-RU" sz="1400" dirty="0">
                <a:latin typeface="Exo 2"/>
                <a:cs typeface="Times New Roman" panose="02020603050405020304" pitchFamily="18" charset="0"/>
              </a:rPr>
              <a:t> и нарушают требования Закона </a:t>
            </a:r>
            <a:r>
              <a:rPr lang="en-US" altLang="ru-RU" sz="1400" dirty="0">
                <a:latin typeface="Exo 2"/>
                <a:cs typeface="Times New Roman" panose="02020603050405020304" pitchFamily="18" charset="0"/>
              </a:rPr>
              <a:t>N</a:t>
            </a:r>
            <a:r>
              <a:rPr lang="ru-RU" altLang="ru-RU" sz="1400" dirty="0">
                <a:latin typeface="Exo 2"/>
                <a:cs typeface="Times New Roman" panose="02020603050405020304" pitchFamily="18" charset="0"/>
              </a:rPr>
              <a:t> 44-ФЗ, а также могут быть квалифицированы как нарушение ст. 16 Закона</a:t>
            </a:r>
            <a:r>
              <a:rPr lang="en-US" altLang="ru-RU" sz="1400" dirty="0">
                <a:latin typeface="Exo 2"/>
                <a:cs typeface="Times New Roman" panose="02020603050405020304" pitchFamily="18" charset="0"/>
              </a:rPr>
              <a:t> N 135-</a:t>
            </a:r>
            <a:r>
              <a:rPr lang="ru-RU" altLang="ru-RU" sz="1400" dirty="0">
                <a:latin typeface="Exo 2"/>
                <a:cs typeface="Times New Roman" panose="02020603050405020304" pitchFamily="18" charset="0"/>
              </a:rPr>
              <a:t>ФЗ</a:t>
            </a:r>
            <a:r>
              <a:rPr lang="en-US" altLang="ru-RU" sz="1400" dirty="0">
                <a:latin typeface="Exo 2"/>
                <a:cs typeface="Times New Roman" panose="02020603050405020304" pitchFamily="18" charset="0"/>
              </a:rPr>
              <a:t> (</a:t>
            </a:r>
            <a:r>
              <a:rPr lang="ru-RU" altLang="ru-RU" sz="1400" dirty="0">
                <a:latin typeface="Exo 2"/>
                <a:cs typeface="Times New Roman" panose="02020603050405020304" pitchFamily="18" charset="0"/>
              </a:rPr>
              <a:t>см. письмо ФАС России от 14.11.2019 </a:t>
            </a:r>
            <a:r>
              <a:rPr lang="en-US" altLang="ru-RU" sz="1400" dirty="0">
                <a:latin typeface="Exo 2"/>
                <a:cs typeface="Times New Roman" panose="02020603050405020304" pitchFamily="18" charset="0"/>
              </a:rPr>
              <a:t>N</a:t>
            </a:r>
            <a:r>
              <a:rPr lang="ru-RU" altLang="ru-RU" sz="1400" dirty="0">
                <a:latin typeface="Exo 2"/>
                <a:cs typeface="Times New Roman" panose="02020603050405020304" pitchFamily="18" charset="0"/>
              </a:rPr>
              <a:t> ИА/100041/19)</a:t>
            </a:r>
          </a:p>
          <a:p>
            <a:pPr marL="0" indent="331788" algn="just" eaLnBrk="1" hangingPunct="1">
              <a:lnSpc>
                <a:spcPct val="80000"/>
              </a:lnSpc>
              <a:buFont typeface="Arial" panose="020B0604020202020204" pitchFamily="34" charset="0"/>
              <a:buNone/>
              <a:defRPr/>
            </a:pPr>
            <a:endParaRPr lang="ru-RU" altLang="ru-RU" sz="1800" i="1" dirty="0">
              <a:latin typeface="Exo 2"/>
              <a:cs typeface="Times New Roman" panose="02020603050405020304" pitchFamily="18" charset="0"/>
            </a:endParaRPr>
          </a:p>
          <a:p>
            <a:pPr marL="0" indent="331788" algn="just" eaLnBrk="1" hangingPunct="1">
              <a:lnSpc>
                <a:spcPct val="80000"/>
              </a:lnSpc>
              <a:buFont typeface="Arial" panose="020B0604020202020204" pitchFamily="34" charset="0"/>
              <a:buNone/>
              <a:defRPr/>
            </a:pPr>
            <a:endParaRPr lang="ru-RU" altLang="ru-RU" sz="1800" dirty="0">
              <a:latin typeface="Exo 2"/>
              <a:cs typeface="Times New Roman" panose="02020603050405020304" pitchFamily="18" charset="0"/>
            </a:endParaRPr>
          </a:p>
          <a:p>
            <a:pPr marL="0" indent="331788" algn="r" eaLnBrk="1" hangingPunct="1">
              <a:buFont typeface="Arial" panose="020B0604020202020204" pitchFamily="34" charset="0"/>
              <a:buNone/>
              <a:defRPr/>
            </a:pPr>
            <a:endParaRPr lang="ru-RU" altLang="ru-RU" sz="1600" dirty="0">
              <a:latin typeface="Exo 2"/>
              <a:cs typeface="Times New Roman" panose="02020603050405020304" pitchFamily="18" charset="0"/>
            </a:endParaRPr>
          </a:p>
          <a:p>
            <a:pPr marL="0" indent="331788" algn="just" eaLnBrk="1" hangingPunct="1">
              <a:buFont typeface="Arial" panose="020B0604020202020204" pitchFamily="34" charset="0"/>
              <a:buNone/>
              <a:defRPr/>
            </a:pPr>
            <a:endParaRPr lang="ru-RU" altLang="ru-RU" sz="1800" dirty="0">
              <a:latin typeface="Exo 2"/>
              <a:cs typeface="Times New Roman" panose="02020603050405020304" pitchFamily="18" charset="0"/>
            </a:endParaRPr>
          </a:p>
        </p:txBody>
      </p:sp>
      <p:sp>
        <p:nvSpPr>
          <p:cNvPr id="4" name="Шеврон 25"/>
          <p:cNvSpPr/>
          <p:nvPr/>
        </p:nvSpPr>
        <p:spPr bwMode="auto">
          <a:xfrm>
            <a:off x="202617" y="1378716"/>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sp>
        <p:nvSpPr>
          <p:cNvPr id="6" name="Шеврон 25"/>
          <p:cNvSpPr/>
          <p:nvPr/>
        </p:nvSpPr>
        <p:spPr bwMode="auto">
          <a:xfrm>
            <a:off x="198632" y="3594117"/>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spTree>
    <p:extLst>
      <p:ext uri="{BB962C8B-B14F-4D97-AF65-F5344CB8AC3E}">
        <p14:creationId xmlns:p14="http://schemas.microsoft.com/office/powerpoint/2010/main" val="2588460730"/>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Заголовок 1"/>
          <p:cNvSpPr>
            <a:spLocks noGrp="1"/>
          </p:cNvSpPr>
          <p:nvPr>
            <p:ph type="title" idx="4294967295"/>
          </p:nvPr>
        </p:nvSpPr>
        <p:spPr>
          <a:xfrm>
            <a:off x="215412" y="420571"/>
            <a:ext cx="9144000" cy="566738"/>
          </a:xfrm>
        </p:spPr>
        <p:txBody>
          <a:bodyPr/>
          <a:lstStyle/>
          <a:p>
            <a:pPr eaLnBrk="1" hangingPunct="1"/>
            <a:r>
              <a:rPr lang="ru-RU" altLang="ru-RU" sz="2200" dirty="0">
                <a:solidFill>
                  <a:srgbClr val="0450F2"/>
                </a:solidFill>
                <a:latin typeface="Exo 2 SemiBold"/>
                <a:ea typeface="Exo 2 SemiBold"/>
                <a:cs typeface="Exo 2 SemiBold"/>
                <a:sym typeface="Exo 2 SemiBold"/>
              </a:rPr>
              <a:t>ФАС России: пример жалобы</a:t>
            </a:r>
          </a:p>
        </p:txBody>
      </p:sp>
      <p:sp>
        <p:nvSpPr>
          <p:cNvPr id="61443" name="Объект 2"/>
          <p:cNvSpPr>
            <a:spLocks noGrp="1"/>
          </p:cNvSpPr>
          <p:nvPr>
            <p:ph idx="4294967295"/>
          </p:nvPr>
        </p:nvSpPr>
        <p:spPr>
          <a:xfrm>
            <a:off x="476518" y="987309"/>
            <a:ext cx="8190963" cy="3974296"/>
          </a:xfrm>
        </p:spPr>
        <p:txBody>
          <a:bodyPr/>
          <a:lstStyle/>
          <a:p>
            <a:pPr marL="0" indent="0" eaLnBrk="1" hangingPunct="1">
              <a:buFont typeface="Arial" panose="020B0604020202020204" pitchFamily="34" charset="0"/>
              <a:buNone/>
              <a:defRPr/>
            </a:pPr>
            <a:r>
              <a:rPr lang="ru-RU" altLang="ru-RU" sz="1400" b="1" dirty="0">
                <a:latin typeface="Exo 2"/>
                <a:cs typeface="Times New Roman" panose="02020603050405020304" pitchFamily="18" charset="0"/>
              </a:rPr>
              <a:t>Обстоятельства:</a:t>
            </a:r>
            <a:r>
              <a:rPr lang="ru-RU" altLang="ru-RU" sz="1400" dirty="0">
                <a:latin typeface="Exo 2"/>
                <a:cs typeface="Times New Roman" panose="02020603050405020304" pitchFamily="18" charset="0"/>
              </a:rPr>
              <a:t> в антимонопольный орган поступила жалоба на неправомерные действия (бездействие) заказчиков при проведении закупок на поставку картофеля</a:t>
            </a:r>
          </a:p>
          <a:p>
            <a:pPr marL="0" indent="0" eaLnBrk="1" hangingPunct="1">
              <a:buFont typeface="Arial" panose="020B0604020202020204" pitchFamily="34" charset="0"/>
              <a:buNone/>
              <a:defRPr/>
            </a:pPr>
            <a:r>
              <a:rPr lang="ru-RU" altLang="ru-RU" sz="1400" dirty="0">
                <a:latin typeface="Exo 2"/>
                <a:cs typeface="Times New Roman" panose="02020603050405020304" pitchFamily="18" charset="0"/>
              </a:rPr>
              <a:t>Так, учреждения здравоохранения и образования Республики Тыва регулярно осуществляли закупки у единственного поставщика </a:t>
            </a:r>
            <a:r>
              <a:rPr lang="ru-RU" altLang="ru-RU" sz="1400" b="1" dirty="0">
                <a:solidFill>
                  <a:schemeClr val="tx1"/>
                </a:solidFill>
                <a:latin typeface="Exo 2"/>
                <a:cs typeface="Times New Roman" panose="02020603050405020304" pitchFamily="18" charset="0"/>
              </a:rPr>
              <a:t>на поставку картофеля</a:t>
            </a:r>
            <a:r>
              <a:rPr lang="ru-RU" altLang="ru-RU" sz="1400" dirty="0">
                <a:latin typeface="Exo 2"/>
                <a:cs typeface="Times New Roman" panose="02020603050405020304" pitchFamily="18" charset="0"/>
              </a:rPr>
              <a:t> на основании </a:t>
            </a:r>
            <a:r>
              <a:rPr lang="ru-RU" altLang="ru-RU" sz="1400" dirty="0" err="1">
                <a:latin typeface="Exo 2"/>
                <a:cs typeface="Times New Roman" panose="02020603050405020304" pitchFamily="18" charset="0"/>
              </a:rPr>
              <a:t>пп</a:t>
            </a:r>
            <a:r>
              <a:rPr lang="ru-RU" altLang="ru-RU" sz="1400" dirty="0">
                <a:latin typeface="Exo 2"/>
                <a:cs typeface="Times New Roman" panose="02020603050405020304" pitchFamily="18" charset="0"/>
              </a:rPr>
              <a:t>. 4 и 5 ч. 1 ст. 93 Закона </a:t>
            </a:r>
            <a:r>
              <a:rPr lang="en-US" altLang="ru-RU" sz="1400" dirty="0">
                <a:latin typeface="Exo 2"/>
                <a:cs typeface="Times New Roman" panose="02020603050405020304" pitchFamily="18" charset="0"/>
              </a:rPr>
              <a:t>N</a:t>
            </a:r>
            <a:r>
              <a:rPr lang="ru-RU" altLang="ru-RU" sz="1400" dirty="0">
                <a:latin typeface="Exo 2"/>
                <a:cs typeface="Times New Roman" panose="02020603050405020304" pitchFamily="18" charset="0"/>
              </a:rPr>
              <a:t> 44-ФЗ</a:t>
            </a:r>
          </a:p>
          <a:p>
            <a:pPr marL="0" indent="0" eaLnBrk="1" hangingPunct="1">
              <a:buFont typeface="Arial" panose="020B0604020202020204" pitchFamily="34" charset="0"/>
              <a:buNone/>
              <a:defRPr/>
            </a:pPr>
            <a:endParaRPr lang="ru-RU" altLang="ru-RU" sz="900" b="1" dirty="0">
              <a:latin typeface="Exo 2"/>
              <a:cs typeface="Times New Roman" panose="02020603050405020304" pitchFamily="18" charset="0"/>
            </a:endParaRPr>
          </a:p>
          <a:p>
            <a:pPr marL="0" indent="0" eaLnBrk="1" hangingPunct="1">
              <a:buFont typeface="Arial" panose="020B0604020202020204" pitchFamily="34" charset="0"/>
              <a:buNone/>
              <a:defRPr/>
            </a:pPr>
            <a:r>
              <a:rPr lang="ru-RU" altLang="ru-RU" sz="1400" b="1" dirty="0">
                <a:latin typeface="Exo 2"/>
                <a:cs typeface="Times New Roman" panose="02020603050405020304" pitchFamily="18" charset="0"/>
              </a:rPr>
              <a:t>Вывод УФАС: </a:t>
            </a:r>
            <a:r>
              <a:rPr lang="ru-RU" altLang="ru-RU" sz="1400" dirty="0">
                <a:latin typeface="Exo 2"/>
                <a:cs typeface="Times New Roman" panose="02020603050405020304" pitchFamily="18" charset="0"/>
              </a:rPr>
              <a:t>заключение договоров на поставку картофеля у единственного поставщика с соблюдением ограничений и лимитов, установленных </a:t>
            </a:r>
            <a:br>
              <a:rPr lang="ru-RU" altLang="ru-RU" sz="1400" dirty="0">
                <a:latin typeface="Exo 2"/>
                <a:cs typeface="Times New Roman" panose="02020603050405020304" pitchFamily="18" charset="0"/>
              </a:rPr>
            </a:br>
            <a:r>
              <a:rPr lang="ru-RU" altLang="ru-RU" sz="1400" dirty="0" err="1">
                <a:latin typeface="Exo 2"/>
                <a:cs typeface="Times New Roman" panose="02020603050405020304" pitchFamily="18" charset="0"/>
              </a:rPr>
              <a:t>пп</a:t>
            </a:r>
            <a:r>
              <a:rPr lang="ru-RU" altLang="ru-RU" sz="1400" dirty="0">
                <a:latin typeface="Exo 2"/>
                <a:cs typeface="Times New Roman" panose="02020603050405020304" pitchFamily="18" charset="0"/>
              </a:rPr>
              <a:t>. 4 и 5 ч. 1 ст. 93 Закона </a:t>
            </a:r>
            <a:r>
              <a:rPr lang="en-US" altLang="ru-RU" sz="1400" dirty="0">
                <a:latin typeface="Exo 2"/>
                <a:cs typeface="Times New Roman" panose="02020603050405020304" pitchFamily="18" charset="0"/>
              </a:rPr>
              <a:t>N</a:t>
            </a:r>
            <a:r>
              <a:rPr lang="ru-RU" altLang="ru-RU" sz="1400" dirty="0">
                <a:latin typeface="Exo 2"/>
                <a:cs typeface="Times New Roman" panose="02020603050405020304" pitchFamily="18" charset="0"/>
              </a:rPr>
              <a:t> 44-ФЗ, </a:t>
            </a:r>
            <a:r>
              <a:rPr lang="ru-RU" altLang="ru-RU" sz="1400" b="1" dirty="0">
                <a:latin typeface="Exo 2"/>
                <a:cs typeface="Times New Roman" panose="02020603050405020304" pitchFamily="18" charset="0"/>
              </a:rPr>
              <a:t>само по себе не свидетельствует о нарушении заказчиками требований законодательства о контрактной системе </a:t>
            </a:r>
            <a:r>
              <a:rPr lang="ru-RU" altLang="ru-RU" sz="1400" dirty="0">
                <a:latin typeface="Exo 2"/>
                <a:cs typeface="Times New Roman" panose="02020603050405020304" pitchFamily="18" charset="0"/>
              </a:rPr>
              <a:t>и не свидетельствует о заключении ими и хозяйствующими субъектами </a:t>
            </a:r>
            <a:r>
              <a:rPr lang="ru-RU" altLang="ru-RU" sz="1400" dirty="0" err="1">
                <a:latin typeface="Exo 2"/>
                <a:cs typeface="Times New Roman" panose="02020603050405020304" pitchFamily="18" charset="0"/>
              </a:rPr>
              <a:t>антиконкурентного</a:t>
            </a:r>
            <a:r>
              <a:rPr lang="ru-RU" altLang="ru-RU" sz="1400" dirty="0">
                <a:latin typeface="Exo 2"/>
                <a:cs typeface="Times New Roman" panose="02020603050405020304" pitchFamily="18" charset="0"/>
              </a:rPr>
              <a:t> соглашения</a:t>
            </a:r>
          </a:p>
          <a:p>
            <a:pPr marL="0" indent="0" eaLnBrk="1" hangingPunct="1">
              <a:buFont typeface="Arial" panose="020B0604020202020204" pitchFamily="34" charset="0"/>
              <a:buNone/>
              <a:defRPr/>
            </a:pPr>
            <a:r>
              <a:rPr lang="ru-RU" altLang="ru-RU" sz="1400" dirty="0">
                <a:latin typeface="Exo 2"/>
                <a:cs typeface="Times New Roman" panose="02020603050405020304" pitchFamily="18" charset="0"/>
              </a:rPr>
              <a:t>Кроме того, анализ информации, размещенной в ЕИС, позволяет сделать вывод, </a:t>
            </a:r>
            <a:br>
              <a:rPr lang="ru-RU" altLang="ru-RU" sz="1400" dirty="0">
                <a:latin typeface="Exo 2"/>
                <a:cs typeface="Times New Roman" panose="02020603050405020304" pitchFamily="18" charset="0"/>
              </a:rPr>
            </a:br>
            <a:r>
              <a:rPr lang="ru-RU" altLang="ru-RU" sz="1400" dirty="0">
                <a:latin typeface="Exo 2"/>
                <a:cs typeface="Times New Roman" panose="02020603050405020304" pitchFamily="18" charset="0"/>
              </a:rPr>
              <a:t>что заказчиками Республики Тыва осуществляются конкурентные способы при закупке картофеля</a:t>
            </a:r>
          </a:p>
          <a:p>
            <a:pPr marL="0" indent="0" eaLnBrk="1" hangingPunct="1">
              <a:buFont typeface="Arial" panose="020B0604020202020204" pitchFamily="34" charset="0"/>
              <a:buNone/>
              <a:defRPr/>
            </a:pPr>
            <a:endParaRPr lang="ru-RU" altLang="ru-RU" sz="900" b="1" dirty="0">
              <a:latin typeface="Exo 2"/>
              <a:cs typeface="Times New Roman" panose="02020603050405020304" pitchFamily="18" charset="0"/>
            </a:endParaRPr>
          </a:p>
          <a:p>
            <a:pPr marL="0" indent="0" eaLnBrk="1" hangingPunct="1">
              <a:buFont typeface="Arial" panose="020B0604020202020204" pitchFamily="34" charset="0"/>
              <a:buNone/>
              <a:defRPr/>
            </a:pPr>
            <a:r>
              <a:rPr lang="ru-RU" altLang="ru-RU" sz="1400" b="1" dirty="0">
                <a:latin typeface="Exo 2"/>
                <a:cs typeface="Times New Roman" panose="02020603050405020304" pitchFamily="18" charset="0"/>
              </a:rPr>
              <a:t>Решение: </a:t>
            </a:r>
            <a:r>
              <a:rPr lang="ru-RU" altLang="ru-RU" sz="1400" dirty="0">
                <a:latin typeface="Exo 2"/>
                <a:cs typeface="Times New Roman" panose="02020603050405020304" pitchFamily="18" charset="0"/>
              </a:rPr>
              <a:t>отказать в возбуждении дела о нарушении антимонопольного законодательства в связи с отсутствием признаков его нарушения</a:t>
            </a:r>
          </a:p>
          <a:p>
            <a:pPr marL="0" indent="0" eaLnBrk="1" hangingPunct="1">
              <a:buFont typeface="Arial" panose="020B0604020202020204" pitchFamily="34" charset="0"/>
              <a:buNone/>
              <a:defRPr/>
            </a:pPr>
            <a:endParaRPr lang="ru-RU" altLang="ru-RU" sz="1400" dirty="0">
              <a:latin typeface="Exo 2"/>
              <a:cs typeface="Times New Roman" panose="02020603050405020304" pitchFamily="18" charset="0"/>
            </a:endParaRPr>
          </a:p>
          <a:p>
            <a:pPr marL="0" lvl="0" indent="0" algn="r">
              <a:lnSpc>
                <a:spcPct val="70000"/>
              </a:lnSpc>
              <a:spcBef>
                <a:spcPts val="800"/>
              </a:spcBef>
              <a:defRPr/>
            </a:pPr>
            <a:r>
              <a:rPr lang="ru-RU" altLang="ru-RU" sz="1400" i="1" dirty="0">
                <a:latin typeface="Exo 2"/>
                <a:cs typeface="Times New Roman" panose="02020603050405020304" pitchFamily="18" charset="0"/>
              </a:rPr>
              <a:t>Решение </a:t>
            </a:r>
            <a:r>
              <a:rPr lang="ru-RU" altLang="ru-RU" sz="1400" i="1" dirty="0" err="1">
                <a:latin typeface="Exo 2"/>
                <a:cs typeface="Times New Roman" panose="02020603050405020304" pitchFamily="18" charset="0"/>
              </a:rPr>
              <a:t>Тывинского</a:t>
            </a:r>
            <a:r>
              <a:rPr lang="ru-RU" altLang="ru-RU" sz="1400" i="1" dirty="0">
                <a:latin typeface="Exo 2"/>
                <a:cs typeface="Times New Roman" panose="02020603050405020304" pitchFamily="18" charset="0"/>
              </a:rPr>
              <a:t> УФАС России от 19.07.2022 </a:t>
            </a:r>
            <a:r>
              <a:rPr lang="en-US" altLang="ru-RU" sz="1400" i="1" dirty="0">
                <a:latin typeface="Exo 2"/>
                <a:cs typeface="Times New Roman" panose="02020603050405020304" pitchFamily="18" charset="0"/>
              </a:rPr>
              <a:t>N</a:t>
            </a:r>
            <a:r>
              <a:rPr lang="ru-RU" altLang="ru-RU" sz="1400" i="1" dirty="0">
                <a:latin typeface="Exo 2"/>
                <a:cs typeface="Times New Roman" panose="02020603050405020304" pitchFamily="18" charset="0"/>
              </a:rPr>
              <a:t> 5-2739</a:t>
            </a:r>
            <a:endParaRPr lang="ru-RU" altLang="ru-RU" sz="1400" b="1" dirty="0">
              <a:latin typeface="Exo 2"/>
              <a:cs typeface="Times New Roman" panose="02020603050405020304" pitchFamily="18" charset="0"/>
            </a:endParaRPr>
          </a:p>
          <a:p>
            <a:pPr marL="0" indent="331788" algn="just" eaLnBrk="1" hangingPunct="1">
              <a:lnSpc>
                <a:spcPct val="70000"/>
              </a:lnSpc>
              <a:spcBef>
                <a:spcPts val="800"/>
              </a:spcBef>
              <a:buFont typeface="Arial" panose="020B0604020202020204" pitchFamily="34" charset="0"/>
              <a:buNone/>
              <a:defRPr/>
            </a:pPr>
            <a:endParaRPr lang="ru-RU" altLang="ru-RU" sz="1400" dirty="0">
              <a:latin typeface="Exo 2"/>
              <a:cs typeface="Times New Roman" panose="02020603050405020304" pitchFamily="18" charset="0"/>
            </a:endParaRPr>
          </a:p>
          <a:p>
            <a:pPr marL="0" indent="4395788" algn="just" eaLnBrk="1" hangingPunct="1">
              <a:lnSpc>
                <a:spcPct val="70000"/>
              </a:lnSpc>
              <a:spcBef>
                <a:spcPts val="800"/>
              </a:spcBef>
              <a:buFont typeface="Arial" panose="020B0604020202020204" pitchFamily="34" charset="0"/>
              <a:buNone/>
              <a:defRPr/>
            </a:pPr>
            <a:endParaRPr lang="ru-RU" altLang="ru-RU" sz="1400" dirty="0">
              <a:latin typeface="Exo 2"/>
              <a:cs typeface="Times New Roman" panose="02020603050405020304" pitchFamily="18" charset="0"/>
            </a:endParaRPr>
          </a:p>
          <a:p>
            <a:pPr marL="0" indent="331788" algn="just" eaLnBrk="1" hangingPunct="1">
              <a:lnSpc>
                <a:spcPct val="80000"/>
              </a:lnSpc>
              <a:buFont typeface="Arial" panose="020B0604020202020204" pitchFamily="34" charset="0"/>
              <a:buNone/>
              <a:defRPr/>
            </a:pPr>
            <a:endParaRPr lang="ru-RU" altLang="ru-RU" sz="1400" i="1" dirty="0">
              <a:latin typeface="Exo 2"/>
              <a:cs typeface="Times New Roman" panose="02020603050405020304" pitchFamily="18" charset="0"/>
            </a:endParaRPr>
          </a:p>
          <a:p>
            <a:pPr marL="0" indent="331788" algn="just" eaLnBrk="1" hangingPunct="1">
              <a:lnSpc>
                <a:spcPct val="80000"/>
              </a:lnSpc>
              <a:buFont typeface="Arial" panose="020B0604020202020204" pitchFamily="34" charset="0"/>
              <a:buNone/>
              <a:defRPr/>
            </a:pPr>
            <a:endParaRPr lang="ru-RU" altLang="ru-RU" sz="1400" dirty="0">
              <a:latin typeface="Exo 2"/>
              <a:cs typeface="Times New Roman" panose="02020603050405020304" pitchFamily="18" charset="0"/>
            </a:endParaRPr>
          </a:p>
          <a:p>
            <a:pPr marL="0" indent="331788" algn="r" eaLnBrk="1" hangingPunct="1">
              <a:buFont typeface="Arial" panose="020B0604020202020204" pitchFamily="34" charset="0"/>
              <a:buNone/>
              <a:defRPr/>
            </a:pPr>
            <a:endParaRPr lang="ru-RU" altLang="ru-RU" sz="1400" dirty="0">
              <a:latin typeface="Exo 2"/>
              <a:cs typeface="Times New Roman" panose="02020603050405020304" pitchFamily="18" charset="0"/>
            </a:endParaRPr>
          </a:p>
          <a:p>
            <a:pPr marL="0" indent="331788" algn="just" eaLnBrk="1" hangingPunct="1">
              <a:buFont typeface="Arial" panose="020B0604020202020204" pitchFamily="34" charset="0"/>
              <a:buNone/>
              <a:defRPr/>
            </a:pPr>
            <a:endParaRPr lang="ru-RU" altLang="ru-RU" sz="1800" dirty="0">
              <a:latin typeface="Exo 2"/>
              <a:cs typeface="Times New Roman" panose="02020603050405020304" pitchFamily="18" charset="0"/>
            </a:endParaRPr>
          </a:p>
        </p:txBody>
      </p:sp>
      <p:sp>
        <p:nvSpPr>
          <p:cNvPr id="4" name="Шеврон 25"/>
          <p:cNvSpPr/>
          <p:nvPr/>
        </p:nvSpPr>
        <p:spPr bwMode="auto">
          <a:xfrm>
            <a:off x="240943" y="1317748"/>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sp>
        <p:nvSpPr>
          <p:cNvPr id="5" name="Шеврон 25"/>
          <p:cNvSpPr/>
          <p:nvPr/>
        </p:nvSpPr>
        <p:spPr bwMode="auto">
          <a:xfrm>
            <a:off x="211770" y="2413952"/>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sp>
        <p:nvSpPr>
          <p:cNvPr id="6" name="Шеврон 25"/>
          <p:cNvSpPr/>
          <p:nvPr/>
        </p:nvSpPr>
        <p:spPr bwMode="auto">
          <a:xfrm>
            <a:off x="269661" y="4161980"/>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spTree>
    <p:extLst>
      <p:ext uri="{BB962C8B-B14F-4D97-AF65-F5344CB8AC3E}">
        <p14:creationId xmlns:p14="http://schemas.microsoft.com/office/powerpoint/2010/main" val="852143047"/>
      </p:ext>
    </p:extLst>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33825" y="876001"/>
            <a:ext cx="8759371" cy="5355312"/>
          </a:xfrm>
          <a:prstGeom prst="rect">
            <a:avLst/>
          </a:prstGeom>
        </p:spPr>
        <p:txBody>
          <a:bodyPr wrap="square">
            <a:spAutoFit/>
          </a:bodyPr>
          <a:lstStyle/>
          <a:p>
            <a:r>
              <a:rPr lang="ru-RU" altLang="ru-RU" dirty="0">
                <a:latin typeface="Exo 2"/>
                <a:cs typeface="Times New Roman" panose="02020603050405020304" pitchFamily="18" charset="0"/>
              </a:rPr>
              <a:t>Само по себе неоднократное заключение заказчиком контракта у </a:t>
            </a:r>
            <a:r>
              <a:rPr lang="ru-RU" altLang="ru-RU" dirty="0" err="1">
                <a:latin typeface="Exo 2"/>
                <a:cs typeface="Times New Roman" panose="02020603050405020304" pitchFamily="18" charset="0"/>
              </a:rPr>
              <a:t>едпоставщика</a:t>
            </a:r>
            <a:r>
              <a:rPr lang="ru-RU" altLang="ru-RU" dirty="0">
                <a:latin typeface="Exo 2"/>
                <a:cs typeface="Times New Roman" panose="02020603050405020304" pitchFamily="18" charset="0"/>
              </a:rPr>
              <a:t> с соблюдением требований ст. 93 Закона N 44-ФЗ не является нарушением, если такие действия не связаны с результатом </a:t>
            </a:r>
            <a:r>
              <a:rPr lang="ru-RU" altLang="ru-RU" dirty="0" err="1">
                <a:latin typeface="Exo 2"/>
                <a:cs typeface="Times New Roman" panose="02020603050405020304" pitchFamily="18" charset="0"/>
              </a:rPr>
              <a:t>антиконкурентного</a:t>
            </a:r>
            <a:r>
              <a:rPr lang="ru-RU" altLang="ru-RU" dirty="0">
                <a:latin typeface="Exo 2"/>
                <a:cs typeface="Times New Roman" panose="02020603050405020304" pitchFamily="18" charset="0"/>
              </a:rPr>
              <a:t> соглашения и не посягают на публичные интересы и (или) права и законные интересы третьих лиц. </a:t>
            </a:r>
            <a:r>
              <a:rPr lang="ru-RU" altLang="ru-RU" dirty="0">
                <a:solidFill>
                  <a:srgbClr val="0450F2"/>
                </a:solidFill>
                <a:latin typeface="Exo 2"/>
                <a:cs typeface="Times New Roman" panose="02020603050405020304" pitchFamily="18" charset="0"/>
              </a:rPr>
              <a:t>Закон N 44-ФЗ не содержит ограничений относительно количества закупок, которые заказчик вправе осуществить у </a:t>
            </a:r>
            <a:r>
              <a:rPr lang="ru-RU" altLang="ru-RU" dirty="0" err="1">
                <a:solidFill>
                  <a:srgbClr val="0450F2"/>
                </a:solidFill>
                <a:latin typeface="Exo 2"/>
                <a:cs typeface="Times New Roman" panose="02020603050405020304" pitchFamily="18" charset="0"/>
              </a:rPr>
              <a:t>едпоставщика</a:t>
            </a:r>
            <a:endParaRPr lang="ru-RU" altLang="ru-RU" dirty="0">
              <a:solidFill>
                <a:srgbClr val="0450F2"/>
              </a:solidFill>
              <a:latin typeface="Exo 2"/>
              <a:cs typeface="Times New Roman" panose="02020603050405020304" pitchFamily="18" charset="0"/>
            </a:endParaRPr>
          </a:p>
          <a:p>
            <a:endParaRPr lang="ru-RU" altLang="ru-RU" sz="500" dirty="0">
              <a:latin typeface="Exo 2"/>
              <a:cs typeface="Times New Roman" panose="02020603050405020304" pitchFamily="18" charset="0"/>
            </a:endParaRPr>
          </a:p>
          <a:p>
            <a:r>
              <a:rPr lang="ru-RU" altLang="ru-RU" dirty="0">
                <a:solidFill>
                  <a:srgbClr val="0450F2"/>
                </a:solidFill>
                <a:latin typeface="Exo 2"/>
                <a:cs typeface="Times New Roman" panose="02020603050405020304" pitchFamily="18" charset="0"/>
              </a:rPr>
              <a:t>В обоснование иска прокурор указал на наличие в оспариваемых договорах поставки идентичных товаров</a:t>
            </a:r>
            <a:r>
              <a:rPr lang="ru-RU" altLang="ru-RU" dirty="0">
                <a:latin typeface="Exo 2"/>
                <a:cs typeface="Times New Roman" panose="02020603050405020304" pitchFamily="18" charset="0"/>
              </a:rPr>
              <a:t>, в частности «болт крепления ножа М16х2», «гайка крепления средних ножей М16х2 3013» </a:t>
            </a:r>
          </a:p>
          <a:p>
            <a:endParaRPr lang="ru-RU" altLang="ru-RU" sz="500" dirty="0">
              <a:latin typeface="Exo 2"/>
              <a:cs typeface="Times New Roman" panose="02020603050405020304" pitchFamily="18" charset="0"/>
            </a:endParaRPr>
          </a:p>
          <a:p>
            <a:r>
              <a:rPr lang="ru-RU" altLang="ru-RU" dirty="0">
                <a:latin typeface="Exo 2"/>
                <a:cs typeface="Times New Roman" panose="02020603050405020304" pitchFamily="18" charset="0"/>
              </a:rPr>
              <a:t>Судами установлено, что предметами договоров являлись и иные товары, которые не являются идентичными или однородными. Доказательств, свидетельствующих о наличии между сторонами </a:t>
            </a:r>
            <a:r>
              <a:rPr lang="ru-RU" altLang="ru-RU" dirty="0" err="1">
                <a:latin typeface="Exo 2"/>
                <a:cs typeface="Times New Roman" panose="02020603050405020304" pitchFamily="18" charset="0"/>
              </a:rPr>
              <a:t>антиконкурентного</a:t>
            </a:r>
            <a:r>
              <a:rPr lang="ru-RU" altLang="ru-RU" dirty="0">
                <a:latin typeface="Exo 2"/>
                <a:cs typeface="Times New Roman" panose="02020603050405020304" pitchFamily="18" charset="0"/>
              </a:rPr>
              <a:t> соглашения и общей воли, направленной на нарушение публичных интересов и (или) прав и законных интересов третьих лиц, не имеется</a:t>
            </a:r>
          </a:p>
          <a:p>
            <a:endParaRPr lang="ru-RU" altLang="ru-RU" sz="500" dirty="0">
              <a:latin typeface="Exo 2"/>
              <a:cs typeface="Times New Roman" panose="02020603050405020304" pitchFamily="18" charset="0"/>
            </a:endParaRPr>
          </a:p>
          <a:p>
            <a:r>
              <a:rPr lang="ru-RU" altLang="ru-RU" dirty="0">
                <a:latin typeface="Exo 2"/>
                <a:cs typeface="Times New Roman" panose="02020603050405020304" pitchFamily="18" charset="0"/>
              </a:rPr>
              <a:t>Суды </a:t>
            </a:r>
            <a:r>
              <a:rPr lang="ru-RU" altLang="ru-RU" dirty="0">
                <a:solidFill>
                  <a:srgbClr val="0450F2"/>
                </a:solidFill>
                <a:latin typeface="Exo 2"/>
                <a:cs typeface="Times New Roman" panose="02020603050405020304" pitchFamily="18" charset="0"/>
              </a:rPr>
              <a:t>не установили</a:t>
            </a:r>
            <a:r>
              <a:rPr lang="ru-RU" altLang="ru-RU" dirty="0">
                <a:latin typeface="Exo 2"/>
                <a:cs typeface="Times New Roman" panose="02020603050405020304" pitchFamily="18" charset="0"/>
              </a:rPr>
              <a:t> в действиях ответчиков признаков недобросовестности или иного </a:t>
            </a:r>
            <a:r>
              <a:rPr lang="ru-RU" altLang="ru-RU" dirty="0">
                <a:solidFill>
                  <a:srgbClr val="0450F2"/>
                </a:solidFill>
                <a:latin typeface="Exo 2"/>
                <a:cs typeface="Times New Roman" panose="02020603050405020304" pitchFamily="18" charset="0"/>
              </a:rPr>
              <a:t>злоупотребления правом </a:t>
            </a:r>
            <a:r>
              <a:rPr lang="ru-RU" altLang="ru-RU" dirty="0">
                <a:latin typeface="Exo 2"/>
                <a:cs typeface="Times New Roman" panose="02020603050405020304" pitchFamily="18" charset="0"/>
              </a:rPr>
              <a:t>и умысла на извлечение незаконной выгоды при осуществлении своей основной деятельности, </a:t>
            </a:r>
            <a:r>
              <a:rPr lang="ru-RU" altLang="ru-RU" dirty="0">
                <a:solidFill>
                  <a:srgbClr val="0450F2"/>
                </a:solidFill>
                <a:latin typeface="Exo 2"/>
                <a:cs typeface="Times New Roman" panose="02020603050405020304" pitchFamily="18" charset="0"/>
              </a:rPr>
              <a:t>признав, что оспариваемые договоры единую сделку не образуют, установленный порядок заключения договоров не нарушен</a:t>
            </a:r>
          </a:p>
          <a:p>
            <a:endParaRPr lang="ru-RU" altLang="ru-RU" dirty="0">
              <a:latin typeface="Exo 2"/>
              <a:cs typeface="Times New Roman" panose="02020603050405020304" pitchFamily="18" charset="0"/>
            </a:endParaRPr>
          </a:p>
          <a:p>
            <a:r>
              <a:rPr lang="ru-RU" altLang="ru-RU" i="1" dirty="0">
                <a:latin typeface="Exo 2"/>
                <a:cs typeface="Times New Roman" panose="02020603050405020304" pitchFamily="18" charset="0"/>
              </a:rPr>
              <a:t>См. постановление Арбитражного суда Дальневосточного округа от 21.03.2025 N Ф03-610/2025 по делу N А16-1404/2024</a:t>
            </a:r>
            <a:br>
              <a:rPr lang="ru-RU" altLang="ru-RU" i="1" dirty="0">
                <a:latin typeface="Exo 2"/>
                <a:cs typeface="Times New Roman" panose="02020603050405020304" pitchFamily="18" charset="0"/>
              </a:rPr>
            </a:br>
            <a:endParaRPr lang="ru-RU" altLang="ru-RU" i="1" dirty="0">
              <a:latin typeface="Exo 2"/>
              <a:cs typeface="Times New Roman" panose="02020603050405020304" pitchFamily="18" charset="0"/>
            </a:endParaRPr>
          </a:p>
          <a:p>
            <a:endParaRPr lang="ru-RU" altLang="ru-RU" dirty="0">
              <a:latin typeface="Exo 2"/>
              <a:cs typeface="Times New Roman" panose="02020603050405020304" pitchFamily="18" charset="0"/>
            </a:endParaRPr>
          </a:p>
          <a:p>
            <a:endParaRPr lang="ru-RU" altLang="ru-RU" dirty="0">
              <a:latin typeface="Exo 2"/>
              <a:cs typeface="Times New Roman" panose="02020603050405020304" pitchFamily="18" charset="0"/>
            </a:endParaRPr>
          </a:p>
          <a:p>
            <a:endParaRPr lang="ru-RU" altLang="ru-RU" sz="1650" dirty="0">
              <a:latin typeface="Exo 2"/>
              <a:cs typeface="Times New Roman" panose="02020603050405020304" pitchFamily="18" charset="0"/>
            </a:endParaRPr>
          </a:p>
          <a:p>
            <a:endParaRPr lang="ru-RU" altLang="ru-RU" sz="1650" dirty="0">
              <a:latin typeface="Exo 2"/>
              <a:cs typeface="Times New Roman" panose="02020603050405020304" pitchFamily="18" charset="0"/>
            </a:endParaRPr>
          </a:p>
        </p:txBody>
      </p:sp>
      <p:sp>
        <p:nvSpPr>
          <p:cNvPr id="4" name="Заголовок 1"/>
          <p:cNvSpPr txBox="1">
            <a:spLocks/>
          </p:cNvSpPr>
          <p:nvPr/>
        </p:nvSpPr>
        <p:spPr>
          <a:xfrm>
            <a:off x="150099" y="413314"/>
            <a:ext cx="9144000" cy="566738"/>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ru-RU" altLang="ru-RU" sz="2200" b="0" i="0" u="none" strike="noStrike" kern="0" cap="none" spc="0" normalizeH="0" baseline="0" noProof="0" dirty="0">
                <a:ln>
                  <a:noFill/>
                </a:ln>
                <a:solidFill>
                  <a:srgbClr val="0450F2"/>
                </a:solidFill>
                <a:effectLst/>
                <a:uLnTx/>
                <a:uFillTx/>
                <a:latin typeface="Exo 2 SemiBold"/>
                <a:ea typeface="Exo 2 SemiBold"/>
                <a:cs typeface="Exo 2 SemiBold"/>
                <a:sym typeface="Exo 2 SemiBold"/>
              </a:rPr>
              <a:t>Прокурорский</a:t>
            </a:r>
            <a:r>
              <a:rPr kumimoji="0" lang="ru-RU" altLang="ru-RU" sz="2200" b="0" i="0" u="none" strike="noStrike" kern="0" cap="none" spc="0" normalizeH="0" noProof="0" dirty="0">
                <a:ln>
                  <a:noFill/>
                </a:ln>
                <a:solidFill>
                  <a:srgbClr val="0450F2"/>
                </a:solidFill>
                <a:effectLst/>
                <a:uLnTx/>
                <a:uFillTx/>
                <a:latin typeface="Exo 2 SemiBold"/>
                <a:ea typeface="Exo 2 SemiBold"/>
                <a:cs typeface="Exo 2 SemiBold"/>
                <a:sym typeface="Exo 2 SemiBold"/>
              </a:rPr>
              <a:t> надзор: признание сделки недействительной</a:t>
            </a:r>
            <a:endParaRPr kumimoji="0" lang="ru-RU" altLang="ru-RU" sz="2200" b="0" i="0" u="none" strike="noStrike" kern="0" cap="none" spc="0" normalizeH="0" baseline="0" noProof="0" dirty="0">
              <a:ln>
                <a:noFill/>
              </a:ln>
              <a:solidFill>
                <a:srgbClr val="0450F2"/>
              </a:solidFill>
              <a:effectLst/>
              <a:uLnTx/>
              <a:uFillTx/>
              <a:latin typeface="Exo 2 SemiBold"/>
              <a:ea typeface="Exo 2 SemiBold"/>
              <a:cs typeface="Exo 2 SemiBold"/>
              <a:sym typeface="Exo 2 SemiBold"/>
            </a:endParaRPr>
          </a:p>
        </p:txBody>
      </p:sp>
      <p:sp>
        <p:nvSpPr>
          <p:cNvPr id="7" name="Шеврон 25"/>
          <p:cNvSpPr/>
          <p:nvPr/>
        </p:nvSpPr>
        <p:spPr bwMode="auto">
          <a:xfrm>
            <a:off x="187293" y="1074191"/>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sp>
        <p:nvSpPr>
          <p:cNvPr id="8" name="Шеврон 25"/>
          <p:cNvSpPr/>
          <p:nvPr/>
        </p:nvSpPr>
        <p:spPr bwMode="auto">
          <a:xfrm>
            <a:off x="186383" y="2605652"/>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sp>
        <p:nvSpPr>
          <p:cNvPr id="9" name="Шеврон 25"/>
          <p:cNvSpPr/>
          <p:nvPr/>
        </p:nvSpPr>
        <p:spPr bwMode="auto">
          <a:xfrm>
            <a:off x="186383" y="4621686"/>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spTree>
    <p:extLst>
      <p:ext uri="{BB962C8B-B14F-4D97-AF65-F5344CB8AC3E}">
        <p14:creationId xmlns:p14="http://schemas.microsoft.com/office/powerpoint/2010/main" val="16065961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212725" y="383858"/>
            <a:ext cx="8931275" cy="585787"/>
          </a:xfrm>
        </p:spPr>
        <p:txBody>
          <a:bodyPr>
            <a:noAutofit/>
          </a:bodyPr>
          <a:lstStyle/>
          <a:p>
            <a:pPr defTabSz="1371600"/>
            <a:r>
              <a:rPr lang="ru-RU" sz="2200" dirty="0">
                <a:solidFill>
                  <a:srgbClr val="0450F2"/>
                </a:solidFill>
                <a:latin typeface="Exo 2 SemiBold"/>
                <a:ea typeface="Exo 2 SemiBold"/>
                <a:cs typeface="Exo 2 SemiBold"/>
                <a:sym typeface="Exo 2 SemiBold"/>
              </a:rPr>
              <a:t>Цифровой ЕП: правое регулирование</a:t>
            </a:r>
          </a:p>
        </p:txBody>
      </p:sp>
      <p:sp>
        <p:nvSpPr>
          <p:cNvPr id="4" name="Прямоугольник 3"/>
          <p:cNvSpPr/>
          <p:nvPr/>
        </p:nvSpPr>
        <p:spPr>
          <a:xfrm>
            <a:off x="2286000" y="1947267"/>
            <a:ext cx="4572000" cy="477330"/>
          </a:xfrm>
          <a:prstGeom prst="rect">
            <a:avLst/>
          </a:prstGeom>
        </p:spPr>
        <p:txBody>
          <a:bodyPr lIns="45994" tIns="22997" rIns="45994" bIns="22997">
            <a:spAutoFit/>
          </a:bodyPr>
          <a:lstStyle/>
          <a:p>
            <a:pPr defTabSz="689915"/>
            <a:br>
              <a:rPr lang="ru-RU" dirty="0">
                <a:solidFill>
                  <a:prstClr val="black"/>
                </a:solidFill>
              </a:rPr>
            </a:br>
            <a:endParaRPr lang="ru-RU" dirty="0">
              <a:solidFill>
                <a:prstClr val="black"/>
              </a:solidFill>
            </a:endParaRPr>
          </a:p>
        </p:txBody>
      </p:sp>
      <p:sp>
        <p:nvSpPr>
          <p:cNvPr id="6" name="Прямоугольник 5"/>
          <p:cNvSpPr/>
          <p:nvPr/>
        </p:nvSpPr>
        <p:spPr>
          <a:xfrm>
            <a:off x="78581" y="689245"/>
            <a:ext cx="9065419" cy="4755425"/>
          </a:xfrm>
          <a:prstGeom prst="rect">
            <a:avLst/>
          </a:prstGeom>
        </p:spPr>
        <p:txBody>
          <a:bodyPr wrap="square" lIns="45994" tIns="22997" rIns="45994" bIns="22997">
            <a:spAutoFit/>
          </a:bodyPr>
          <a:lstStyle/>
          <a:p>
            <a:pPr marL="334178" indent="-334178" defTabSz="402450"/>
            <a:r>
              <a:rPr lang="ru-RU" sz="1700" dirty="0">
                <a:solidFill>
                  <a:prstClr val="black"/>
                </a:solidFill>
                <a:latin typeface="Times New Roman" panose="02020603050405020304" pitchFamily="18" charset="0"/>
                <a:cs typeface="Times New Roman" panose="02020603050405020304" pitchFamily="18" charset="0"/>
              </a:rPr>
              <a:t>	</a:t>
            </a:r>
          </a:p>
          <a:p>
            <a:pPr marL="309823" lvl="3" defTabSz="689915"/>
            <a:r>
              <a:rPr lang="ru-RU" sz="1500" dirty="0">
                <a:solidFill>
                  <a:srgbClr val="0450F2"/>
                </a:solidFill>
                <a:latin typeface="Exo 2" charset="-52"/>
                <a:ea typeface="Exo 2"/>
                <a:cs typeface="Exo 2"/>
                <a:sym typeface="Exo 2"/>
              </a:rPr>
              <a:t>С 1 января 2025 г. вступила в силу ч. 14 ст. 93 Закона </a:t>
            </a:r>
            <a:r>
              <a:rPr lang="en-US" sz="1500" dirty="0">
                <a:solidFill>
                  <a:srgbClr val="0450F2"/>
                </a:solidFill>
                <a:latin typeface="Exo 2" charset="-52"/>
                <a:ea typeface="Exo 2"/>
                <a:cs typeface="Exo 2"/>
                <a:sym typeface="Exo 2"/>
              </a:rPr>
              <a:t>N</a:t>
            </a:r>
            <a:r>
              <a:rPr lang="ru-RU" sz="1500" dirty="0">
                <a:solidFill>
                  <a:srgbClr val="0450F2"/>
                </a:solidFill>
                <a:latin typeface="Exo 2" charset="-52"/>
                <a:ea typeface="Exo 2"/>
                <a:cs typeface="Exo 2"/>
                <a:sym typeface="Exo 2"/>
              </a:rPr>
              <a:t> 44-ФЗ</a:t>
            </a:r>
            <a:r>
              <a:rPr lang="ru-RU" sz="1500" dirty="0">
                <a:solidFill>
                  <a:schemeClr val="dk1"/>
                </a:solidFill>
                <a:latin typeface="Exo 2" charset="-52"/>
                <a:ea typeface="Exo 2"/>
                <a:cs typeface="Exo 2"/>
                <a:sym typeface="Exo 2"/>
              </a:rPr>
              <a:t>, устанавливающая случаи и особенности заключения контракта с </a:t>
            </a:r>
            <a:r>
              <a:rPr lang="ru-RU" sz="1500" dirty="0" err="1">
                <a:solidFill>
                  <a:schemeClr val="dk1"/>
                </a:solidFill>
                <a:latin typeface="Exo 2" charset="-52"/>
                <a:ea typeface="Exo 2"/>
                <a:cs typeface="Exo 2"/>
                <a:sym typeface="Exo 2"/>
              </a:rPr>
              <a:t>едпоставщиком</a:t>
            </a:r>
            <a:r>
              <a:rPr lang="ru-RU" sz="1500" dirty="0">
                <a:solidFill>
                  <a:schemeClr val="dk1"/>
                </a:solidFill>
                <a:latin typeface="Exo 2" charset="-52"/>
                <a:ea typeface="Exo 2"/>
                <a:cs typeface="Exo 2"/>
                <a:sym typeface="Exo 2"/>
              </a:rPr>
              <a:t> в электронном виде (изменения внесены ФЗ от 02.07.2021 </a:t>
            </a:r>
            <a:r>
              <a:rPr lang="en-US" sz="1500" dirty="0">
                <a:solidFill>
                  <a:schemeClr val="dk1"/>
                </a:solidFill>
                <a:latin typeface="Exo 2" charset="-52"/>
                <a:ea typeface="Exo 2"/>
                <a:cs typeface="Exo 2"/>
                <a:sym typeface="Exo 2"/>
              </a:rPr>
              <a:t>N</a:t>
            </a:r>
            <a:r>
              <a:rPr lang="ru-RU" sz="1500" dirty="0">
                <a:solidFill>
                  <a:schemeClr val="dk1"/>
                </a:solidFill>
                <a:latin typeface="Exo 2" charset="-52"/>
                <a:ea typeface="Exo 2"/>
                <a:cs typeface="Exo 2"/>
                <a:sym typeface="Exo 2"/>
              </a:rPr>
              <a:t> 360-ФЗ (в ред. ФЗ от 26.12.2024 </a:t>
            </a:r>
            <a:r>
              <a:rPr lang="en-US" sz="1500" dirty="0">
                <a:solidFill>
                  <a:schemeClr val="dk1"/>
                </a:solidFill>
                <a:latin typeface="Exo 2" charset="-52"/>
                <a:ea typeface="Exo 2"/>
                <a:cs typeface="Exo 2"/>
                <a:sym typeface="Exo 2"/>
              </a:rPr>
              <a:t>N</a:t>
            </a:r>
            <a:r>
              <a:rPr lang="ru-RU" sz="1500" dirty="0">
                <a:solidFill>
                  <a:schemeClr val="dk1"/>
                </a:solidFill>
                <a:latin typeface="Exo 2" charset="-52"/>
                <a:ea typeface="Exo 2"/>
                <a:cs typeface="Exo 2"/>
                <a:sym typeface="Exo 2"/>
              </a:rPr>
              <a:t> 484-ФЗ)</a:t>
            </a:r>
          </a:p>
          <a:p>
            <a:pPr marL="309823" lvl="3" defTabSz="689915"/>
            <a:endParaRPr lang="ru-RU" sz="1500" dirty="0">
              <a:solidFill>
                <a:schemeClr val="dk1"/>
              </a:solidFill>
              <a:latin typeface="Exo 2" charset="-52"/>
              <a:ea typeface="Exo 2"/>
              <a:cs typeface="Exo 2"/>
              <a:sym typeface="Exo 2"/>
            </a:endParaRPr>
          </a:p>
          <a:p>
            <a:pPr marL="309823" lvl="3" defTabSz="689915"/>
            <a:r>
              <a:rPr lang="ru-RU" sz="1500" dirty="0">
                <a:solidFill>
                  <a:schemeClr val="dk1"/>
                </a:solidFill>
                <a:latin typeface="Exo 2" charset="-52"/>
                <a:ea typeface="Exo 2"/>
                <a:cs typeface="Exo 2"/>
                <a:sym typeface="Exo 2"/>
              </a:rPr>
              <a:t>19.02.2025 опубликовано </a:t>
            </a:r>
            <a:r>
              <a:rPr lang="ru-RU" sz="1500" dirty="0">
                <a:solidFill>
                  <a:srgbClr val="0450F2"/>
                </a:solidFill>
                <a:latin typeface="Exo 2" charset="-52"/>
                <a:ea typeface="Exo 2"/>
                <a:cs typeface="Exo 2"/>
                <a:sym typeface="Exo 2"/>
              </a:rPr>
              <a:t>ППрРФ от 18.02.2025 </a:t>
            </a:r>
            <a:r>
              <a:rPr lang="en-US" sz="1500" dirty="0">
                <a:solidFill>
                  <a:srgbClr val="0450F2"/>
                </a:solidFill>
                <a:latin typeface="Exo 2" charset="-52"/>
                <a:ea typeface="Exo 2"/>
                <a:cs typeface="Exo 2"/>
                <a:sym typeface="Exo 2"/>
              </a:rPr>
              <a:t>N</a:t>
            </a:r>
            <a:r>
              <a:rPr lang="ru-RU" sz="1500" dirty="0">
                <a:solidFill>
                  <a:srgbClr val="0450F2"/>
                </a:solidFill>
                <a:latin typeface="Exo 2" charset="-52"/>
                <a:ea typeface="Exo 2"/>
                <a:cs typeface="Exo 2"/>
                <a:sym typeface="Exo 2"/>
              </a:rPr>
              <a:t>  174</a:t>
            </a:r>
            <a:r>
              <a:rPr lang="ru-RU" sz="1500" dirty="0">
                <a:solidFill>
                  <a:schemeClr val="dk1"/>
                </a:solidFill>
                <a:latin typeface="Exo 2" charset="-52"/>
                <a:ea typeface="Exo 2"/>
                <a:cs typeface="Exo 2"/>
                <a:sym typeface="Exo 2"/>
              </a:rPr>
              <a:t>, которое вносит изменения в Правила </a:t>
            </a:r>
          </a:p>
          <a:p>
            <a:pPr marL="309823" lvl="3" defTabSz="689915"/>
            <a:r>
              <a:rPr lang="ru-RU" sz="1500" dirty="0">
                <a:solidFill>
                  <a:schemeClr val="dk1"/>
                </a:solidFill>
                <a:latin typeface="Exo 2" charset="-52"/>
                <a:ea typeface="Exo 2"/>
                <a:cs typeface="Exo 2"/>
                <a:sym typeface="Exo 2"/>
              </a:rPr>
              <a:t>ведения реестра контрактов, заключенных заказчиками, утв. ППрРФ от 27.01.2022 </a:t>
            </a:r>
            <a:r>
              <a:rPr lang="en-US" sz="1500" dirty="0">
                <a:solidFill>
                  <a:schemeClr val="dk1"/>
                </a:solidFill>
                <a:latin typeface="Exo 2" charset="-52"/>
                <a:ea typeface="Exo 2"/>
                <a:cs typeface="Exo 2"/>
                <a:sym typeface="Exo 2"/>
              </a:rPr>
              <a:t>N</a:t>
            </a:r>
            <a:r>
              <a:rPr lang="ru-RU" sz="1500" dirty="0">
                <a:solidFill>
                  <a:schemeClr val="dk1"/>
                </a:solidFill>
                <a:latin typeface="Exo 2" charset="-52"/>
                <a:ea typeface="Exo 2"/>
                <a:cs typeface="Exo 2"/>
                <a:sym typeface="Exo 2"/>
              </a:rPr>
              <a:t> 60. Постановление приводит правила ведения реестра контрактов в соответствие с изменениями в Закон </a:t>
            </a:r>
            <a:r>
              <a:rPr lang="en-US" sz="1500" dirty="0">
                <a:solidFill>
                  <a:schemeClr val="dk1"/>
                </a:solidFill>
                <a:latin typeface="Exo 2" charset="-52"/>
                <a:ea typeface="Exo 2"/>
                <a:cs typeface="Exo 2"/>
                <a:sym typeface="Exo 2"/>
              </a:rPr>
              <a:t>N</a:t>
            </a:r>
            <a:r>
              <a:rPr lang="ru-RU" sz="1500" dirty="0">
                <a:solidFill>
                  <a:schemeClr val="dk1"/>
                </a:solidFill>
                <a:latin typeface="Exo 2" charset="-52"/>
                <a:ea typeface="Exo 2"/>
                <a:cs typeface="Exo 2"/>
                <a:sym typeface="Exo 2"/>
              </a:rPr>
              <a:t> 44‑ФЗ, вступившими в силу с 01.01.2025, в связи с принятием ФЗ от 26.12.2024 </a:t>
            </a:r>
            <a:r>
              <a:rPr lang="en-US" sz="1500" dirty="0">
                <a:solidFill>
                  <a:schemeClr val="dk1"/>
                </a:solidFill>
                <a:latin typeface="Exo 2" charset="-52"/>
                <a:ea typeface="Exo 2"/>
                <a:cs typeface="Exo 2"/>
                <a:sym typeface="Exo 2"/>
              </a:rPr>
              <a:t>N</a:t>
            </a:r>
            <a:r>
              <a:rPr lang="ru-RU" sz="1500" dirty="0">
                <a:solidFill>
                  <a:schemeClr val="dk1"/>
                </a:solidFill>
                <a:latin typeface="Exo 2" charset="-52"/>
                <a:ea typeface="Exo 2"/>
                <a:cs typeface="Exo 2"/>
                <a:sym typeface="Exo 2"/>
              </a:rPr>
              <a:t> 484‑ФЗ: </a:t>
            </a:r>
            <a:r>
              <a:rPr lang="ru-RU" sz="1500" dirty="0">
                <a:solidFill>
                  <a:srgbClr val="0450F2"/>
                </a:solidFill>
                <a:latin typeface="Exo 2" charset="-52"/>
                <a:ea typeface="Exo 2"/>
                <a:cs typeface="Exo 2"/>
                <a:sym typeface="Exo 2"/>
              </a:rPr>
              <a:t>контракты, заключаемые с </a:t>
            </a:r>
            <a:r>
              <a:rPr lang="ru-RU" sz="1500" dirty="0" err="1">
                <a:solidFill>
                  <a:srgbClr val="0450F2"/>
                </a:solidFill>
                <a:latin typeface="Exo 2" charset="-52"/>
                <a:ea typeface="Exo 2"/>
                <a:cs typeface="Exo 2"/>
                <a:sym typeface="Exo 2"/>
              </a:rPr>
              <a:t>едпоставщиком</a:t>
            </a:r>
            <a:r>
              <a:rPr lang="ru-RU" sz="1500" dirty="0">
                <a:solidFill>
                  <a:srgbClr val="0450F2"/>
                </a:solidFill>
                <a:latin typeface="Exo 2" charset="-52"/>
                <a:ea typeface="Exo 2"/>
                <a:cs typeface="Exo 2"/>
                <a:sym typeface="Exo 2"/>
              </a:rPr>
              <a:t> по пп. 10 (закупка культурных ценностей), 13 (закупка произведений литературы и искусства), 17 (заключение контракта театром, в </a:t>
            </a:r>
            <a:r>
              <a:rPr lang="ru-RU" sz="1500" dirty="0" err="1">
                <a:solidFill>
                  <a:srgbClr val="0450F2"/>
                </a:solidFill>
                <a:latin typeface="Exo 2" charset="-52"/>
                <a:ea typeface="Exo 2"/>
                <a:cs typeface="Exo 2"/>
                <a:sym typeface="Exo 2"/>
              </a:rPr>
              <a:t>т.ч</a:t>
            </a:r>
            <a:r>
              <a:rPr lang="ru-RU" sz="1500" dirty="0">
                <a:solidFill>
                  <a:srgbClr val="0450F2"/>
                </a:solidFill>
                <a:latin typeface="Exo 2" charset="-52"/>
                <a:ea typeface="Exo 2"/>
                <a:cs typeface="Exo 2"/>
                <a:sym typeface="Exo 2"/>
              </a:rPr>
              <a:t>. концертным коллективом и </a:t>
            </a:r>
            <a:r>
              <a:rPr lang="ru-RU" sz="1500" dirty="0" err="1">
                <a:solidFill>
                  <a:srgbClr val="0450F2"/>
                </a:solidFill>
                <a:latin typeface="Exo 2" charset="-52"/>
                <a:ea typeface="Exo 2"/>
                <a:cs typeface="Exo 2"/>
                <a:sym typeface="Exo 2"/>
              </a:rPr>
              <a:t>тп</a:t>
            </a:r>
            <a:r>
              <a:rPr lang="ru-RU" sz="1500" dirty="0">
                <a:solidFill>
                  <a:srgbClr val="0450F2"/>
                </a:solidFill>
                <a:latin typeface="Exo 2" charset="-52"/>
                <a:ea typeface="Exo 2"/>
                <a:cs typeface="Exo 2"/>
                <a:sym typeface="Exo 2"/>
              </a:rPr>
              <a:t>) ч. 1 ст. 93 Закона </a:t>
            </a:r>
            <a:r>
              <a:rPr lang="en-US" sz="1500" dirty="0">
                <a:solidFill>
                  <a:srgbClr val="0450F2"/>
                </a:solidFill>
                <a:latin typeface="Exo 2" charset="-52"/>
                <a:ea typeface="Exo 2"/>
                <a:cs typeface="Exo 2"/>
                <a:sym typeface="Exo 2"/>
              </a:rPr>
              <a:t>N</a:t>
            </a:r>
            <a:r>
              <a:rPr lang="ru-RU" sz="1500" dirty="0">
                <a:solidFill>
                  <a:srgbClr val="0450F2"/>
                </a:solidFill>
                <a:latin typeface="Exo 2" charset="-52"/>
                <a:ea typeface="Exo 2"/>
                <a:cs typeface="Exo 2"/>
                <a:sym typeface="Exo 2"/>
              </a:rPr>
              <a:t> 44-ФЗ, не подлежат размещению в ЕИС</a:t>
            </a:r>
          </a:p>
          <a:p>
            <a:pPr marL="309823" lvl="3" defTabSz="689915"/>
            <a:endParaRPr lang="ru-RU" sz="1500" dirty="0">
              <a:solidFill>
                <a:schemeClr val="dk1"/>
              </a:solidFill>
              <a:latin typeface="Exo 2" charset="-52"/>
              <a:ea typeface="Exo 2"/>
              <a:cs typeface="Exo 2"/>
              <a:sym typeface="Exo 2"/>
            </a:endParaRPr>
          </a:p>
          <a:p>
            <a:pPr marL="309823" lvl="3" defTabSz="689915"/>
            <a:r>
              <a:rPr lang="ru-RU" sz="1500" dirty="0">
                <a:solidFill>
                  <a:schemeClr val="dk1"/>
                </a:solidFill>
                <a:latin typeface="Exo 2" charset="-52"/>
                <a:ea typeface="Exo 2"/>
                <a:cs typeface="Exo 2"/>
                <a:sym typeface="Exo 2"/>
              </a:rPr>
              <a:t>Порядок заключения контрактов с </a:t>
            </a:r>
            <a:r>
              <a:rPr lang="ru-RU" sz="1500" dirty="0" err="1">
                <a:solidFill>
                  <a:schemeClr val="dk1"/>
                </a:solidFill>
                <a:latin typeface="Exo 2" charset="-52"/>
                <a:ea typeface="Exo 2"/>
                <a:cs typeface="Exo 2"/>
                <a:sym typeface="Exo 2"/>
              </a:rPr>
              <a:t>едпоставщиком</a:t>
            </a:r>
            <a:r>
              <a:rPr lang="ru-RU" sz="1500" dirty="0">
                <a:solidFill>
                  <a:schemeClr val="dk1"/>
                </a:solidFill>
                <a:latin typeface="Exo 2" charset="-52"/>
                <a:ea typeface="Exo 2"/>
                <a:cs typeface="Exo 2"/>
                <a:sym typeface="Exo 2"/>
              </a:rPr>
              <a:t> с использованием ЕИС установлен </a:t>
            </a:r>
            <a:br>
              <a:rPr lang="ru-RU" sz="1500" dirty="0">
                <a:solidFill>
                  <a:schemeClr val="dk1"/>
                </a:solidFill>
                <a:latin typeface="Exo 2" charset="-52"/>
                <a:ea typeface="Exo 2"/>
                <a:cs typeface="Exo 2"/>
                <a:sym typeface="Exo 2"/>
              </a:rPr>
            </a:br>
            <a:r>
              <a:rPr lang="ru-RU" sz="1500" dirty="0">
                <a:solidFill>
                  <a:srgbClr val="0450F2"/>
                </a:solidFill>
                <a:latin typeface="Exo 2" charset="-52"/>
                <a:ea typeface="Exo 2"/>
                <a:cs typeface="Exo 2"/>
                <a:sym typeface="Exo 2"/>
              </a:rPr>
              <a:t>п. 3 ч. 5 ст. 93 Закона </a:t>
            </a:r>
            <a:r>
              <a:rPr lang="en-US" sz="1500" dirty="0">
                <a:solidFill>
                  <a:srgbClr val="0450F2"/>
                </a:solidFill>
                <a:latin typeface="Exo 2" charset="-52"/>
                <a:ea typeface="Exo 2"/>
                <a:cs typeface="Exo 2"/>
                <a:sym typeface="Exo 2"/>
              </a:rPr>
              <a:t>N</a:t>
            </a:r>
            <a:r>
              <a:rPr lang="ru-RU" sz="1500" dirty="0">
                <a:solidFill>
                  <a:srgbClr val="0450F2"/>
                </a:solidFill>
                <a:latin typeface="Exo 2" charset="-52"/>
                <a:ea typeface="Exo 2"/>
                <a:cs typeface="Exo 2"/>
                <a:sym typeface="Exo 2"/>
              </a:rPr>
              <a:t> 44-ФЗ</a:t>
            </a:r>
            <a:r>
              <a:rPr lang="ru-RU" sz="1500" dirty="0">
                <a:solidFill>
                  <a:schemeClr val="dk1"/>
                </a:solidFill>
                <a:latin typeface="Exo 2" charset="-52"/>
                <a:ea typeface="Exo 2"/>
                <a:cs typeface="Exo 2"/>
                <a:sym typeface="Exo 2"/>
              </a:rPr>
              <a:t>, который с 1 января 2026 года дополняется рядом важных </a:t>
            </a:r>
            <a:br>
              <a:rPr lang="ru-RU" sz="1500" dirty="0">
                <a:solidFill>
                  <a:schemeClr val="dk1"/>
                </a:solidFill>
                <a:latin typeface="Exo 2" charset="-52"/>
                <a:ea typeface="Exo 2"/>
                <a:cs typeface="Exo 2"/>
                <a:sym typeface="Exo 2"/>
              </a:rPr>
            </a:br>
            <a:r>
              <a:rPr lang="ru-RU" sz="1500" dirty="0">
                <a:solidFill>
                  <a:schemeClr val="dk1"/>
                </a:solidFill>
                <a:latin typeface="Exo 2" charset="-52"/>
                <a:ea typeface="Exo 2"/>
                <a:cs typeface="Exo 2"/>
                <a:sym typeface="Exo 2"/>
              </a:rPr>
              <a:t>положений. До указанной даты действуют </a:t>
            </a:r>
            <a:r>
              <a:rPr lang="ru-RU" sz="1500" dirty="0">
                <a:solidFill>
                  <a:srgbClr val="0450F2"/>
                </a:solidFill>
                <a:latin typeface="Exo 2" charset="-52"/>
                <a:ea typeface="Exo 2"/>
                <a:cs typeface="Exo 2"/>
                <a:sym typeface="Exo 2"/>
              </a:rPr>
              <a:t>переходные положения</a:t>
            </a:r>
            <a:r>
              <a:rPr lang="ru-RU" sz="1500" dirty="0">
                <a:solidFill>
                  <a:schemeClr val="dk1"/>
                </a:solidFill>
                <a:latin typeface="Exo 2" charset="-52"/>
                <a:ea typeface="Exo 2"/>
                <a:cs typeface="Exo 2"/>
                <a:sym typeface="Exo 2"/>
              </a:rPr>
              <a:t>, предусмотренные </a:t>
            </a:r>
            <a:br>
              <a:rPr lang="ru-RU" sz="1500" dirty="0">
                <a:solidFill>
                  <a:schemeClr val="dk1"/>
                </a:solidFill>
                <a:latin typeface="Exo 2" charset="-52"/>
                <a:ea typeface="Exo 2"/>
                <a:cs typeface="Exo 2"/>
                <a:sym typeface="Exo 2"/>
              </a:rPr>
            </a:br>
            <a:r>
              <a:rPr lang="ru-RU" sz="1500" dirty="0">
                <a:solidFill>
                  <a:schemeClr val="dk1"/>
                </a:solidFill>
                <a:latin typeface="Exo 2" charset="-52"/>
                <a:ea typeface="Exo 2"/>
                <a:cs typeface="Exo 2"/>
                <a:sym typeface="Exo 2"/>
              </a:rPr>
              <a:t>ч. 8 ст. 3 ФЗ от 26.12.2024 </a:t>
            </a:r>
            <a:r>
              <a:rPr lang="en-US" sz="1500" dirty="0">
                <a:solidFill>
                  <a:schemeClr val="dk1"/>
                </a:solidFill>
                <a:latin typeface="Exo 2" charset="-52"/>
                <a:ea typeface="Exo 2"/>
                <a:cs typeface="Exo 2"/>
                <a:sym typeface="Exo 2"/>
              </a:rPr>
              <a:t>N</a:t>
            </a:r>
            <a:r>
              <a:rPr lang="ru-RU" sz="1500" dirty="0">
                <a:solidFill>
                  <a:schemeClr val="dk1"/>
                </a:solidFill>
                <a:latin typeface="Exo 2" charset="-52"/>
                <a:ea typeface="Exo 2"/>
                <a:cs typeface="Exo 2"/>
                <a:sym typeface="Exo 2"/>
              </a:rPr>
              <a:t> 484-ФЗ</a:t>
            </a:r>
          </a:p>
          <a:p>
            <a:pPr marL="309823" lvl="3" defTabSz="689915"/>
            <a:endParaRPr lang="ru-RU" sz="1700" dirty="0">
              <a:solidFill>
                <a:srgbClr val="FF0000"/>
              </a:solidFill>
              <a:latin typeface="Times New Roman" panose="02020603050405020304" pitchFamily="18" charset="0"/>
              <a:cs typeface="Times New Roman" panose="02020603050405020304" pitchFamily="18" charset="0"/>
            </a:endParaRPr>
          </a:p>
          <a:p>
            <a:pPr lvl="3" indent="402450" defTabSz="689915"/>
            <a:endParaRPr lang="ru-RU" sz="1700" dirty="0">
              <a:solidFill>
                <a:prstClr val="black"/>
              </a:solidFill>
              <a:latin typeface="Times New Roman" panose="02020603050405020304" pitchFamily="18" charset="0"/>
              <a:cs typeface="Times New Roman" panose="02020603050405020304" pitchFamily="18" charset="0"/>
            </a:endParaRPr>
          </a:p>
        </p:txBody>
      </p:sp>
      <p:sp>
        <p:nvSpPr>
          <p:cNvPr id="13" name="Шеврон 25"/>
          <p:cNvSpPr/>
          <p:nvPr/>
        </p:nvSpPr>
        <p:spPr bwMode="auto">
          <a:xfrm>
            <a:off x="204182" y="1032078"/>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sp>
        <p:nvSpPr>
          <p:cNvPr id="15" name="Шеврон 25"/>
          <p:cNvSpPr/>
          <p:nvPr/>
        </p:nvSpPr>
        <p:spPr bwMode="auto">
          <a:xfrm>
            <a:off x="204182" y="1940373"/>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sp>
        <p:nvSpPr>
          <p:cNvPr id="16" name="Шеврон 25"/>
          <p:cNvSpPr/>
          <p:nvPr/>
        </p:nvSpPr>
        <p:spPr bwMode="auto">
          <a:xfrm>
            <a:off x="206345" y="4003930"/>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spTree>
    <p:extLst>
      <p:ext uri="{BB962C8B-B14F-4D97-AF65-F5344CB8AC3E}">
        <p14:creationId xmlns:p14="http://schemas.microsoft.com/office/powerpoint/2010/main" val="265754358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31732" y="1003022"/>
            <a:ext cx="8580187" cy="4493538"/>
          </a:xfrm>
          <a:prstGeom prst="rect">
            <a:avLst/>
          </a:prstGeom>
        </p:spPr>
        <p:txBody>
          <a:bodyPr wrap="square">
            <a:spAutoFit/>
          </a:bodyPr>
          <a:lstStyle/>
          <a:p>
            <a:r>
              <a:rPr lang="ru-RU" altLang="ru-RU" dirty="0">
                <a:latin typeface="Exo 2"/>
                <a:cs typeface="Times New Roman" panose="02020603050405020304" pitchFamily="18" charset="0"/>
              </a:rPr>
              <a:t>Суды указали, что заключение ряда связанных между собой договоров, цена каждого из которых не превышает 600 тыс. рублей, фактически образующих единую сделку, искусственно раздробленную для формального соблюдения специальных ограничений, предусмотренных Законом N 44-ФЗ</a:t>
            </a:r>
          </a:p>
          <a:p>
            <a:endParaRPr lang="ru-RU" altLang="ru-RU" sz="500" dirty="0">
              <a:latin typeface="Exo 2"/>
              <a:cs typeface="Times New Roman" panose="02020603050405020304" pitchFamily="18" charset="0"/>
            </a:endParaRPr>
          </a:p>
          <a:p>
            <a:r>
              <a:rPr lang="ru-RU" altLang="ru-RU" dirty="0">
                <a:solidFill>
                  <a:srgbClr val="0450F2"/>
                </a:solidFill>
                <a:latin typeface="Exo 2"/>
                <a:cs typeface="Times New Roman" panose="02020603050405020304" pitchFamily="18" charset="0"/>
              </a:rPr>
              <a:t>Идентичный предмет контрактов, период их заключения и фактическая направленность на достижение единой хозяйственной цели (техническое обслуживание и ремонт электросетей), говорят о намеренном заключении сторонами контрактов в обход требований Закона N 44-ФЗ без проведения конкурентных процедур</a:t>
            </a:r>
          </a:p>
          <a:p>
            <a:endParaRPr lang="ru-RU" altLang="ru-RU" sz="500" dirty="0">
              <a:latin typeface="Exo 2"/>
              <a:cs typeface="Times New Roman" panose="02020603050405020304" pitchFamily="18" charset="0"/>
            </a:endParaRPr>
          </a:p>
          <a:p>
            <a:r>
              <a:rPr lang="ru-RU" altLang="ru-RU" dirty="0">
                <a:latin typeface="Exo 2"/>
                <a:cs typeface="Times New Roman" panose="02020603050405020304" pitchFamily="18" charset="0"/>
              </a:rPr>
              <a:t>Суды обоснованно исходили из того, что, являясь профессиональным участником соответствующих правоотношений, предприниматель в силу презумпции правосознания не мог не понимать, что контракты заключены вопреки предписаниям Закона N 44-ФЗ, а, следовательно, работы выполняются в отсутствие законного основания</a:t>
            </a:r>
          </a:p>
          <a:p>
            <a:endParaRPr lang="ru-RU" altLang="ru-RU" sz="500" dirty="0">
              <a:latin typeface="Exo 2"/>
              <a:cs typeface="Times New Roman" panose="02020603050405020304" pitchFamily="18" charset="0"/>
            </a:endParaRPr>
          </a:p>
          <a:p>
            <a:r>
              <a:rPr lang="ru-RU" altLang="ru-RU" dirty="0">
                <a:latin typeface="Exo 2"/>
                <a:cs typeface="Times New Roman" panose="02020603050405020304" pitchFamily="18" charset="0"/>
              </a:rPr>
              <a:t>Поведение лица, </a:t>
            </a:r>
            <a:r>
              <a:rPr lang="ru-RU" altLang="ru-RU" dirty="0">
                <a:solidFill>
                  <a:srgbClr val="0450F2"/>
                </a:solidFill>
                <a:latin typeface="Exo 2"/>
                <a:cs typeface="Times New Roman" panose="02020603050405020304" pitchFamily="18" charset="0"/>
              </a:rPr>
              <a:t>заведомо заключившего ничтожную сделку </a:t>
            </a:r>
            <a:r>
              <a:rPr lang="ru-RU" altLang="ru-RU" dirty="0">
                <a:latin typeface="Exo 2"/>
                <a:cs typeface="Times New Roman" panose="02020603050405020304" pitchFamily="18" charset="0"/>
              </a:rPr>
              <a:t>с целью обхода Закона N 44-ФЗ, знавшего о невозможности возврата результата работ и настаивающего на оставлении за ним полученной по ничтожной сделке платы в порядке реституции, </a:t>
            </a:r>
            <a:r>
              <a:rPr lang="ru-RU" altLang="ru-RU" dirty="0">
                <a:solidFill>
                  <a:srgbClr val="0450F2"/>
                </a:solidFill>
                <a:latin typeface="Exo 2"/>
                <a:cs typeface="Times New Roman" panose="02020603050405020304" pitchFamily="18" charset="0"/>
              </a:rPr>
              <a:t>недопустимо</a:t>
            </a:r>
            <a:r>
              <a:rPr lang="ru-RU" altLang="ru-RU" dirty="0">
                <a:latin typeface="Exo 2"/>
                <a:cs typeface="Times New Roman" panose="02020603050405020304" pitchFamily="18" charset="0"/>
              </a:rPr>
              <a:t> (п. 4 ст. 1 ГК РФ)</a:t>
            </a:r>
          </a:p>
          <a:p>
            <a:endParaRPr lang="ru-RU" altLang="ru-RU" sz="500" dirty="0">
              <a:latin typeface="Exo 2"/>
              <a:cs typeface="Times New Roman" panose="02020603050405020304" pitchFamily="18" charset="0"/>
            </a:endParaRPr>
          </a:p>
          <a:p>
            <a:r>
              <a:rPr lang="ru-RU" altLang="ru-RU" i="1" dirty="0">
                <a:latin typeface="Exo 2"/>
                <a:cs typeface="Times New Roman" panose="02020603050405020304" pitchFamily="18" charset="0"/>
              </a:rPr>
              <a:t>См.: постановление Арбитражного суда </a:t>
            </a:r>
            <a:r>
              <a:rPr lang="ru-RU" altLang="ru-RU" i="1" dirty="0" err="1">
                <a:latin typeface="Exo 2"/>
                <a:cs typeface="Times New Roman" panose="02020603050405020304" pitchFamily="18" charset="0"/>
              </a:rPr>
              <a:t>Северо-Кавказского</a:t>
            </a:r>
            <a:r>
              <a:rPr lang="ru-RU" altLang="ru-RU" i="1" dirty="0">
                <a:latin typeface="Exo 2"/>
                <a:cs typeface="Times New Roman" panose="02020603050405020304" pitchFamily="18" charset="0"/>
              </a:rPr>
              <a:t> округа от 21.03.2025 N Ф08-820/2025 по делу N А53-13260/2024</a:t>
            </a:r>
            <a:br>
              <a:rPr lang="ru-RU" dirty="0"/>
            </a:br>
            <a:endParaRPr lang="ru-RU" dirty="0"/>
          </a:p>
          <a:p>
            <a:endParaRPr lang="ru-RU" altLang="ru-RU" dirty="0">
              <a:latin typeface="Exo 2"/>
              <a:cs typeface="Times New Roman" panose="02020603050405020304" pitchFamily="18" charset="0"/>
            </a:endParaRPr>
          </a:p>
        </p:txBody>
      </p:sp>
      <p:sp>
        <p:nvSpPr>
          <p:cNvPr id="5" name="Заголовок 1"/>
          <p:cNvSpPr txBox="1">
            <a:spLocks/>
          </p:cNvSpPr>
          <p:nvPr/>
        </p:nvSpPr>
        <p:spPr>
          <a:xfrm>
            <a:off x="190739" y="453954"/>
            <a:ext cx="9144000" cy="566738"/>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ru-RU" altLang="ru-RU" sz="2200" b="0" i="0" u="none" strike="noStrike" kern="0" cap="none" spc="0" normalizeH="0" baseline="0" noProof="0" dirty="0">
                <a:ln>
                  <a:noFill/>
                </a:ln>
                <a:solidFill>
                  <a:srgbClr val="0450F2"/>
                </a:solidFill>
                <a:effectLst/>
                <a:uLnTx/>
                <a:uFillTx/>
                <a:latin typeface="Exo 2 SemiBold"/>
                <a:ea typeface="Exo 2 SemiBold"/>
                <a:cs typeface="Exo 2 SemiBold"/>
                <a:sym typeface="Exo 2 SemiBold"/>
              </a:rPr>
              <a:t>Прокурорский</a:t>
            </a:r>
            <a:r>
              <a:rPr kumimoji="0" lang="ru-RU" altLang="ru-RU" sz="2200" b="0" i="0" u="none" strike="noStrike" kern="0" cap="none" spc="0" normalizeH="0" noProof="0" dirty="0">
                <a:ln>
                  <a:noFill/>
                </a:ln>
                <a:solidFill>
                  <a:srgbClr val="0450F2"/>
                </a:solidFill>
                <a:effectLst/>
                <a:uLnTx/>
                <a:uFillTx/>
                <a:latin typeface="Exo 2 SemiBold"/>
                <a:ea typeface="Exo 2 SemiBold"/>
                <a:cs typeface="Exo 2 SemiBold"/>
                <a:sym typeface="Exo 2 SemiBold"/>
              </a:rPr>
              <a:t> надзор: признание сделки недействительной</a:t>
            </a:r>
            <a:endParaRPr kumimoji="0" lang="ru-RU" altLang="ru-RU" sz="2200" b="0" i="0" u="none" strike="noStrike" kern="0" cap="none" spc="0" normalizeH="0" baseline="0" noProof="0" dirty="0">
              <a:ln>
                <a:noFill/>
              </a:ln>
              <a:solidFill>
                <a:srgbClr val="0450F2"/>
              </a:solidFill>
              <a:effectLst/>
              <a:uLnTx/>
              <a:uFillTx/>
              <a:latin typeface="Exo 2 SemiBold"/>
              <a:ea typeface="Exo 2 SemiBold"/>
              <a:cs typeface="Exo 2 SemiBold"/>
              <a:sym typeface="Exo 2 SemiBold"/>
            </a:endParaRPr>
          </a:p>
        </p:txBody>
      </p:sp>
      <p:sp>
        <p:nvSpPr>
          <p:cNvPr id="6" name="Шеврон 25"/>
          <p:cNvSpPr/>
          <p:nvPr/>
        </p:nvSpPr>
        <p:spPr bwMode="auto">
          <a:xfrm>
            <a:off x="241538" y="1090361"/>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sp>
        <p:nvSpPr>
          <p:cNvPr id="7" name="Шеврон 25"/>
          <p:cNvSpPr/>
          <p:nvPr/>
        </p:nvSpPr>
        <p:spPr bwMode="auto">
          <a:xfrm>
            <a:off x="200898" y="3894521"/>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sp>
        <p:nvSpPr>
          <p:cNvPr id="8" name="Шеврон 25"/>
          <p:cNvSpPr/>
          <p:nvPr/>
        </p:nvSpPr>
        <p:spPr bwMode="auto">
          <a:xfrm>
            <a:off x="200898" y="4615881"/>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spTree>
    <p:extLst>
      <p:ext uri="{BB962C8B-B14F-4D97-AF65-F5344CB8AC3E}">
        <p14:creationId xmlns:p14="http://schemas.microsoft.com/office/powerpoint/2010/main" val="89204898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44880" y="924560"/>
            <a:ext cx="7254240" cy="3434080"/>
          </a:xfrm>
          <a:prstGeom prst="rect">
            <a:avLst/>
          </a:prstGeom>
          <a:solidFill>
            <a:srgbClr val="A9CC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altLang="ru-RU" sz="2800" dirty="0">
                <a:solidFill>
                  <a:srgbClr val="000000"/>
                </a:solidFill>
                <a:latin typeface="Exo 2"/>
                <a:ea typeface="Arial"/>
                <a:cs typeface="Times New Roman" panose="02020603050405020304" pitchFamily="18" charset="0"/>
              </a:rPr>
              <a:t>За март 2025 г.* судами рассмотрено/пересмотрено </a:t>
            </a:r>
            <a:r>
              <a:rPr lang="ru-RU" altLang="ru-RU" sz="2800" b="1" dirty="0">
                <a:solidFill>
                  <a:srgbClr val="0450F2"/>
                </a:solidFill>
                <a:latin typeface="Exo 2"/>
                <a:ea typeface="Arial"/>
                <a:cs typeface="Times New Roman" panose="02020603050405020304" pitchFamily="18" charset="0"/>
              </a:rPr>
              <a:t>16 исков </a:t>
            </a:r>
            <a:br>
              <a:rPr lang="ru-RU" altLang="ru-RU" sz="2800" dirty="0">
                <a:solidFill>
                  <a:srgbClr val="000000"/>
                </a:solidFill>
                <a:latin typeface="Exo 2"/>
                <a:ea typeface="Arial"/>
                <a:cs typeface="Times New Roman" panose="02020603050405020304" pitchFamily="18" charset="0"/>
              </a:rPr>
            </a:br>
            <a:r>
              <a:rPr lang="ru-RU" altLang="ru-RU" sz="2800" dirty="0">
                <a:solidFill>
                  <a:srgbClr val="000000"/>
                </a:solidFill>
                <a:latin typeface="Exo 2"/>
                <a:ea typeface="Arial"/>
                <a:cs typeface="Times New Roman" panose="02020603050405020304" pitchFamily="18" charset="0"/>
              </a:rPr>
              <a:t>о признании сделки/сделок недействительными ввиду выявленных фактов декомпозиции</a:t>
            </a:r>
          </a:p>
          <a:p>
            <a:pPr algn="ctr"/>
            <a:endParaRPr lang="ru-RU" altLang="ru-RU" sz="2800" dirty="0">
              <a:solidFill>
                <a:srgbClr val="000000"/>
              </a:solidFill>
              <a:latin typeface="Exo 2"/>
              <a:ea typeface="Arial"/>
              <a:cs typeface="Times New Roman" panose="02020603050405020304" pitchFamily="18" charset="0"/>
            </a:endParaRPr>
          </a:p>
          <a:p>
            <a:pPr algn="ctr"/>
            <a:r>
              <a:rPr lang="ru-RU" altLang="ru-RU" sz="2800" dirty="0">
                <a:solidFill>
                  <a:srgbClr val="000000"/>
                </a:solidFill>
                <a:latin typeface="Exo 2"/>
                <a:ea typeface="Arial"/>
                <a:cs typeface="Times New Roman" panose="02020603050405020304" pitchFamily="18" charset="0"/>
              </a:rPr>
              <a:t>*за аналогичный период 2022 г. – 3 иска)</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1" name="Заголовок 1"/>
          <p:cNvSpPr>
            <a:spLocks noGrp="1"/>
          </p:cNvSpPr>
          <p:nvPr>
            <p:ph type="title" idx="4294967295"/>
          </p:nvPr>
        </p:nvSpPr>
        <p:spPr>
          <a:xfrm>
            <a:off x="296862" y="396240"/>
            <a:ext cx="8847138" cy="500063"/>
          </a:xfrm>
        </p:spPr>
        <p:txBody>
          <a:bodyPr/>
          <a:lstStyle/>
          <a:p>
            <a:pPr eaLnBrk="1" hangingPunct="1"/>
            <a:r>
              <a:rPr lang="ru-RU" altLang="ru-RU" sz="2200" dirty="0">
                <a:solidFill>
                  <a:srgbClr val="0450F2"/>
                </a:solidFill>
                <a:latin typeface="Exo 2 SemiBold"/>
                <a:ea typeface="Exo 2 SemiBold"/>
                <a:cs typeface="Exo 2 SemiBold"/>
                <a:sym typeface="Exo 2 SemiBold"/>
              </a:rPr>
              <a:t>Прокуратура разъясняет*</a:t>
            </a:r>
          </a:p>
        </p:txBody>
      </p:sp>
      <p:sp>
        <p:nvSpPr>
          <p:cNvPr id="61443" name="Объект 2"/>
          <p:cNvSpPr>
            <a:spLocks noGrp="1"/>
          </p:cNvSpPr>
          <p:nvPr>
            <p:ph idx="4294967295"/>
          </p:nvPr>
        </p:nvSpPr>
        <p:spPr>
          <a:xfrm>
            <a:off x="424180" y="978601"/>
            <a:ext cx="8417166" cy="3975735"/>
          </a:xfrm>
        </p:spPr>
        <p:txBody>
          <a:bodyPr/>
          <a:lstStyle/>
          <a:p>
            <a:pPr marL="0" indent="0" eaLnBrk="1" hangingPunct="1">
              <a:buFont typeface="Arial" panose="020B0604020202020204" pitchFamily="34" charset="0"/>
              <a:buNone/>
              <a:defRPr/>
            </a:pPr>
            <a:r>
              <a:rPr lang="ru-RU" altLang="ru-RU" sz="1200" dirty="0">
                <a:latin typeface="Exo 2"/>
                <a:cs typeface="Times New Roman" panose="02020603050405020304" pitchFamily="18" charset="0"/>
              </a:rPr>
              <a:t>Основные риски при заключении контрактов с </a:t>
            </a:r>
            <a:r>
              <a:rPr lang="ru-RU" altLang="ru-RU" sz="1200" dirty="0" err="1">
                <a:latin typeface="Exo 2"/>
                <a:cs typeface="Times New Roman" panose="02020603050405020304" pitchFamily="18" charset="0"/>
              </a:rPr>
              <a:t>едпоставщиками</a:t>
            </a:r>
            <a:r>
              <a:rPr lang="ru-RU" altLang="ru-RU" sz="1200" dirty="0">
                <a:latin typeface="Exo 2"/>
                <a:cs typeface="Times New Roman" panose="02020603050405020304" pitchFamily="18" charset="0"/>
              </a:rPr>
              <a:t> – </a:t>
            </a:r>
            <a:r>
              <a:rPr lang="ru-RU" altLang="ru-RU" sz="1200" b="1" dirty="0">
                <a:latin typeface="Exo 2"/>
                <a:cs typeface="Times New Roman" panose="02020603050405020304" pitchFamily="18" charset="0"/>
              </a:rPr>
              <a:t>завышение цен </a:t>
            </a:r>
            <a:r>
              <a:rPr lang="ru-RU" altLang="ru-RU" sz="1200" dirty="0">
                <a:latin typeface="Exo 2"/>
                <a:cs typeface="Times New Roman" panose="02020603050405020304" pitchFamily="18" charset="0"/>
              </a:rPr>
              <a:t>на приобретаемые товары (работы, услуги), а также </a:t>
            </a:r>
            <a:r>
              <a:rPr lang="ru-RU" altLang="ru-RU" sz="1200" b="1" dirty="0">
                <a:latin typeface="Exo 2"/>
                <a:cs typeface="Times New Roman" panose="02020603050405020304" pitchFamily="18" charset="0"/>
              </a:rPr>
              <a:t>оплата заказчиками фактически невыполненных либо некачественных работ</a:t>
            </a:r>
            <a:r>
              <a:rPr lang="ru-RU" altLang="ru-RU" sz="1200" dirty="0">
                <a:latin typeface="Exo 2"/>
                <a:cs typeface="Times New Roman" panose="02020603050405020304" pitchFamily="18" charset="0"/>
              </a:rPr>
              <a:t>, как правило, связанные с хищением бюджетных средств</a:t>
            </a:r>
          </a:p>
          <a:p>
            <a:pPr marL="0" indent="0" eaLnBrk="1" hangingPunct="1">
              <a:buFont typeface="Arial" panose="020B0604020202020204" pitchFamily="34" charset="0"/>
              <a:buNone/>
              <a:defRPr/>
            </a:pPr>
            <a:endParaRPr lang="ru-RU" altLang="ru-RU" sz="1200" dirty="0">
              <a:latin typeface="Exo 2"/>
              <a:cs typeface="Times New Roman" panose="02020603050405020304" pitchFamily="18" charset="0"/>
            </a:endParaRPr>
          </a:p>
          <a:p>
            <a:pPr marL="0" indent="0" eaLnBrk="1" hangingPunct="1">
              <a:buFont typeface="Arial" panose="020B0604020202020204" pitchFamily="34" charset="0"/>
              <a:buNone/>
              <a:defRPr/>
            </a:pPr>
            <a:r>
              <a:rPr lang="ru-RU" altLang="ru-RU" sz="1200" dirty="0">
                <a:latin typeface="Exo 2"/>
                <a:cs typeface="Times New Roman" panose="02020603050405020304" pitchFamily="18" charset="0"/>
              </a:rPr>
              <a:t>Кроме того, если установлен факт заключение </a:t>
            </a:r>
            <a:r>
              <a:rPr lang="ru-RU" altLang="ru-RU" sz="1200" b="1" dirty="0">
                <a:latin typeface="Exo 2"/>
                <a:cs typeface="Times New Roman" panose="02020603050405020304" pitchFamily="18" charset="0"/>
              </a:rPr>
              <a:t>антиконкурентного соглашения</a:t>
            </a:r>
            <a:br>
              <a:rPr lang="en-US" altLang="ru-RU" sz="1200" b="1" dirty="0">
                <a:latin typeface="Exo 2"/>
                <a:cs typeface="Times New Roman" panose="02020603050405020304" pitchFamily="18" charset="0"/>
              </a:rPr>
            </a:br>
            <a:r>
              <a:rPr lang="ru-RU" altLang="ru-RU" sz="1200" dirty="0">
                <a:latin typeface="Exo 2"/>
                <a:cs typeface="Times New Roman" panose="02020603050405020304" pitchFamily="18" charset="0"/>
              </a:rPr>
              <a:t>и гражданам, организациям или государству причинен </a:t>
            </a:r>
            <a:r>
              <a:rPr lang="ru-RU" altLang="ru-RU" sz="1200" b="1" dirty="0">
                <a:latin typeface="Exo 2"/>
                <a:cs typeface="Times New Roman" panose="02020603050405020304" pitchFamily="18" charset="0"/>
              </a:rPr>
              <a:t>крупный ущерб либо извлечен доход в крупном размере</a:t>
            </a:r>
            <a:r>
              <a:rPr lang="ru-RU" altLang="ru-RU" sz="1200" dirty="0">
                <a:latin typeface="Exo 2"/>
                <a:cs typeface="Times New Roman" panose="02020603050405020304" pitchFamily="18" charset="0"/>
              </a:rPr>
              <a:t>, виновные лица подлежат </a:t>
            </a:r>
            <a:r>
              <a:rPr lang="ru-RU" altLang="ru-RU" sz="1200" b="1" dirty="0">
                <a:latin typeface="Exo 2"/>
                <a:cs typeface="Times New Roman" panose="02020603050405020304" pitchFamily="18" charset="0"/>
              </a:rPr>
              <a:t>привлечению к уголовной ответственности</a:t>
            </a:r>
            <a:r>
              <a:rPr lang="ru-RU" altLang="ru-RU" sz="1200" dirty="0">
                <a:latin typeface="Exo 2"/>
                <a:cs typeface="Times New Roman" panose="02020603050405020304" pitchFamily="18" charset="0"/>
              </a:rPr>
              <a:t> по ст. 178 УК РФ – ограничение конкуренции</a:t>
            </a:r>
          </a:p>
          <a:p>
            <a:pPr marL="0" indent="0" eaLnBrk="1" hangingPunct="1">
              <a:buFont typeface="Arial" panose="020B0604020202020204" pitchFamily="34" charset="0"/>
              <a:buNone/>
              <a:defRPr/>
            </a:pPr>
            <a:endParaRPr lang="ru-RU" altLang="ru-RU" sz="1200" dirty="0">
              <a:latin typeface="Exo 2"/>
              <a:cs typeface="Times New Roman" panose="02020603050405020304" pitchFamily="18" charset="0"/>
            </a:endParaRPr>
          </a:p>
          <a:p>
            <a:pPr marL="0" indent="0" eaLnBrk="1" hangingPunct="1">
              <a:buFont typeface="Arial" panose="020B0604020202020204" pitchFamily="34" charset="0"/>
              <a:buNone/>
              <a:defRPr/>
            </a:pPr>
            <a:r>
              <a:rPr lang="ru-RU" altLang="ru-RU" sz="1200" dirty="0">
                <a:latin typeface="Exo 2"/>
                <a:cs typeface="Times New Roman" panose="02020603050405020304" pitchFamily="18" charset="0"/>
              </a:rPr>
              <a:t>Государственный или муниципальный контракт, заключенный с нарушением требований Закона </a:t>
            </a:r>
            <a:r>
              <a:rPr lang="en-US" altLang="ru-RU" sz="1200" dirty="0">
                <a:latin typeface="Exo 2"/>
                <a:cs typeface="Times New Roman" panose="02020603050405020304" pitchFamily="18" charset="0"/>
              </a:rPr>
              <a:t>N</a:t>
            </a:r>
            <a:r>
              <a:rPr lang="ru-RU" altLang="ru-RU" sz="1200" dirty="0">
                <a:latin typeface="Exo 2"/>
                <a:cs typeface="Times New Roman" panose="02020603050405020304" pitchFamily="18" charset="0"/>
              </a:rPr>
              <a:t> 44-ФЗ и влекущий, в частности, нарушение принципов открытости, прозрачности, ограничение конкуренции, необоснованное ограничение числа участников закупки, а следовательно, посягающий на публичные интересы или права и законные интересы третьих лиц, </a:t>
            </a:r>
            <a:r>
              <a:rPr lang="ru-RU" altLang="ru-RU" sz="1200" b="1" dirty="0">
                <a:latin typeface="Exo 2"/>
                <a:cs typeface="Times New Roman" panose="02020603050405020304" pitchFamily="18" charset="0"/>
              </a:rPr>
              <a:t>признается судом недействительным (ничтожным), применяются последствия недействительности ничтожной сделки</a:t>
            </a:r>
          </a:p>
          <a:p>
            <a:pPr marL="0" indent="0" eaLnBrk="1" hangingPunct="1">
              <a:buFont typeface="Arial" panose="020B0604020202020204" pitchFamily="34" charset="0"/>
              <a:buNone/>
              <a:defRPr/>
            </a:pPr>
            <a:endParaRPr lang="ru-RU" altLang="ru-RU" sz="1200" b="1" dirty="0">
              <a:latin typeface="Exo 2"/>
              <a:cs typeface="Times New Roman" panose="02020603050405020304" pitchFamily="18" charset="0"/>
            </a:endParaRPr>
          </a:p>
          <a:p>
            <a:pPr marL="0" indent="0" eaLnBrk="1" hangingPunct="1">
              <a:buFont typeface="Arial" panose="020B0604020202020204" pitchFamily="34" charset="0"/>
              <a:buNone/>
              <a:defRPr/>
            </a:pPr>
            <a:r>
              <a:rPr lang="ru-RU" altLang="ru-RU" sz="1200" dirty="0">
                <a:latin typeface="Exo 2"/>
                <a:cs typeface="Times New Roman" panose="02020603050405020304" pitchFamily="18" charset="0"/>
              </a:rPr>
              <a:t>При недействительности сделки </a:t>
            </a:r>
            <a:r>
              <a:rPr lang="ru-RU" altLang="ru-RU" sz="1200" b="1" dirty="0">
                <a:latin typeface="Exo 2"/>
                <a:cs typeface="Times New Roman" panose="02020603050405020304" pitchFamily="18" charset="0"/>
              </a:rPr>
              <a:t>каждая из сторон обязана возвратить другой все полученное по сделке</a:t>
            </a:r>
            <a:r>
              <a:rPr lang="ru-RU" altLang="ru-RU" sz="1200" dirty="0">
                <a:latin typeface="Exo 2"/>
                <a:cs typeface="Times New Roman" panose="02020603050405020304" pitchFamily="18" charset="0"/>
              </a:rPr>
              <a:t>, а в случае невозможности возвратить полученное в натуре (в т.ч., тогда, когда полученное выражается в пользовании имуществом, выполненной работе </a:t>
            </a:r>
            <a:br>
              <a:rPr lang="ru-RU" altLang="ru-RU" sz="1200" dirty="0">
                <a:latin typeface="Exo 2"/>
                <a:cs typeface="Times New Roman" panose="02020603050405020304" pitchFamily="18" charset="0"/>
              </a:rPr>
            </a:br>
            <a:r>
              <a:rPr lang="ru-RU" altLang="ru-RU" sz="1200" dirty="0">
                <a:latin typeface="Exo 2"/>
                <a:cs typeface="Times New Roman" panose="02020603050405020304" pitchFamily="18" charset="0"/>
              </a:rPr>
              <a:t>или предоставленной услуге) возместить его стоимость в деньгах</a:t>
            </a:r>
          </a:p>
          <a:p>
            <a:pPr marL="0" indent="0" eaLnBrk="1" hangingPunct="1">
              <a:buFont typeface="Arial" panose="020B0604020202020204" pitchFamily="34" charset="0"/>
              <a:buNone/>
              <a:defRPr/>
            </a:pPr>
            <a:endParaRPr lang="ru-RU" altLang="ru-RU" sz="1200" i="1" dirty="0">
              <a:latin typeface="Exo 2"/>
              <a:cs typeface="Times New Roman" panose="02020603050405020304" pitchFamily="18" charset="0"/>
            </a:endParaRPr>
          </a:p>
          <a:p>
            <a:pPr marL="0" indent="0" algn="r" eaLnBrk="1" hangingPunct="1">
              <a:buFont typeface="Arial" panose="020B0604020202020204" pitchFamily="34" charset="0"/>
              <a:buNone/>
              <a:defRPr/>
            </a:pPr>
            <a:endParaRPr lang="ru-RU" altLang="ru-RU" sz="1200" i="1" dirty="0">
              <a:latin typeface="Exo 2"/>
              <a:cs typeface="Times New Roman" panose="02020603050405020304" pitchFamily="18" charset="0"/>
            </a:endParaRPr>
          </a:p>
          <a:p>
            <a:pPr marL="0" indent="0" algn="r" eaLnBrk="1" hangingPunct="1">
              <a:buFont typeface="Arial" panose="020B0604020202020204" pitchFamily="34" charset="0"/>
              <a:buNone/>
              <a:defRPr/>
            </a:pPr>
            <a:r>
              <a:rPr lang="en-US" altLang="ru-RU" sz="1200" i="1" dirty="0">
                <a:latin typeface="Exo 2"/>
                <a:cs typeface="Times New Roman" panose="02020603050405020304" pitchFamily="18" charset="0"/>
              </a:rPr>
              <a:t>*URL</a:t>
            </a:r>
            <a:r>
              <a:rPr lang="ru-RU" altLang="ru-RU" sz="1200" i="1" dirty="0">
                <a:latin typeface="Exo 2"/>
                <a:cs typeface="Times New Roman" panose="02020603050405020304" pitchFamily="18" charset="0"/>
              </a:rPr>
              <a:t>: </a:t>
            </a:r>
            <a:r>
              <a:rPr lang="en-US" altLang="ru-RU" sz="1200" i="1" dirty="0">
                <a:latin typeface="Exo 2"/>
                <a:cs typeface="Times New Roman" panose="02020603050405020304" pitchFamily="18" charset="0"/>
              </a:rPr>
              <a:t>https://epp.genproc.gov.ru/ru/web/proc_14/activity/legal-education/explain?item=52168471</a:t>
            </a:r>
            <a:endParaRPr lang="ru-RU" altLang="ru-RU" sz="1200" i="1" dirty="0">
              <a:latin typeface="Exo 2"/>
              <a:cs typeface="Times New Roman" panose="02020603050405020304" pitchFamily="18" charset="0"/>
            </a:endParaRPr>
          </a:p>
          <a:p>
            <a:pPr marL="0" indent="0" eaLnBrk="1" hangingPunct="1">
              <a:lnSpc>
                <a:spcPct val="70000"/>
              </a:lnSpc>
              <a:buFont typeface="Arial" panose="020B0604020202020204" pitchFamily="34" charset="0"/>
              <a:buNone/>
              <a:defRPr/>
            </a:pPr>
            <a:endParaRPr lang="ru-RU" altLang="ru-RU" sz="1200" dirty="0">
              <a:latin typeface="Exo 2"/>
              <a:cs typeface="Times New Roman" panose="02020603050405020304" pitchFamily="18" charset="0"/>
            </a:endParaRPr>
          </a:p>
          <a:p>
            <a:pPr marL="0" indent="0" eaLnBrk="1" hangingPunct="1">
              <a:lnSpc>
                <a:spcPct val="80000"/>
              </a:lnSpc>
              <a:buFont typeface="Arial" panose="020B0604020202020204" pitchFamily="34" charset="0"/>
              <a:buNone/>
              <a:defRPr/>
            </a:pPr>
            <a:endParaRPr lang="ru-RU" altLang="ru-RU" sz="1800" i="1" dirty="0">
              <a:latin typeface="Exo 2"/>
              <a:cs typeface="Times New Roman" panose="02020603050405020304" pitchFamily="18" charset="0"/>
            </a:endParaRPr>
          </a:p>
          <a:p>
            <a:pPr marL="0" indent="0" eaLnBrk="1" hangingPunct="1">
              <a:lnSpc>
                <a:spcPct val="80000"/>
              </a:lnSpc>
              <a:buFont typeface="Arial" panose="020B0604020202020204" pitchFamily="34" charset="0"/>
              <a:buNone/>
              <a:defRPr/>
            </a:pPr>
            <a:endParaRPr lang="ru-RU" altLang="ru-RU" sz="1800" dirty="0">
              <a:latin typeface="Exo 2"/>
              <a:cs typeface="Times New Roman" panose="02020603050405020304" pitchFamily="18" charset="0"/>
            </a:endParaRPr>
          </a:p>
          <a:p>
            <a:pPr marL="0" indent="0" eaLnBrk="1" hangingPunct="1">
              <a:buFont typeface="Arial" panose="020B0604020202020204" pitchFamily="34" charset="0"/>
              <a:buNone/>
              <a:defRPr/>
            </a:pPr>
            <a:endParaRPr lang="ru-RU" altLang="ru-RU" sz="1600" dirty="0">
              <a:latin typeface="Exo 2"/>
              <a:cs typeface="Times New Roman" panose="02020603050405020304" pitchFamily="18" charset="0"/>
            </a:endParaRPr>
          </a:p>
          <a:p>
            <a:pPr marL="0" indent="0" eaLnBrk="1" hangingPunct="1">
              <a:buFont typeface="Arial" panose="020B0604020202020204" pitchFamily="34" charset="0"/>
              <a:buNone/>
              <a:defRPr/>
            </a:pPr>
            <a:endParaRPr lang="ru-RU" altLang="ru-RU" sz="1800" dirty="0">
              <a:latin typeface="Exo 2"/>
              <a:cs typeface="Times New Roman" panose="02020603050405020304" pitchFamily="18" charset="0"/>
            </a:endParaRPr>
          </a:p>
        </p:txBody>
      </p:sp>
      <p:sp>
        <p:nvSpPr>
          <p:cNvPr id="4" name="Шеврон 25"/>
          <p:cNvSpPr/>
          <p:nvPr/>
        </p:nvSpPr>
        <p:spPr bwMode="auto">
          <a:xfrm>
            <a:off x="195561" y="1165344"/>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sp>
        <p:nvSpPr>
          <p:cNvPr id="5" name="Шеврон 25"/>
          <p:cNvSpPr/>
          <p:nvPr/>
        </p:nvSpPr>
        <p:spPr bwMode="auto">
          <a:xfrm>
            <a:off x="165081" y="1978144"/>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sp>
        <p:nvSpPr>
          <p:cNvPr id="6" name="Шеврон 25"/>
          <p:cNvSpPr/>
          <p:nvPr/>
        </p:nvSpPr>
        <p:spPr bwMode="auto">
          <a:xfrm>
            <a:off x="175241" y="2811264"/>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sp>
        <p:nvSpPr>
          <p:cNvPr id="7" name="Шеврон 25"/>
          <p:cNvSpPr/>
          <p:nvPr/>
        </p:nvSpPr>
        <p:spPr bwMode="auto">
          <a:xfrm>
            <a:off x="195561" y="3908544"/>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spTree>
    <p:extLst>
      <p:ext uri="{BB962C8B-B14F-4D97-AF65-F5344CB8AC3E}">
        <p14:creationId xmlns:p14="http://schemas.microsoft.com/office/powerpoint/2010/main" val="1389470299"/>
      </p:ext>
    </p:extLst>
  </p:cSld>
  <p:clrMapOvr>
    <a:masterClrMapping/>
  </p:clrMapOvr>
  <p:transition spd="slow"/>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212725" y="342536"/>
            <a:ext cx="8931275" cy="585788"/>
          </a:xfrm>
        </p:spPr>
        <p:txBody>
          <a:bodyPr>
            <a:noAutofit/>
          </a:bodyPr>
          <a:lstStyle/>
          <a:p>
            <a:r>
              <a:rPr lang="ru-RU" sz="2200" dirty="0">
                <a:solidFill>
                  <a:srgbClr val="0450F2"/>
                </a:solidFill>
                <a:latin typeface="Exo 2 SemiBold"/>
                <a:ea typeface="Exo 2 SemiBold"/>
                <a:cs typeface="Exo 2 SemiBold"/>
                <a:sym typeface="Exo 2 SemiBold"/>
              </a:rPr>
              <a:t>Декомпозиция малых закупок: выводы </a:t>
            </a:r>
          </a:p>
        </p:txBody>
      </p:sp>
      <p:sp>
        <p:nvSpPr>
          <p:cNvPr id="4" name="Прямоугольник 3"/>
          <p:cNvSpPr/>
          <p:nvPr/>
        </p:nvSpPr>
        <p:spPr>
          <a:xfrm>
            <a:off x="2286000" y="1947267"/>
            <a:ext cx="4572000" cy="477330"/>
          </a:xfrm>
          <a:prstGeom prst="rect">
            <a:avLst/>
          </a:prstGeom>
        </p:spPr>
        <p:txBody>
          <a:bodyPr lIns="45994" tIns="22997" rIns="45994" bIns="22997">
            <a:spAutoFit/>
          </a:bodyPr>
          <a:lstStyle/>
          <a:p>
            <a:pPr defTabSz="689915"/>
            <a:br>
              <a:rPr lang="ru-RU" dirty="0">
                <a:solidFill>
                  <a:prstClr val="black"/>
                </a:solidFill>
              </a:rPr>
            </a:br>
            <a:endParaRPr lang="ru-RU" dirty="0">
              <a:solidFill>
                <a:prstClr val="black"/>
              </a:solidFill>
            </a:endParaRPr>
          </a:p>
        </p:txBody>
      </p:sp>
      <p:sp>
        <p:nvSpPr>
          <p:cNvPr id="6" name="Прямоугольник 5"/>
          <p:cNvSpPr/>
          <p:nvPr/>
        </p:nvSpPr>
        <p:spPr>
          <a:xfrm>
            <a:off x="58056" y="802121"/>
            <a:ext cx="9065419" cy="5294034"/>
          </a:xfrm>
          <a:prstGeom prst="rect">
            <a:avLst/>
          </a:prstGeom>
          <a:ln>
            <a:noFill/>
          </a:ln>
        </p:spPr>
        <p:txBody>
          <a:bodyPr wrap="square" lIns="45994" tIns="22997" rIns="45994" bIns="22997">
            <a:spAutoFit/>
          </a:bodyPr>
          <a:lstStyle/>
          <a:p>
            <a:pPr marL="334178" indent="-334178" defTabSz="402450"/>
            <a:r>
              <a:rPr lang="ru-RU" sz="1700" dirty="0">
                <a:solidFill>
                  <a:prstClr val="black"/>
                </a:solidFill>
                <a:latin typeface="Times New Roman" panose="02020603050405020304" pitchFamily="18" charset="0"/>
                <a:cs typeface="Times New Roman" panose="02020603050405020304" pitchFamily="18" charset="0"/>
              </a:rPr>
              <a:t>	</a:t>
            </a:r>
            <a:r>
              <a:rPr lang="ru-RU" sz="1500" dirty="0">
                <a:solidFill>
                  <a:schemeClr val="dk1"/>
                </a:solidFill>
                <a:latin typeface="Exo 2" charset="-52"/>
                <a:ea typeface="Exo 2"/>
                <a:cs typeface="Exo 2"/>
                <a:sym typeface="Exo 2"/>
              </a:rPr>
              <a:t>Контролеры привлекут заказчика к административной ответственности, если установят факт искусственного дробления закупки (декомпозиции)</a:t>
            </a:r>
          </a:p>
          <a:p>
            <a:pPr marL="334178" indent="-334178" defTabSz="402450"/>
            <a:endParaRPr lang="ru-RU" sz="500" dirty="0">
              <a:solidFill>
                <a:schemeClr val="dk1"/>
              </a:solidFill>
              <a:latin typeface="Exo 2" charset="-52"/>
              <a:ea typeface="Exo 2"/>
              <a:cs typeface="Exo 2"/>
              <a:sym typeface="Exo 2"/>
            </a:endParaRPr>
          </a:p>
          <a:p>
            <a:pPr marL="334178" indent="-334178" defTabSz="402450"/>
            <a:r>
              <a:rPr lang="ru-RU" sz="1500" dirty="0">
                <a:solidFill>
                  <a:schemeClr val="dk1"/>
                </a:solidFill>
                <a:latin typeface="Exo 2" charset="-52"/>
                <a:ea typeface="Exo 2"/>
                <a:cs typeface="Exo 2"/>
                <a:sym typeface="Exo 2"/>
              </a:rPr>
              <a:t>	Дробление определяют по различным признакам, в частности:</a:t>
            </a:r>
          </a:p>
          <a:p>
            <a:pPr marL="743815" lvl="3" defTabSz="689915">
              <a:buFontTx/>
              <a:buAutoNum type="arabicParenR"/>
            </a:pPr>
            <a:r>
              <a:rPr lang="ru-RU" sz="1500" dirty="0">
                <a:solidFill>
                  <a:schemeClr val="dk1"/>
                </a:solidFill>
                <a:latin typeface="Exo 2" charset="-52"/>
                <a:ea typeface="Exo 2"/>
                <a:cs typeface="Exo 2"/>
                <a:sym typeface="Exo 2"/>
              </a:rPr>
              <a:t> один и тот же предмет закупки</a:t>
            </a:r>
          </a:p>
          <a:p>
            <a:pPr marL="743815" lvl="3" defTabSz="689915">
              <a:buFontTx/>
              <a:buAutoNum type="arabicParenR"/>
            </a:pPr>
            <a:r>
              <a:rPr lang="ru-RU" sz="1500" dirty="0">
                <a:solidFill>
                  <a:schemeClr val="dk1"/>
                </a:solidFill>
                <a:latin typeface="Exo 2" charset="-52"/>
                <a:ea typeface="Exo 2"/>
                <a:cs typeface="Exo 2"/>
                <a:sym typeface="Exo 2"/>
              </a:rPr>
              <a:t> части одного целого (например, отдельная закупка товара и его монтажа)</a:t>
            </a:r>
          </a:p>
          <a:p>
            <a:pPr marL="743815" lvl="3" defTabSz="689915"/>
            <a:endParaRPr lang="ru-RU" sz="500" dirty="0">
              <a:solidFill>
                <a:schemeClr val="dk1"/>
              </a:solidFill>
              <a:latin typeface="Exo 2" charset="-52"/>
              <a:ea typeface="Exo 2"/>
              <a:cs typeface="Exo 2"/>
              <a:sym typeface="Exo 2"/>
            </a:endParaRPr>
          </a:p>
          <a:p>
            <a:pPr marL="334178" lvl="3" defTabSz="689915"/>
            <a:r>
              <a:rPr lang="ru-RU" sz="1500" dirty="0">
                <a:solidFill>
                  <a:schemeClr val="dk1"/>
                </a:solidFill>
                <a:latin typeface="Exo 2" charset="-52"/>
                <a:ea typeface="Exo 2"/>
                <a:cs typeface="Exo 2"/>
                <a:sym typeface="Exo 2"/>
              </a:rPr>
              <a:t>В случае факта декомпозиции заказчик должен быть готов обосновать необходимость неконкурентной закупки и невозможность конкурентного способа осуществления закупки </a:t>
            </a:r>
            <a:br>
              <a:rPr lang="ru-RU" sz="1500" dirty="0">
                <a:solidFill>
                  <a:schemeClr val="dk1"/>
                </a:solidFill>
                <a:latin typeface="Exo 2" charset="-52"/>
                <a:ea typeface="Exo 2"/>
                <a:cs typeface="Exo 2"/>
                <a:sym typeface="Exo 2"/>
              </a:rPr>
            </a:br>
            <a:r>
              <a:rPr lang="ru-RU" sz="1500" dirty="0">
                <a:solidFill>
                  <a:schemeClr val="dk1"/>
                </a:solidFill>
                <a:latin typeface="Exo 2" charset="-52"/>
                <a:ea typeface="Exo 2"/>
                <a:cs typeface="Exo 2"/>
                <a:sym typeface="Exo 2"/>
              </a:rPr>
              <a:t>в конкретном случае. В противном случае его ждет штраф в размере от 30 000 до 50 000 руб. </a:t>
            </a:r>
            <a:br>
              <a:rPr lang="ru-RU" sz="1500" dirty="0">
                <a:solidFill>
                  <a:schemeClr val="dk1"/>
                </a:solidFill>
                <a:latin typeface="Exo 2" charset="-52"/>
                <a:ea typeface="Exo 2"/>
                <a:cs typeface="Exo 2"/>
                <a:sym typeface="Exo 2"/>
              </a:rPr>
            </a:br>
            <a:r>
              <a:rPr lang="ru-RU" sz="1500" dirty="0">
                <a:solidFill>
                  <a:schemeClr val="dk1"/>
                </a:solidFill>
                <a:latin typeface="Exo 2" charset="-52"/>
                <a:ea typeface="Exo 2"/>
                <a:cs typeface="Exo 2"/>
                <a:sym typeface="Exo 2"/>
              </a:rPr>
              <a:t>в соответствии с ч. 1 и 2 ст. 7.29 </a:t>
            </a:r>
            <a:r>
              <a:rPr lang="ru-RU" sz="1500" dirty="0" err="1">
                <a:solidFill>
                  <a:schemeClr val="dk1"/>
                </a:solidFill>
                <a:latin typeface="Exo 2" charset="-52"/>
                <a:ea typeface="Exo 2"/>
                <a:cs typeface="Exo 2"/>
                <a:sym typeface="Exo 2"/>
              </a:rPr>
              <a:t>КоАП</a:t>
            </a:r>
            <a:r>
              <a:rPr lang="ru-RU" sz="1500" dirty="0">
                <a:solidFill>
                  <a:schemeClr val="dk1"/>
                </a:solidFill>
                <a:latin typeface="Exo 2" charset="-52"/>
                <a:ea typeface="Exo 2"/>
                <a:cs typeface="Exo 2"/>
                <a:sym typeface="Exo 2"/>
              </a:rPr>
              <a:t> РФ</a:t>
            </a:r>
          </a:p>
          <a:p>
            <a:pPr marL="334178" lvl="3" defTabSz="689915"/>
            <a:endParaRPr lang="ru-RU" sz="500" dirty="0">
              <a:solidFill>
                <a:schemeClr val="dk1"/>
              </a:solidFill>
              <a:latin typeface="Exo 2" charset="-52"/>
              <a:ea typeface="Exo 2"/>
              <a:cs typeface="Exo 2"/>
              <a:sym typeface="Exo 2"/>
            </a:endParaRPr>
          </a:p>
          <a:p>
            <a:pPr marL="334178" lvl="3" defTabSz="689915"/>
            <a:endParaRPr lang="ru-RU" sz="400" dirty="0">
              <a:solidFill>
                <a:prstClr val="black"/>
              </a:solidFill>
              <a:latin typeface="Bahnschrift Light SemiCondensed" panose="020B0502040204020203" pitchFamily="34" charset="0"/>
            </a:endParaRPr>
          </a:p>
          <a:p>
            <a:pPr marL="334178" lvl="3" defTabSz="689915"/>
            <a:r>
              <a:rPr lang="ru-RU" b="1" dirty="0">
                <a:solidFill>
                  <a:srgbClr val="0450F2"/>
                </a:solidFill>
                <a:latin typeface="Exo 2" charset="-52"/>
                <a:ea typeface="Exo 2"/>
                <a:cs typeface="Exo 2"/>
                <a:sym typeface="Exo 2"/>
              </a:rPr>
              <a:t>На заметку:</a:t>
            </a:r>
            <a:r>
              <a:rPr lang="ru-RU" dirty="0">
                <a:solidFill>
                  <a:schemeClr val="dk1"/>
                </a:solidFill>
                <a:latin typeface="Exo 2" charset="-52"/>
                <a:ea typeface="Exo 2"/>
                <a:cs typeface="Exo 2"/>
                <a:sym typeface="Exo 2"/>
              </a:rPr>
              <a:t> есть вероятность, что суд встанет на сторону заказчика и отменит штраф если последний докажет, что предмет контракта совпадает, но по условиям сделки ТРУ отличаются. Однако, есть и противоположная судебная практика, когда суд признал контракты ничтожными, поскольку дробление закупки ограничивает конкуренцию и нарушает требования Закона </a:t>
            </a:r>
            <a:r>
              <a:rPr lang="en-US" dirty="0">
                <a:solidFill>
                  <a:schemeClr val="dk1"/>
                </a:solidFill>
                <a:latin typeface="Exo 2" charset="-52"/>
                <a:ea typeface="Exo 2"/>
                <a:cs typeface="Exo 2"/>
                <a:sym typeface="Exo 2"/>
              </a:rPr>
              <a:t>N</a:t>
            </a:r>
            <a:r>
              <a:rPr lang="ru-RU" dirty="0">
                <a:solidFill>
                  <a:schemeClr val="dk1"/>
                </a:solidFill>
                <a:latin typeface="Exo 2" charset="-52"/>
                <a:ea typeface="Exo 2"/>
                <a:cs typeface="Exo 2"/>
                <a:sym typeface="Exo 2"/>
              </a:rPr>
              <a:t> 44-ФЗ </a:t>
            </a:r>
            <a:br>
              <a:rPr lang="ru-RU" dirty="0">
                <a:solidFill>
                  <a:schemeClr val="dk1"/>
                </a:solidFill>
                <a:latin typeface="Exo 2" charset="-52"/>
                <a:ea typeface="Exo 2"/>
                <a:cs typeface="Exo 2"/>
                <a:sym typeface="Exo 2"/>
              </a:rPr>
            </a:br>
            <a:r>
              <a:rPr lang="ru-RU" dirty="0">
                <a:solidFill>
                  <a:schemeClr val="dk1"/>
                </a:solidFill>
                <a:latin typeface="Exo 2" charset="-52"/>
                <a:ea typeface="Exo 2"/>
                <a:cs typeface="Exo 2"/>
                <a:sym typeface="Exo 2"/>
              </a:rPr>
              <a:t>и Закона </a:t>
            </a:r>
            <a:r>
              <a:rPr lang="en-US" dirty="0">
                <a:solidFill>
                  <a:schemeClr val="dk1"/>
                </a:solidFill>
                <a:latin typeface="Exo 2" charset="-52"/>
                <a:ea typeface="Exo 2"/>
                <a:cs typeface="Exo 2"/>
                <a:sym typeface="Exo 2"/>
              </a:rPr>
              <a:t>N</a:t>
            </a:r>
            <a:r>
              <a:rPr lang="ru-RU" dirty="0">
                <a:solidFill>
                  <a:schemeClr val="dk1"/>
                </a:solidFill>
                <a:latin typeface="Exo 2" charset="-52"/>
                <a:ea typeface="Exo 2"/>
                <a:cs typeface="Exo 2"/>
                <a:sym typeface="Exo 2"/>
              </a:rPr>
              <a:t> 135-ФЗ (см. определение ВС РФ от 02.03.2021 </a:t>
            </a:r>
            <a:r>
              <a:rPr lang="en-US" dirty="0">
                <a:solidFill>
                  <a:schemeClr val="dk1"/>
                </a:solidFill>
                <a:latin typeface="Exo 2" charset="-52"/>
                <a:ea typeface="Exo 2"/>
                <a:cs typeface="Exo 2"/>
                <a:sym typeface="Exo 2"/>
              </a:rPr>
              <a:t>N</a:t>
            </a:r>
            <a:r>
              <a:rPr lang="ru-RU" dirty="0">
                <a:solidFill>
                  <a:schemeClr val="dk1"/>
                </a:solidFill>
                <a:latin typeface="Exo 2" charset="-52"/>
                <a:ea typeface="Exo 2"/>
                <a:cs typeface="Exo 2"/>
                <a:sym typeface="Exo 2"/>
              </a:rPr>
              <a:t> 309-ЭС21-215А60-59271/2019)</a:t>
            </a:r>
          </a:p>
          <a:p>
            <a:pPr marL="334178" lvl="3" defTabSz="689915"/>
            <a:endParaRPr lang="ru-RU" sz="500" dirty="0">
              <a:solidFill>
                <a:schemeClr val="dk1"/>
              </a:solidFill>
              <a:latin typeface="Exo 2" charset="-52"/>
              <a:ea typeface="Exo 2"/>
              <a:cs typeface="Exo 2"/>
              <a:sym typeface="Exo 2"/>
            </a:endParaRPr>
          </a:p>
          <a:p>
            <a:pPr marL="334178" lvl="3" defTabSz="689915"/>
            <a:r>
              <a:rPr lang="ru-RU" dirty="0">
                <a:solidFill>
                  <a:schemeClr val="dk1"/>
                </a:solidFill>
                <a:latin typeface="Exo 2" charset="-52"/>
                <a:ea typeface="Exo 2"/>
                <a:cs typeface="Exo 2"/>
                <a:sym typeface="Exo 2"/>
              </a:rPr>
              <a:t>Недостаток времени на то, чтобы провести конкурентную процедуру, – не признак чрезвычайности </a:t>
            </a:r>
            <a:br>
              <a:rPr lang="ru-RU" dirty="0">
                <a:solidFill>
                  <a:schemeClr val="dk1"/>
                </a:solidFill>
                <a:latin typeface="Exo 2" charset="-52"/>
                <a:ea typeface="Exo 2"/>
                <a:cs typeface="Exo 2"/>
                <a:sym typeface="Exo 2"/>
              </a:rPr>
            </a:br>
            <a:r>
              <a:rPr lang="ru-RU" dirty="0">
                <a:solidFill>
                  <a:schemeClr val="dk1"/>
                </a:solidFill>
                <a:latin typeface="Exo 2" charset="-52"/>
                <a:ea typeface="Exo 2"/>
                <a:cs typeface="Exo 2"/>
                <a:sym typeface="Exo 2"/>
              </a:rPr>
              <a:t>и </a:t>
            </a:r>
            <a:r>
              <a:rPr lang="ru-RU" dirty="0" err="1">
                <a:solidFill>
                  <a:schemeClr val="dk1"/>
                </a:solidFill>
                <a:latin typeface="Exo 2" charset="-52"/>
                <a:ea typeface="Exo 2"/>
                <a:cs typeface="Exo 2"/>
                <a:sym typeface="Exo 2"/>
              </a:rPr>
              <a:t>непредотвратимости</a:t>
            </a:r>
            <a:r>
              <a:rPr lang="ru-RU" dirty="0">
                <a:solidFill>
                  <a:schemeClr val="dk1"/>
                </a:solidFill>
                <a:latin typeface="Exo 2" charset="-52"/>
                <a:ea typeface="Exo 2"/>
                <a:cs typeface="Exo 2"/>
                <a:sym typeface="Exo 2"/>
              </a:rPr>
              <a:t> и не является обстоятельством непреодолимой силы (см. постановление Президиума ВАС от 21.06.2012 </a:t>
            </a:r>
            <a:r>
              <a:rPr lang="en-US" dirty="0">
                <a:solidFill>
                  <a:schemeClr val="dk1"/>
                </a:solidFill>
                <a:latin typeface="Exo 2" charset="-52"/>
                <a:ea typeface="Exo 2"/>
                <a:cs typeface="Exo 2"/>
                <a:sym typeface="Exo 2"/>
              </a:rPr>
              <a:t>N</a:t>
            </a:r>
            <a:r>
              <a:rPr lang="ru-RU" dirty="0">
                <a:solidFill>
                  <a:schemeClr val="dk1"/>
                </a:solidFill>
                <a:latin typeface="Exo 2" charset="-52"/>
                <a:ea typeface="Exo 2"/>
                <a:cs typeface="Exo 2"/>
                <a:sym typeface="Exo 2"/>
              </a:rPr>
              <a:t> 3352/12)</a:t>
            </a:r>
          </a:p>
          <a:p>
            <a:pPr lvl="3" indent="402450" defTabSz="689915"/>
            <a:endParaRPr lang="ru-RU" sz="1700" dirty="0">
              <a:solidFill>
                <a:prstClr val="black"/>
              </a:solidFill>
              <a:latin typeface="Times New Roman" panose="02020603050405020304" pitchFamily="18" charset="0"/>
              <a:cs typeface="Times New Roman" panose="02020603050405020304" pitchFamily="18" charset="0"/>
            </a:endParaRPr>
          </a:p>
          <a:p>
            <a:pPr lvl="3" indent="402450" defTabSz="689915"/>
            <a:endParaRPr lang="ru-RU" sz="1700" dirty="0">
              <a:solidFill>
                <a:prstClr val="black"/>
              </a:solidFill>
              <a:latin typeface="Times New Roman" panose="02020603050405020304" pitchFamily="18" charset="0"/>
              <a:cs typeface="Times New Roman" panose="02020603050405020304" pitchFamily="18" charset="0"/>
            </a:endParaRPr>
          </a:p>
          <a:p>
            <a:pPr lvl="3" indent="402450" defTabSz="689915"/>
            <a:endParaRPr lang="ru-RU" sz="1700" dirty="0">
              <a:solidFill>
                <a:prstClr val="black"/>
              </a:solidFill>
              <a:latin typeface="Times New Roman" panose="02020603050405020304" pitchFamily="18" charset="0"/>
              <a:cs typeface="Times New Roman" panose="02020603050405020304" pitchFamily="18" charset="0"/>
            </a:endParaRPr>
          </a:p>
          <a:p>
            <a:pPr lvl="3" indent="402450" defTabSz="689915"/>
            <a:endParaRPr lang="ru-RU" sz="1700" dirty="0">
              <a:solidFill>
                <a:prstClr val="black"/>
              </a:solidFill>
              <a:latin typeface="Times New Roman" panose="02020603050405020304" pitchFamily="18" charset="0"/>
              <a:cs typeface="Times New Roman" panose="02020603050405020304" pitchFamily="18" charset="0"/>
            </a:endParaRPr>
          </a:p>
        </p:txBody>
      </p:sp>
      <p:sp>
        <p:nvSpPr>
          <p:cNvPr id="13" name="Шеврон 25"/>
          <p:cNvSpPr/>
          <p:nvPr/>
        </p:nvSpPr>
        <p:spPr bwMode="auto">
          <a:xfrm>
            <a:off x="198534" y="902467"/>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sp>
        <p:nvSpPr>
          <p:cNvPr id="15" name="Шеврон 25"/>
          <p:cNvSpPr/>
          <p:nvPr/>
        </p:nvSpPr>
        <p:spPr bwMode="auto">
          <a:xfrm>
            <a:off x="183870" y="1451328"/>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sp>
        <p:nvSpPr>
          <p:cNvPr id="16" name="Шеврон 25"/>
          <p:cNvSpPr/>
          <p:nvPr/>
        </p:nvSpPr>
        <p:spPr bwMode="auto">
          <a:xfrm>
            <a:off x="169356" y="2212065"/>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cxnSp>
        <p:nvCxnSpPr>
          <p:cNvPr id="8" name="Прямая соединительная линия 7"/>
          <p:cNvCxnSpPr/>
          <p:nvPr/>
        </p:nvCxnSpPr>
        <p:spPr>
          <a:xfrm>
            <a:off x="274683" y="3253014"/>
            <a:ext cx="0" cy="1696358"/>
          </a:xfrm>
          <a:prstGeom prst="line">
            <a:avLst/>
          </a:prstGeom>
          <a:ln w="57150">
            <a:solidFill>
              <a:srgbClr val="0450F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8303860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Google Shape;363;p2"/>
          <p:cNvSpPr txBox="1"/>
          <p:nvPr/>
        </p:nvSpPr>
        <p:spPr>
          <a:xfrm>
            <a:off x="3365926" y="1394594"/>
            <a:ext cx="5778074" cy="2677616"/>
          </a:xfrm>
          <a:prstGeom prst="rect">
            <a:avLst/>
          </a:prstGeom>
          <a:noFill/>
          <a:ln>
            <a:noFill/>
          </a:ln>
        </p:spPr>
        <p:txBody>
          <a:bodyPr spcFirstLastPara="1" wrap="square" lIns="91425" tIns="45700" rIns="91425" bIns="45700" anchor="t" anchorCtr="0">
            <a:spAutoFit/>
          </a:bodyPr>
          <a:lstStyle/>
          <a:p>
            <a:pPr lvl="0"/>
            <a:r>
              <a:rPr lang="ru-RU" sz="2800" b="1" dirty="0">
                <a:solidFill>
                  <a:schemeClr val="tx1"/>
                </a:solidFill>
                <a:latin typeface="Exo 2" pitchFamily="2" charset="-52"/>
                <a:sym typeface="Exo 2"/>
              </a:rPr>
              <a:t>Типичные ошибки </a:t>
            </a:r>
            <a:br>
              <a:rPr lang="ru-RU" sz="2800" b="1" dirty="0">
                <a:solidFill>
                  <a:schemeClr val="tx1"/>
                </a:solidFill>
                <a:latin typeface="Exo 2" pitchFamily="2" charset="-52"/>
                <a:sym typeface="Exo 2"/>
              </a:rPr>
            </a:br>
            <a:r>
              <a:rPr lang="ru-RU" sz="2800" b="1" dirty="0">
                <a:solidFill>
                  <a:schemeClr val="tx1"/>
                </a:solidFill>
                <a:latin typeface="Exo 2" pitchFamily="2" charset="-52"/>
                <a:sym typeface="Exo 2"/>
              </a:rPr>
              <a:t>и нарушения при осуществлении неконкурентных закупок </a:t>
            </a:r>
            <a:br>
              <a:rPr lang="ru-RU" sz="2800" b="1" dirty="0">
                <a:solidFill>
                  <a:schemeClr val="tx1"/>
                </a:solidFill>
                <a:latin typeface="Exo 2" pitchFamily="2" charset="-52"/>
                <a:sym typeface="Exo 2"/>
              </a:rPr>
            </a:br>
            <a:r>
              <a:rPr lang="ru-RU" sz="2800" b="1" dirty="0">
                <a:solidFill>
                  <a:schemeClr val="tx1"/>
                </a:solidFill>
                <a:latin typeface="Exo 2" pitchFamily="2" charset="-52"/>
                <a:sym typeface="Exo 2"/>
              </a:rPr>
              <a:t>(в т.ч. при осуществлении закупок «с полки»)</a:t>
            </a:r>
          </a:p>
        </p:txBody>
      </p:sp>
      <p:pic>
        <p:nvPicPr>
          <p:cNvPr id="364" name="Google Shape;364;p2"/>
          <p:cNvPicPr preferRelativeResize="0"/>
          <p:nvPr/>
        </p:nvPicPr>
        <p:blipFill rotWithShape="1">
          <a:blip r:embed="rId3">
            <a:alphaModFix/>
          </a:blip>
          <a:srcRect l="32416" r="17446" b="967"/>
          <a:stretch/>
        </p:blipFill>
        <p:spPr>
          <a:xfrm rot="10800000">
            <a:off x="214643" y="1287385"/>
            <a:ext cx="3035249" cy="2998714"/>
          </a:xfrm>
          <a:prstGeom prst="rect">
            <a:avLst/>
          </a:prstGeom>
          <a:noFill/>
          <a:ln>
            <a:noFill/>
          </a:ln>
        </p:spPr>
      </p:pic>
      <p:pic>
        <p:nvPicPr>
          <p:cNvPr id="372" name="Google Shape;372;p2"/>
          <p:cNvPicPr preferRelativeResize="0"/>
          <p:nvPr/>
        </p:nvPicPr>
        <p:blipFill rotWithShape="1">
          <a:blip r:embed="rId4">
            <a:alphaModFix/>
          </a:blip>
          <a:srcRect l="-429" r="83745"/>
          <a:stretch/>
        </p:blipFill>
        <p:spPr>
          <a:xfrm>
            <a:off x="1119685" y="2237827"/>
            <a:ext cx="1101567" cy="1080450"/>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87680" y="1277372"/>
            <a:ext cx="8382000" cy="3139321"/>
          </a:xfrm>
          <a:prstGeom prst="rect">
            <a:avLst/>
          </a:prstGeom>
        </p:spPr>
        <p:txBody>
          <a:bodyPr wrap="square">
            <a:spAutoFit/>
          </a:bodyPr>
          <a:lstStyle/>
          <a:p>
            <a:r>
              <a:rPr lang="ru-RU" altLang="ru-RU" sz="1800" b="1" dirty="0">
                <a:solidFill>
                  <a:srgbClr val="0450F2"/>
                </a:solidFill>
                <a:latin typeface="Exo 2"/>
                <a:cs typeface="Times New Roman" panose="02020603050405020304" pitchFamily="18" charset="0"/>
              </a:rPr>
              <a:t>Суть дела:</a:t>
            </a:r>
            <a:r>
              <a:rPr lang="ru-RU" altLang="ru-RU" sz="1800" dirty="0">
                <a:solidFill>
                  <a:schemeClr val="tx1"/>
                </a:solidFill>
                <a:latin typeface="Exo 2"/>
                <a:cs typeface="Times New Roman" panose="02020603050405020304" pitchFamily="18" charset="0"/>
              </a:rPr>
              <a:t> в файл с описанием объекта закупки заказчик включил дополнительные характеристики, отсутствующие в КТРУ</a:t>
            </a:r>
          </a:p>
          <a:p>
            <a:endParaRPr lang="ru-RU" altLang="ru-RU" sz="1800" dirty="0">
              <a:solidFill>
                <a:schemeClr val="tx1"/>
              </a:solidFill>
              <a:latin typeface="Exo 2"/>
              <a:cs typeface="Times New Roman" panose="02020603050405020304" pitchFamily="18" charset="0"/>
            </a:endParaRPr>
          </a:p>
          <a:p>
            <a:r>
              <a:rPr lang="ru-RU" altLang="ru-RU" sz="1800" b="1" dirty="0">
                <a:solidFill>
                  <a:srgbClr val="0450F2"/>
                </a:solidFill>
                <a:latin typeface="Exo 2"/>
                <a:cs typeface="Times New Roman" panose="02020603050405020304" pitchFamily="18" charset="0"/>
              </a:rPr>
              <a:t>Решение:</a:t>
            </a:r>
            <a:r>
              <a:rPr lang="ru-RU" altLang="ru-RU" sz="1800" b="1" dirty="0">
                <a:solidFill>
                  <a:schemeClr val="tx1"/>
                </a:solidFill>
                <a:latin typeface="Exo 2"/>
                <a:cs typeface="Times New Roman" panose="02020603050405020304" pitchFamily="18" charset="0"/>
              </a:rPr>
              <a:t> </a:t>
            </a:r>
            <a:r>
              <a:rPr lang="ru-RU" altLang="ru-RU" sz="1800" dirty="0">
                <a:solidFill>
                  <a:schemeClr val="tx1"/>
                </a:solidFill>
                <a:latin typeface="Exo 2"/>
                <a:cs typeface="Times New Roman" panose="02020603050405020304" pitchFamily="18" charset="0"/>
              </a:rPr>
              <a:t>поскольку заказчиком в извещении об осуществлении закупки была указана позиция КТРУ 31.01.12.139-00000001 «Шкаф деревянный для документов» с дополнительными характеристиками, не предусмотренными для данной позиции КТРУ, в действиях заказчика усматриваются нарушения </a:t>
            </a:r>
            <a:r>
              <a:rPr lang="ru-RU" altLang="ru-RU" sz="1800" dirty="0" err="1">
                <a:solidFill>
                  <a:schemeClr val="tx1"/>
                </a:solidFill>
                <a:latin typeface="Exo 2"/>
                <a:cs typeface="Times New Roman" panose="02020603050405020304" pitchFamily="18" charset="0"/>
              </a:rPr>
              <a:t>пп</a:t>
            </a:r>
            <a:r>
              <a:rPr lang="ru-RU" altLang="ru-RU" sz="1800" dirty="0">
                <a:solidFill>
                  <a:schemeClr val="tx1"/>
                </a:solidFill>
                <a:latin typeface="Exo 2"/>
                <a:cs typeface="Times New Roman" panose="02020603050405020304" pitchFamily="18" charset="0"/>
              </a:rPr>
              <a:t>. «в» п. 3 ч. 12 ст. 93 Закона </a:t>
            </a:r>
            <a:r>
              <a:rPr lang="en-US" altLang="ru-RU" sz="1800" dirty="0">
                <a:solidFill>
                  <a:schemeClr val="tx1"/>
                </a:solidFill>
                <a:latin typeface="Exo 2"/>
                <a:cs typeface="Times New Roman" panose="02020603050405020304" pitchFamily="18" charset="0"/>
              </a:rPr>
              <a:t>N </a:t>
            </a:r>
            <a:r>
              <a:rPr lang="ru-RU" altLang="ru-RU" sz="1800" dirty="0">
                <a:solidFill>
                  <a:schemeClr val="tx1"/>
                </a:solidFill>
                <a:latin typeface="Exo 2"/>
                <a:cs typeface="Times New Roman" panose="02020603050405020304" pitchFamily="18" charset="0"/>
              </a:rPr>
              <a:t>44-ФЗ</a:t>
            </a:r>
          </a:p>
          <a:p>
            <a:endParaRPr lang="ru-RU" altLang="ru-RU" sz="1800" dirty="0">
              <a:solidFill>
                <a:schemeClr val="tx1"/>
              </a:solidFill>
              <a:latin typeface="Exo 2"/>
              <a:cs typeface="Times New Roman" panose="02020603050405020304" pitchFamily="18" charset="0"/>
            </a:endParaRPr>
          </a:p>
          <a:p>
            <a:r>
              <a:rPr lang="ru-RU" altLang="ru-RU" sz="1800" dirty="0">
                <a:solidFill>
                  <a:schemeClr val="tx1"/>
                </a:solidFill>
                <a:latin typeface="Exo 2"/>
                <a:cs typeface="Times New Roman" panose="02020603050405020304" pitchFamily="18" charset="0"/>
              </a:rPr>
              <a:t>см. решение Кабардино-Балкарского УФАС по закупке </a:t>
            </a:r>
            <a:br>
              <a:rPr lang="en-US" altLang="ru-RU" sz="1800" dirty="0">
                <a:solidFill>
                  <a:schemeClr val="tx1"/>
                </a:solidFill>
                <a:latin typeface="Exo 2"/>
                <a:cs typeface="Times New Roman" panose="02020603050405020304" pitchFamily="18" charset="0"/>
              </a:rPr>
            </a:br>
            <a:r>
              <a:rPr lang="en-US" altLang="ru-RU" sz="1800" dirty="0">
                <a:solidFill>
                  <a:schemeClr val="tx1"/>
                </a:solidFill>
                <a:latin typeface="Exo 2"/>
                <a:cs typeface="Times New Roman" panose="02020603050405020304" pitchFamily="18" charset="0"/>
              </a:rPr>
              <a:t>N </a:t>
            </a:r>
            <a:r>
              <a:rPr lang="ru-RU" altLang="ru-RU" sz="1800" dirty="0">
                <a:solidFill>
                  <a:schemeClr val="tx1"/>
                </a:solidFill>
                <a:latin typeface="Exo 2"/>
                <a:cs typeface="Times New Roman" panose="02020603050405020304" pitchFamily="18" charset="0"/>
              </a:rPr>
              <a:t>0304200004523000066 от</a:t>
            </a:r>
            <a:r>
              <a:rPr lang="en-US" altLang="ru-RU" sz="1800" dirty="0">
                <a:solidFill>
                  <a:schemeClr val="tx1"/>
                </a:solidFill>
                <a:latin typeface="Exo 2"/>
                <a:cs typeface="Times New Roman" panose="02020603050405020304" pitchFamily="18" charset="0"/>
              </a:rPr>
              <a:t> </a:t>
            </a:r>
            <a:r>
              <a:rPr lang="ru-RU" altLang="ru-RU" sz="1800" dirty="0">
                <a:solidFill>
                  <a:schemeClr val="tx1"/>
                </a:solidFill>
                <a:latin typeface="Exo 2"/>
                <a:cs typeface="Times New Roman" panose="02020603050405020304" pitchFamily="18" charset="0"/>
              </a:rPr>
              <a:t>10.01.2024</a:t>
            </a:r>
          </a:p>
        </p:txBody>
      </p:sp>
      <p:sp>
        <p:nvSpPr>
          <p:cNvPr id="4" name="Заголовок 1"/>
          <p:cNvSpPr txBox="1">
            <a:spLocks/>
          </p:cNvSpPr>
          <p:nvPr/>
        </p:nvSpPr>
        <p:spPr>
          <a:xfrm>
            <a:off x="212725" y="423816"/>
            <a:ext cx="8931275" cy="585788"/>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ru-RU" sz="2200" noProof="0" dirty="0">
                <a:solidFill>
                  <a:srgbClr val="0450F2"/>
                </a:solidFill>
                <a:latin typeface="Exo 2 SemiBold"/>
                <a:ea typeface="Exo 2 SemiBold"/>
                <a:cs typeface="Exo 2 SemiBold"/>
                <a:sym typeface="Exo 2 SemiBold"/>
              </a:rPr>
              <a:t>ФАС России: закупки «с полки»</a:t>
            </a:r>
            <a:endParaRPr kumimoji="0" lang="ru-RU" sz="2200" b="0" i="0" u="none" strike="noStrike" kern="0" cap="none" spc="0" normalizeH="0" baseline="0" noProof="0" dirty="0">
              <a:ln>
                <a:noFill/>
              </a:ln>
              <a:solidFill>
                <a:srgbClr val="0450F2"/>
              </a:solidFill>
              <a:effectLst/>
              <a:uLnTx/>
              <a:uFillTx/>
              <a:latin typeface="Exo 2 SemiBold"/>
              <a:ea typeface="Exo 2 SemiBold"/>
              <a:cs typeface="Exo 2 SemiBold"/>
              <a:sym typeface="Exo 2 SemiBold"/>
            </a:endParaRPr>
          </a:p>
        </p:txBody>
      </p:sp>
      <p:sp>
        <p:nvSpPr>
          <p:cNvPr id="5" name="Шеврон 25"/>
          <p:cNvSpPr/>
          <p:nvPr/>
        </p:nvSpPr>
        <p:spPr bwMode="auto">
          <a:xfrm>
            <a:off x="249334" y="1369827"/>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sp>
        <p:nvSpPr>
          <p:cNvPr id="6" name="Шеврон 25"/>
          <p:cNvSpPr/>
          <p:nvPr/>
        </p:nvSpPr>
        <p:spPr bwMode="auto">
          <a:xfrm>
            <a:off x="249334" y="2213107"/>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45440" y="1036925"/>
            <a:ext cx="8666480" cy="3970318"/>
          </a:xfrm>
          <a:prstGeom prst="rect">
            <a:avLst/>
          </a:prstGeom>
        </p:spPr>
        <p:txBody>
          <a:bodyPr wrap="square">
            <a:spAutoFit/>
          </a:bodyPr>
          <a:lstStyle/>
          <a:p>
            <a:r>
              <a:rPr lang="ru-RU" altLang="ru-RU" b="1" dirty="0">
                <a:solidFill>
                  <a:srgbClr val="0450F2"/>
                </a:solidFill>
                <a:latin typeface="Exo 2"/>
                <a:cs typeface="Times New Roman" panose="02020603050405020304" pitchFamily="18" charset="0"/>
              </a:rPr>
              <a:t>Суть дела: </a:t>
            </a:r>
            <a:r>
              <a:rPr lang="ru-RU" altLang="ru-RU" dirty="0">
                <a:latin typeface="Exo 2"/>
                <a:cs typeface="Times New Roman" panose="02020603050405020304" pitchFamily="18" charset="0"/>
              </a:rPr>
              <a:t>заказчиком указан код КТРУ – 32.50.13.110-00005040, для которого характеристики товара в разделе «Описание товара, работы, услуги» полностью отсутствуют, однако, заказчик Приложением №2 к проекту контракта установил требования к характеристикам товара, не включенным в КТРУ</a:t>
            </a:r>
          </a:p>
          <a:p>
            <a:endParaRPr lang="ru-RU" altLang="ru-RU" dirty="0">
              <a:latin typeface="Exo 2"/>
              <a:cs typeface="Times New Roman" panose="02020603050405020304" pitchFamily="18" charset="0"/>
            </a:endParaRPr>
          </a:p>
          <a:p>
            <a:r>
              <a:rPr lang="ru-RU" altLang="ru-RU" b="1" dirty="0">
                <a:solidFill>
                  <a:srgbClr val="0450F2"/>
                </a:solidFill>
                <a:latin typeface="Exo 2"/>
                <a:cs typeface="Times New Roman" panose="02020603050405020304" pitchFamily="18" charset="0"/>
              </a:rPr>
              <a:t>Решение: </a:t>
            </a:r>
            <a:r>
              <a:rPr lang="ru-RU" altLang="ru-RU" dirty="0">
                <a:latin typeface="Exo 2"/>
                <a:cs typeface="Times New Roman" panose="02020603050405020304" pitchFamily="18" charset="0"/>
              </a:rPr>
              <a:t>если описание объекта закупки, содержащее характеристики товара, не сформировано и не включено в позицию каталога, возможность реализации положений п. «в» п. 3 ч. 12 </a:t>
            </a:r>
            <a:br>
              <a:rPr lang="en-US" altLang="ru-RU" dirty="0">
                <a:latin typeface="Exo 2"/>
                <a:cs typeface="Times New Roman" panose="02020603050405020304" pitchFamily="18" charset="0"/>
              </a:rPr>
            </a:br>
            <a:r>
              <a:rPr lang="ru-RU" altLang="ru-RU" dirty="0">
                <a:latin typeface="Exo 2"/>
                <a:cs typeface="Times New Roman" panose="02020603050405020304" pitchFamily="18" charset="0"/>
              </a:rPr>
              <a:t>ст. 93 Закона </a:t>
            </a:r>
            <a:r>
              <a:rPr lang="en-US" altLang="ru-RU" dirty="0">
                <a:latin typeface="Exo 2"/>
                <a:cs typeface="Times New Roman" panose="02020603050405020304" pitchFamily="18" charset="0"/>
              </a:rPr>
              <a:t>N </a:t>
            </a:r>
            <a:r>
              <a:rPr lang="ru-RU" altLang="ru-RU" dirty="0">
                <a:latin typeface="Exo 2"/>
                <a:cs typeface="Times New Roman" panose="02020603050405020304" pitchFamily="18" charset="0"/>
              </a:rPr>
              <a:t>44-ФЗ отсутствует, поскольку в этом случае указать в извещении об осуществлении закупки характеристики закупаемого товара с использованием каталога невозможно</a:t>
            </a:r>
          </a:p>
          <a:p>
            <a:br>
              <a:rPr lang="ru-RU" altLang="ru-RU" dirty="0">
                <a:latin typeface="Exo 2"/>
                <a:cs typeface="Times New Roman" panose="02020603050405020304" pitchFamily="18" charset="0"/>
              </a:rPr>
            </a:br>
            <a:r>
              <a:rPr lang="ru-RU" altLang="ru-RU" dirty="0">
                <a:solidFill>
                  <a:srgbClr val="0450F2"/>
                </a:solidFill>
                <a:latin typeface="Exo 2"/>
                <a:cs typeface="Times New Roman" panose="02020603050405020304" pitchFamily="18" charset="0"/>
              </a:rPr>
              <a:t>В этой связи закупка товара у </a:t>
            </a:r>
            <a:r>
              <a:rPr lang="ru-RU" altLang="ru-RU" dirty="0" err="1">
                <a:solidFill>
                  <a:srgbClr val="0450F2"/>
                </a:solidFill>
                <a:latin typeface="Exo 2"/>
                <a:cs typeface="Times New Roman" panose="02020603050405020304" pitchFamily="18" charset="0"/>
              </a:rPr>
              <a:t>едпоставщика</a:t>
            </a:r>
            <a:r>
              <a:rPr lang="ru-RU" altLang="ru-RU" dirty="0">
                <a:solidFill>
                  <a:srgbClr val="0450F2"/>
                </a:solidFill>
                <a:latin typeface="Exo 2"/>
                <a:cs typeface="Times New Roman" panose="02020603050405020304" pitchFamily="18" charset="0"/>
              </a:rPr>
              <a:t> в </a:t>
            </a:r>
            <a:r>
              <a:rPr lang="ru-RU" altLang="ru-RU" dirty="0" err="1">
                <a:solidFill>
                  <a:srgbClr val="0450F2"/>
                </a:solidFill>
                <a:latin typeface="Exo 2"/>
                <a:cs typeface="Times New Roman" panose="02020603050405020304" pitchFamily="18" charset="0"/>
              </a:rPr>
              <a:t>эл.форме</a:t>
            </a:r>
            <a:r>
              <a:rPr lang="ru-RU" altLang="ru-RU" dirty="0">
                <a:solidFill>
                  <a:srgbClr val="0450F2"/>
                </a:solidFill>
                <a:latin typeface="Exo 2"/>
                <a:cs typeface="Times New Roman" panose="02020603050405020304" pitchFamily="18" charset="0"/>
              </a:rPr>
              <a:t> на сумму, предусмотренную ч. 12 ст. 93 Закона </a:t>
            </a:r>
            <a:r>
              <a:rPr lang="en-US" altLang="ru-RU" dirty="0">
                <a:solidFill>
                  <a:srgbClr val="0450F2"/>
                </a:solidFill>
                <a:latin typeface="Exo 2"/>
                <a:cs typeface="Times New Roman" panose="02020603050405020304" pitchFamily="18" charset="0"/>
              </a:rPr>
              <a:t>N 44-</a:t>
            </a:r>
            <a:r>
              <a:rPr lang="ru-RU" altLang="ru-RU" dirty="0">
                <a:solidFill>
                  <a:srgbClr val="0450F2"/>
                </a:solidFill>
                <a:latin typeface="Exo 2"/>
                <a:cs typeface="Times New Roman" panose="02020603050405020304" pitchFamily="18" charset="0"/>
              </a:rPr>
              <a:t>ФЗ, осуществляется при наличии в каталоге позиции, содержащей описание объекта закупки, включающее характеристики товара </a:t>
            </a:r>
            <a:r>
              <a:rPr lang="ru-RU" altLang="ru-RU" dirty="0">
                <a:latin typeface="Exo 2"/>
                <a:cs typeface="Times New Roman" panose="02020603050405020304" pitchFamily="18" charset="0"/>
              </a:rPr>
              <a:t>(см. письмо Минфина России от 10.08.2023 </a:t>
            </a:r>
            <a:br>
              <a:rPr lang="en-US" altLang="ru-RU" dirty="0">
                <a:latin typeface="Exo 2"/>
                <a:cs typeface="Times New Roman" panose="02020603050405020304" pitchFamily="18" charset="0"/>
              </a:rPr>
            </a:br>
            <a:r>
              <a:rPr lang="en-US" altLang="ru-RU" dirty="0">
                <a:latin typeface="Exo 2"/>
                <a:cs typeface="Times New Roman" panose="02020603050405020304" pitchFamily="18" charset="0"/>
              </a:rPr>
              <a:t>N </a:t>
            </a:r>
            <a:r>
              <a:rPr lang="ru-RU" altLang="ru-RU" dirty="0">
                <a:latin typeface="Exo 2"/>
                <a:cs typeface="Times New Roman" panose="02020603050405020304" pitchFamily="18" charset="0"/>
              </a:rPr>
              <a:t>24-03-06/75075), следовательно, довод заявителя нашел свое подтверждение, а действия заказчика, установившего требования к характеристикам товара нарушают положения </a:t>
            </a:r>
            <a:br>
              <a:rPr lang="en-US" altLang="ru-RU" dirty="0">
                <a:latin typeface="Exo 2"/>
                <a:cs typeface="Times New Roman" panose="02020603050405020304" pitchFamily="18" charset="0"/>
              </a:rPr>
            </a:br>
            <a:r>
              <a:rPr lang="ru-RU" altLang="ru-RU" dirty="0" err="1">
                <a:latin typeface="Exo 2"/>
                <a:cs typeface="Times New Roman" panose="02020603050405020304" pitchFamily="18" charset="0"/>
              </a:rPr>
              <a:t>пп</a:t>
            </a:r>
            <a:r>
              <a:rPr lang="ru-RU" altLang="ru-RU" dirty="0">
                <a:latin typeface="Exo 2"/>
                <a:cs typeface="Times New Roman" panose="02020603050405020304" pitchFamily="18" charset="0"/>
              </a:rPr>
              <a:t>. «в» п.</a:t>
            </a:r>
            <a:r>
              <a:rPr lang="en-US" altLang="ru-RU" dirty="0">
                <a:latin typeface="Exo 2"/>
                <a:cs typeface="Times New Roman" panose="02020603050405020304" pitchFamily="18" charset="0"/>
              </a:rPr>
              <a:t> </a:t>
            </a:r>
            <a:r>
              <a:rPr lang="ru-RU" altLang="ru-RU" dirty="0">
                <a:latin typeface="Exo 2"/>
                <a:cs typeface="Times New Roman" panose="02020603050405020304" pitchFamily="18" charset="0"/>
              </a:rPr>
              <a:t>3</a:t>
            </a:r>
            <a:r>
              <a:rPr lang="en-US" altLang="ru-RU" dirty="0">
                <a:latin typeface="Exo 2"/>
                <a:cs typeface="Times New Roman" panose="02020603050405020304" pitchFamily="18" charset="0"/>
              </a:rPr>
              <a:t> </a:t>
            </a:r>
            <a:r>
              <a:rPr lang="ru-RU" altLang="ru-RU" dirty="0">
                <a:latin typeface="Exo 2"/>
                <a:cs typeface="Times New Roman" panose="02020603050405020304" pitchFamily="18" charset="0"/>
              </a:rPr>
              <a:t> ч.12 ст.93 Закона </a:t>
            </a:r>
            <a:r>
              <a:rPr lang="en-US" altLang="ru-RU" dirty="0">
                <a:latin typeface="Exo 2"/>
                <a:cs typeface="Times New Roman" panose="02020603050405020304" pitchFamily="18" charset="0"/>
              </a:rPr>
              <a:t>N </a:t>
            </a:r>
            <a:r>
              <a:rPr lang="ru-RU" altLang="ru-RU" dirty="0">
                <a:latin typeface="Exo 2"/>
                <a:cs typeface="Times New Roman" panose="02020603050405020304" pitchFamily="18" charset="0"/>
              </a:rPr>
              <a:t>44-ФЗ</a:t>
            </a:r>
          </a:p>
          <a:p>
            <a:endParaRPr lang="ru-RU" altLang="ru-RU" dirty="0">
              <a:latin typeface="Exo 2"/>
              <a:cs typeface="Times New Roman" panose="02020603050405020304" pitchFamily="18" charset="0"/>
            </a:endParaRPr>
          </a:p>
          <a:p>
            <a:r>
              <a:rPr lang="ru-RU" altLang="ru-RU" dirty="0">
                <a:latin typeface="Exo 2"/>
                <a:cs typeface="Times New Roman" panose="02020603050405020304" pitchFamily="18" charset="0"/>
              </a:rPr>
              <a:t>См.: решение Санкт-Петербургского УФАС по закупке </a:t>
            </a:r>
            <a:r>
              <a:rPr lang="en-US" altLang="ru-RU" dirty="0">
                <a:latin typeface="Exo 2"/>
                <a:cs typeface="Times New Roman" panose="02020603050405020304" pitchFamily="18" charset="0"/>
              </a:rPr>
              <a:t>N </a:t>
            </a:r>
            <a:r>
              <a:rPr lang="ru-RU" altLang="ru-RU" dirty="0">
                <a:latin typeface="Exo 2"/>
                <a:cs typeface="Times New Roman" panose="02020603050405020304" pitchFamily="18" charset="0"/>
              </a:rPr>
              <a:t>0372200029723000194 от 26.10.2023</a:t>
            </a:r>
          </a:p>
        </p:txBody>
      </p:sp>
      <p:sp>
        <p:nvSpPr>
          <p:cNvPr id="3" name="Заголовок 1"/>
          <p:cNvSpPr txBox="1">
            <a:spLocks/>
          </p:cNvSpPr>
          <p:nvPr/>
        </p:nvSpPr>
        <p:spPr>
          <a:xfrm>
            <a:off x="212725" y="423816"/>
            <a:ext cx="8931275" cy="585788"/>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ru-RU" sz="2200" noProof="0" dirty="0">
                <a:solidFill>
                  <a:srgbClr val="0450F2"/>
                </a:solidFill>
                <a:latin typeface="Exo 2 SemiBold"/>
                <a:ea typeface="Exo 2 SemiBold"/>
                <a:cs typeface="Exo 2 SemiBold"/>
                <a:sym typeface="Exo 2 SemiBold"/>
              </a:rPr>
              <a:t>ФАС России: закупки «с полки»</a:t>
            </a:r>
            <a:endParaRPr kumimoji="0" lang="ru-RU" sz="2200" b="0" i="0" u="none" strike="noStrike" kern="0" cap="none" spc="0" normalizeH="0" baseline="0" noProof="0" dirty="0">
              <a:ln>
                <a:noFill/>
              </a:ln>
              <a:solidFill>
                <a:srgbClr val="0450F2"/>
              </a:solidFill>
              <a:effectLst/>
              <a:uLnTx/>
              <a:uFillTx/>
              <a:latin typeface="Exo 2 SemiBold"/>
              <a:ea typeface="Exo 2 SemiBold"/>
              <a:cs typeface="Exo 2 SemiBold"/>
              <a:sym typeface="Exo 2 SemiBold"/>
            </a:endParaRPr>
          </a:p>
        </p:txBody>
      </p:sp>
      <p:sp>
        <p:nvSpPr>
          <p:cNvPr id="4" name="Шеврон 25"/>
          <p:cNvSpPr/>
          <p:nvPr/>
        </p:nvSpPr>
        <p:spPr bwMode="auto">
          <a:xfrm>
            <a:off x="178214" y="1136147"/>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sp>
        <p:nvSpPr>
          <p:cNvPr id="5" name="Шеврон 25"/>
          <p:cNvSpPr/>
          <p:nvPr/>
        </p:nvSpPr>
        <p:spPr bwMode="auto">
          <a:xfrm>
            <a:off x="188374" y="2192787"/>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16560" y="1045518"/>
            <a:ext cx="8605520" cy="3539430"/>
          </a:xfrm>
          <a:prstGeom prst="rect">
            <a:avLst/>
          </a:prstGeom>
        </p:spPr>
        <p:txBody>
          <a:bodyPr wrap="square">
            <a:spAutoFit/>
          </a:bodyPr>
          <a:lstStyle/>
          <a:p>
            <a:br>
              <a:rPr lang="ru-RU" altLang="ru-RU" sz="1600" dirty="0">
                <a:latin typeface="Exo 2"/>
                <a:cs typeface="Times New Roman" panose="02020603050405020304" pitchFamily="18" charset="0"/>
              </a:rPr>
            </a:br>
            <a:r>
              <a:rPr lang="ru-RU" altLang="ru-RU" sz="1600" b="1" dirty="0">
                <a:solidFill>
                  <a:srgbClr val="0450F2"/>
                </a:solidFill>
                <a:latin typeface="Exo 2"/>
                <a:cs typeface="Times New Roman" panose="02020603050405020304" pitchFamily="18" charset="0"/>
              </a:rPr>
              <a:t>Суть дела: </a:t>
            </a:r>
            <a:r>
              <a:rPr lang="ru-RU" altLang="ru-RU" sz="1600" dirty="0">
                <a:latin typeface="Exo 2"/>
                <a:cs typeface="Times New Roman" panose="02020603050405020304" pitchFamily="18" charset="0"/>
              </a:rPr>
              <a:t>заявка участника отклонена в вязи с тем, что в ней отсутствует срок поставки товара, и количество товара не соответствует заявленному</a:t>
            </a:r>
            <a:br>
              <a:rPr lang="ru-RU" altLang="ru-RU" sz="1600" dirty="0">
                <a:latin typeface="Exo 2"/>
                <a:cs typeface="Times New Roman" panose="02020603050405020304" pitchFamily="18" charset="0"/>
              </a:rPr>
            </a:br>
            <a:endParaRPr lang="en-US" altLang="ru-RU" sz="1600" dirty="0">
              <a:latin typeface="Exo 2"/>
              <a:cs typeface="Times New Roman" panose="02020603050405020304" pitchFamily="18" charset="0"/>
            </a:endParaRPr>
          </a:p>
          <a:p>
            <a:r>
              <a:rPr lang="ru-RU" altLang="ru-RU" sz="1600" b="1" dirty="0">
                <a:solidFill>
                  <a:srgbClr val="0450F2"/>
                </a:solidFill>
                <a:latin typeface="Exo 2"/>
                <a:cs typeface="Times New Roman" panose="02020603050405020304" pitchFamily="18" charset="0"/>
              </a:rPr>
              <a:t>Решение:</a:t>
            </a:r>
            <a:r>
              <a:rPr lang="ru-RU" altLang="ru-RU" sz="1600" dirty="0">
                <a:latin typeface="Exo 2"/>
                <a:cs typeface="Times New Roman" panose="02020603050405020304" pitchFamily="18" charset="0"/>
              </a:rPr>
              <a:t> при формировании заявителем предварительного предложения на электронной площадке в отношении количества товара установлено «от 1». </a:t>
            </a:r>
            <a:br>
              <a:rPr lang="ru-RU" altLang="ru-RU" sz="1600" dirty="0">
                <a:latin typeface="Exo 2"/>
                <a:cs typeface="Times New Roman" panose="02020603050405020304" pitchFamily="18" charset="0"/>
              </a:rPr>
            </a:br>
            <a:r>
              <a:rPr lang="ru-RU" altLang="ru-RU" sz="1600" dirty="0">
                <a:latin typeface="Exo 2"/>
                <a:cs typeface="Times New Roman" panose="02020603050405020304" pitchFamily="18" charset="0"/>
              </a:rPr>
              <a:t>Таким образом, установлено минимальное количество товара «от…» из этого следует, что поставщик может осуществить поставку любого количества, без ограничений </a:t>
            </a:r>
            <a:br>
              <a:rPr lang="ru-RU" altLang="ru-RU" sz="1600" dirty="0">
                <a:latin typeface="Exo 2"/>
                <a:cs typeface="Times New Roman" panose="02020603050405020304" pitchFamily="18" charset="0"/>
              </a:rPr>
            </a:br>
            <a:r>
              <a:rPr lang="ru-RU" altLang="ru-RU" sz="1600" dirty="0">
                <a:latin typeface="Exo 2"/>
                <a:cs typeface="Times New Roman" panose="02020603050405020304" pitchFamily="18" charset="0"/>
              </a:rPr>
              <a:t>по максимальному количеству. В </a:t>
            </a:r>
            <a:r>
              <a:rPr lang="ru-RU" altLang="ru-RU" sz="1600" dirty="0" err="1">
                <a:latin typeface="Exo 2"/>
                <a:cs typeface="Times New Roman" panose="02020603050405020304" pitchFamily="18" charset="0"/>
              </a:rPr>
              <a:t>пп</a:t>
            </a:r>
            <a:r>
              <a:rPr lang="ru-RU" altLang="ru-RU" sz="1600" dirty="0">
                <a:latin typeface="Exo 2"/>
                <a:cs typeface="Times New Roman" panose="02020603050405020304" pitchFamily="18" charset="0"/>
              </a:rPr>
              <a:t>. «л» п. 1 ч. 12 ст. 93 Закона </a:t>
            </a:r>
            <a:r>
              <a:rPr lang="en-US" altLang="ru-RU" sz="1600" dirty="0">
                <a:latin typeface="Exo 2"/>
                <a:cs typeface="Times New Roman" panose="02020603050405020304" pitchFamily="18" charset="0"/>
              </a:rPr>
              <a:t>N 44-</a:t>
            </a:r>
            <a:r>
              <a:rPr lang="ru-RU" altLang="ru-RU" sz="1600" dirty="0">
                <a:latin typeface="Exo 2"/>
                <a:cs typeface="Times New Roman" panose="02020603050405020304" pitchFamily="18" charset="0"/>
              </a:rPr>
              <a:t>ФЗ, указано, </a:t>
            </a:r>
            <a:br>
              <a:rPr lang="ru-RU" altLang="ru-RU" sz="1600" dirty="0">
                <a:latin typeface="Exo 2"/>
                <a:cs typeface="Times New Roman" panose="02020603050405020304" pitchFamily="18" charset="0"/>
              </a:rPr>
            </a:br>
            <a:r>
              <a:rPr lang="ru-RU" altLang="ru-RU" sz="1600" dirty="0">
                <a:latin typeface="Exo 2"/>
                <a:cs typeface="Times New Roman" panose="02020603050405020304" pitchFamily="18" charset="0"/>
              </a:rPr>
              <a:t>если в предварительном предложении нет срока поставки, это означает, </a:t>
            </a:r>
            <a:br>
              <a:rPr lang="ru-RU" altLang="ru-RU" sz="1600" dirty="0">
                <a:latin typeface="Exo 2"/>
                <a:cs typeface="Times New Roman" panose="02020603050405020304" pitchFamily="18" charset="0"/>
              </a:rPr>
            </a:br>
            <a:r>
              <a:rPr lang="ru-RU" altLang="ru-RU" sz="1600" dirty="0">
                <a:latin typeface="Exo 2"/>
                <a:cs typeface="Times New Roman" panose="02020603050405020304" pitchFamily="18" charset="0"/>
              </a:rPr>
              <a:t>что поставщик готов поставить товар в срок, который заказчик укажет в извещении. </a:t>
            </a:r>
            <a:r>
              <a:rPr lang="ru-RU" altLang="ru-RU" sz="1600" dirty="0">
                <a:solidFill>
                  <a:srgbClr val="0450F2"/>
                </a:solidFill>
                <a:latin typeface="Exo 2"/>
                <a:cs typeface="Times New Roman" panose="02020603050405020304" pitchFamily="18" charset="0"/>
              </a:rPr>
              <a:t>Таким образом, заявка отклонена неправомерно</a:t>
            </a:r>
            <a:endParaRPr lang="en-US" altLang="ru-RU" sz="1600" dirty="0">
              <a:solidFill>
                <a:srgbClr val="0450F2"/>
              </a:solidFill>
              <a:latin typeface="Exo 2"/>
              <a:cs typeface="Times New Roman" panose="02020603050405020304" pitchFamily="18" charset="0"/>
            </a:endParaRPr>
          </a:p>
          <a:p>
            <a:endParaRPr lang="en-US" altLang="ru-RU" sz="1600" dirty="0">
              <a:latin typeface="Exo 2"/>
              <a:cs typeface="Times New Roman" panose="02020603050405020304" pitchFamily="18" charset="0"/>
            </a:endParaRPr>
          </a:p>
          <a:p>
            <a:r>
              <a:rPr lang="ru-RU" altLang="ru-RU" sz="1600" dirty="0">
                <a:latin typeface="Exo 2"/>
                <a:cs typeface="Times New Roman" panose="02020603050405020304" pitchFamily="18" charset="0"/>
              </a:rPr>
              <a:t>См. решение Краснодарского УФАС по закупке </a:t>
            </a:r>
            <a:r>
              <a:rPr lang="en-US" altLang="ru-RU" sz="1600" dirty="0">
                <a:latin typeface="Exo 2"/>
                <a:cs typeface="Times New Roman" panose="02020603050405020304" pitchFamily="18" charset="0"/>
              </a:rPr>
              <a:t>N </a:t>
            </a:r>
            <a:r>
              <a:rPr lang="ru-RU" altLang="ru-RU" sz="1600" dirty="0">
                <a:latin typeface="Exo 2"/>
                <a:cs typeface="Times New Roman" panose="02020603050405020304" pitchFamily="18" charset="0"/>
              </a:rPr>
              <a:t>0318200078923000008 от 03.11.2023</a:t>
            </a:r>
          </a:p>
        </p:txBody>
      </p:sp>
      <p:sp>
        <p:nvSpPr>
          <p:cNvPr id="3" name="Заголовок 1"/>
          <p:cNvSpPr txBox="1">
            <a:spLocks/>
          </p:cNvSpPr>
          <p:nvPr/>
        </p:nvSpPr>
        <p:spPr>
          <a:xfrm>
            <a:off x="212725" y="423816"/>
            <a:ext cx="8931275" cy="585788"/>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ru-RU" sz="2200" noProof="0" dirty="0">
                <a:solidFill>
                  <a:srgbClr val="0450F2"/>
                </a:solidFill>
                <a:latin typeface="Exo 2 SemiBold"/>
                <a:ea typeface="Exo 2 SemiBold"/>
                <a:cs typeface="Exo 2 SemiBold"/>
                <a:sym typeface="Exo 2 SemiBold"/>
              </a:rPr>
              <a:t>ФАС России: закупки «с полки»</a:t>
            </a:r>
            <a:endParaRPr kumimoji="0" lang="ru-RU" sz="2200" b="0" i="0" u="none" strike="noStrike" kern="0" cap="none" spc="0" normalizeH="0" baseline="0" noProof="0" dirty="0">
              <a:ln>
                <a:noFill/>
              </a:ln>
              <a:solidFill>
                <a:srgbClr val="0450F2"/>
              </a:solidFill>
              <a:effectLst/>
              <a:uLnTx/>
              <a:uFillTx/>
              <a:latin typeface="Exo 2 SemiBold"/>
              <a:ea typeface="Exo 2 SemiBold"/>
              <a:cs typeface="Exo 2 SemiBold"/>
              <a:sym typeface="Exo 2 SemiBold"/>
            </a:endParaRPr>
          </a:p>
        </p:txBody>
      </p:sp>
      <p:sp>
        <p:nvSpPr>
          <p:cNvPr id="5" name="Шеврон 25"/>
          <p:cNvSpPr/>
          <p:nvPr/>
        </p:nvSpPr>
        <p:spPr bwMode="auto">
          <a:xfrm>
            <a:off x="229014" y="1390147"/>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sp>
        <p:nvSpPr>
          <p:cNvPr id="6" name="Шеврон 25"/>
          <p:cNvSpPr/>
          <p:nvPr/>
        </p:nvSpPr>
        <p:spPr bwMode="auto">
          <a:xfrm>
            <a:off x="239174" y="2121667"/>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172720" y="431165"/>
            <a:ext cx="8847138" cy="498475"/>
          </a:xfrm>
        </p:spPr>
        <p:txBody>
          <a:bodyPr>
            <a:normAutofit/>
          </a:bodyPr>
          <a:lstStyle/>
          <a:p>
            <a:pPr>
              <a:defRPr/>
            </a:pPr>
            <a:r>
              <a:rPr lang="ru-RU" sz="2200" dirty="0">
                <a:solidFill>
                  <a:srgbClr val="0450F2"/>
                </a:solidFill>
                <a:latin typeface="Exo 2 SemiBold"/>
                <a:ea typeface="Exo 2 SemiBold"/>
                <a:cs typeface="Exo 2 SemiBold"/>
                <a:sym typeface="Exo 2 SemiBold"/>
              </a:rPr>
              <a:t>Иные типичные нарушения:</a:t>
            </a:r>
          </a:p>
        </p:txBody>
      </p:sp>
      <p:sp>
        <p:nvSpPr>
          <p:cNvPr id="65539" name="Объект 2"/>
          <p:cNvSpPr>
            <a:spLocks noGrp="1"/>
          </p:cNvSpPr>
          <p:nvPr>
            <p:ph idx="4294967295"/>
          </p:nvPr>
        </p:nvSpPr>
        <p:spPr>
          <a:xfrm>
            <a:off x="193040" y="949960"/>
            <a:ext cx="8717280" cy="4592638"/>
          </a:xfrm>
        </p:spPr>
        <p:txBody>
          <a:bodyPr/>
          <a:lstStyle/>
          <a:p>
            <a:pPr marL="0" indent="0">
              <a:buFont typeface="Arial" panose="020B0604020202020204" pitchFamily="34" charset="0"/>
              <a:buNone/>
              <a:defRPr/>
            </a:pPr>
            <a:r>
              <a:rPr lang="ru-RU" altLang="ru-RU" sz="1600" b="1" i="1" dirty="0">
                <a:solidFill>
                  <a:srgbClr val="0450F2"/>
                </a:solidFill>
                <a:latin typeface="Exo 2"/>
                <a:cs typeface="Times New Roman" panose="02020603050405020304" pitchFamily="18" charset="0"/>
              </a:rPr>
              <a:t>Ситуация 1:</a:t>
            </a:r>
            <a:r>
              <a:rPr lang="ru-RU" altLang="ru-RU" sz="1600" dirty="0">
                <a:latin typeface="Exo 2"/>
                <a:cs typeface="Times New Roman" panose="02020603050405020304" pitchFamily="18" charset="0"/>
              </a:rPr>
              <a:t> заказчик увеличил цену контракта свыше разрешенного предела. Согласно</a:t>
            </a:r>
            <a:br>
              <a:rPr lang="ru-RU" altLang="ru-RU" sz="1600" dirty="0">
                <a:latin typeface="Exo 2"/>
                <a:cs typeface="Times New Roman" panose="02020603050405020304" pitchFamily="18" charset="0"/>
              </a:rPr>
            </a:br>
            <a:r>
              <a:rPr lang="ru-RU" altLang="ru-RU" sz="1600" dirty="0">
                <a:latin typeface="Exo 2"/>
                <a:cs typeface="Times New Roman" panose="02020603050405020304" pitchFamily="18" charset="0"/>
              </a:rPr>
              <a:t>п. 1.2 ч. 1 ст. 95 Закона </a:t>
            </a:r>
            <a:r>
              <a:rPr lang="en-US" altLang="ru-RU" sz="1600" dirty="0">
                <a:latin typeface="Exo 2"/>
                <a:cs typeface="Times New Roman" panose="02020603050405020304" pitchFamily="18" charset="0"/>
              </a:rPr>
              <a:t>N</a:t>
            </a:r>
            <a:r>
              <a:rPr lang="ru-RU" altLang="ru-RU" sz="1600" dirty="0">
                <a:latin typeface="Exo 2"/>
                <a:cs typeface="Times New Roman" panose="02020603050405020304" pitchFamily="18" charset="0"/>
              </a:rPr>
              <a:t> 44-ФЗ, по соглашению сторон можно увеличить цену контракта не более чем на 10% равно как и уменьшить</a:t>
            </a:r>
          </a:p>
          <a:p>
            <a:pPr marL="0" indent="0">
              <a:buFont typeface="Arial" panose="020B0604020202020204" pitchFamily="34" charset="0"/>
              <a:buNone/>
              <a:defRPr/>
            </a:pPr>
            <a:endParaRPr lang="ru-RU" altLang="ru-RU" sz="500" dirty="0">
              <a:latin typeface="Exo 2"/>
              <a:cs typeface="Times New Roman" panose="02020603050405020304" pitchFamily="18" charset="0"/>
            </a:endParaRPr>
          </a:p>
          <a:p>
            <a:pPr marL="0" indent="0">
              <a:buFont typeface="Arial" panose="020B0604020202020204" pitchFamily="34" charset="0"/>
              <a:buNone/>
              <a:defRPr/>
            </a:pPr>
            <a:r>
              <a:rPr lang="ru-RU" altLang="ru-RU" sz="1600" b="1" i="1" dirty="0">
                <a:solidFill>
                  <a:srgbClr val="0450F2"/>
                </a:solidFill>
                <a:latin typeface="Exo 2"/>
                <a:cs typeface="Times New Roman" panose="02020603050405020304" pitchFamily="18" charset="0"/>
              </a:rPr>
              <a:t>Ситуация 2:</a:t>
            </a:r>
            <a:r>
              <a:rPr lang="ru-RU" altLang="ru-RU" sz="1600" i="1" dirty="0">
                <a:latin typeface="Exo 2"/>
                <a:cs typeface="Times New Roman" panose="02020603050405020304" pitchFamily="18" charset="0"/>
              </a:rPr>
              <a:t> </a:t>
            </a:r>
            <a:r>
              <a:rPr lang="ru-RU" altLang="ru-RU" sz="1600" dirty="0">
                <a:latin typeface="Exo 2"/>
                <a:cs typeface="Times New Roman" panose="02020603050405020304" pitchFamily="18" charset="0"/>
              </a:rPr>
              <a:t>заказчик указал неверные сроки оплаты контракта. В проекте контракта заказчик указал, что оплатит поставку товара в течение 15 раб. дней, что нарушает требования ч. 13.1 ст. 34 Закона </a:t>
            </a:r>
            <a:r>
              <a:rPr lang="en-US" altLang="ru-RU" sz="1600" dirty="0">
                <a:latin typeface="Exo 2"/>
                <a:cs typeface="Times New Roman" panose="02020603050405020304" pitchFamily="18" charset="0"/>
              </a:rPr>
              <a:t>N</a:t>
            </a:r>
            <a:r>
              <a:rPr lang="ru-RU" altLang="ru-RU" sz="1600" dirty="0">
                <a:latin typeface="Exo 2"/>
                <a:cs typeface="Times New Roman" panose="02020603050405020304" pitchFamily="18" charset="0"/>
              </a:rPr>
              <a:t> 44-ФЗ. С 1 мая 2022 года заказчики должны оплачивать ТРУ в течение 7 раб. дней (не более 10 раб. дней, если приемка ТРУ осуществляется без функционала ЕИС (на бумаге)</a:t>
            </a:r>
          </a:p>
          <a:p>
            <a:pPr marL="0" indent="0">
              <a:buFont typeface="Arial" panose="020B0604020202020204" pitchFamily="34" charset="0"/>
              <a:buNone/>
              <a:defRPr/>
            </a:pPr>
            <a:endParaRPr lang="ru-RU" altLang="ru-RU" sz="500" dirty="0">
              <a:latin typeface="Exo 2"/>
              <a:cs typeface="Times New Roman" panose="02020603050405020304" pitchFamily="18" charset="0"/>
            </a:endParaRPr>
          </a:p>
          <a:p>
            <a:pPr marL="0" indent="0">
              <a:buFont typeface="Arial" panose="020B0604020202020204" pitchFamily="34" charset="0"/>
              <a:buNone/>
              <a:defRPr/>
            </a:pPr>
            <a:r>
              <a:rPr lang="ru-RU" altLang="ru-RU" sz="1600" b="1" i="1" dirty="0">
                <a:solidFill>
                  <a:srgbClr val="0450F2"/>
                </a:solidFill>
                <a:latin typeface="Exo 2"/>
                <a:cs typeface="Times New Roman" panose="02020603050405020304" pitchFamily="18" charset="0"/>
              </a:rPr>
              <a:t>Ситуация 3:</a:t>
            </a:r>
            <a:r>
              <a:rPr lang="ru-RU" altLang="ru-RU" sz="1600" i="1" dirty="0">
                <a:latin typeface="Exo 2"/>
                <a:cs typeface="Times New Roman" panose="02020603050405020304" pitchFamily="18" charset="0"/>
              </a:rPr>
              <a:t> </a:t>
            </a:r>
            <a:r>
              <a:rPr lang="ru-RU" altLang="ru-RU" sz="1600" dirty="0">
                <a:latin typeface="Exo 2"/>
                <a:cs typeface="Times New Roman" panose="02020603050405020304" pitchFamily="18" charset="0"/>
              </a:rPr>
              <a:t>заказчик не согласовал закупку у единственного поставщика. Когда конкурентная закупка не состоялась, а НМЦК превышает предельные размеры, заказчик должен согласовать закупку у единственного поставщика с контрольным органом </a:t>
            </a:r>
            <a:r>
              <a:rPr lang="ru-RU" altLang="ru-RU" sz="1600" i="1" dirty="0">
                <a:latin typeface="Exo 2"/>
                <a:cs typeface="Times New Roman" panose="02020603050405020304" pitchFamily="18" charset="0"/>
              </a:rPr>
              <a:t>(например, в Санкт-Петербурге, уведомлять следует КГФК СПб). Уведомление происходит посредством функционала ЕИС, через форму «Обращение в контрольный орган в сфере закупок». К уведомлению прикладываем обращение на официальном бланке заказчика с просьбой о согласовании, КП, декларация соответствия 31 статье Закона 44-ФЗ (по сути тот же пакет документов, что и в рамках 1 части заявки)</a:t>
            </a:r>
            <a:endParaRPr lang="ru-RU" altLang="ru-RU" sz="1600" dirty="0">
              <a:latin typeface="Exo 2"/>
              <a:cs typeface="Times New Roman" panose="02020603050405020304" pitchFamily="18" charset="0"/>
            </a:endParaRPr>
          </a:p>
        </p:txBody>
      </p:sp>
    </p:spTree>
    <p:extLst>
      <p:ext uri="{BB962C8B-B14F-4D97-AF65-F5344CB8AC3E}">
        <p14:creationId xmlns:p14="http://schemas.microsoft.com/office/powerpoint/2010/main" val="457030912"/>
      </p:ext>
    </p:extLst>
  </p:cSld>
  <p:clrMapOvr>
    <a:masterClrMapping/>
  </p:clrMapOvr>
  <p:transition spd="slow"/>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srcRect/>
          <a:stretch>
            <a:fillRect/>
          </a:stretch>
        </p:blipFill>
        <p:spPr bwMode="auto">
          <a:xfrm>
            <a:off x="493394" y="414655"/>
            <a:ext cx="8048625" cy="4527792"/>
          </a:xfrm>
          <a:prstGeom prst="rect">
            <a:avLst/>
          </a:prstGeom>
          <a:noFill/>
          <a:ln w="9525">
            <a:noFill/>
            <a:miter lim="800000"/>
            <a:headEnd/>
            <a:tailEnd/>
          </a:ln>
        </p:spPr>
      </p:pic>
      <p:sp>
        <p:nvSpPr>
          <p:cNvPr id="3" name="Прямоугольник 2"/>
          <p:cNvSpPr/>
          <p:nvPr/>
        </p:nvSpPr>
        <p:spPr>
          <a:xfrm>
            <a:off x="0" y="4930140"/>
            <a:ext cx="9144000" cy="302260"/>
          </a:xfrm>
          <a:prstGeom prst="rect">
            <a:avLst/>
          </a:prstGeom>
          <a:solidFill>
            <a:srgbClr val="A9CC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altLang="ru-RU" sz="1200" dirty="0">
                <a:solidFill>
                  <a:srgbClr val="000000"/>
                </a:solidFill>
                <a:latin typeface="Exo 2"/>
                <a:ea typeface="Arial"/>
                <a:cs typeface="Times New Roman" panose="02020603050405020304" pitchFamily="18" charset="0"/>
              </a:rPr>
              <a:t>Совещание с территориальными органами ФАС России и уполномоченными органами субъектов РФ, 18 марта 2025 г.</a:t>
            </a:r>
            <a:endParaRPr lang="ru-RU" altLang="ru-RU" dirty="0">
              <a:solidFill>
                <a:srgbClr val="000000"/>
              </a:solidFill>
              <a:latin typeface="Exo 2"/>
              <a:ea typeface="Arial"/>
              <a:cs typeface="Times New Roman" panose="02020603050405020304"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49213" y="782638"/>
            <a:ext cx="8980487" cy="3319462"/>
          </a:xfrm>
        </p:spPr>
        <p:txBody>
          <a:bodyPr>
            <a:noAutofit/>
          </a:bodyPr>
          <a:lstStyle/>
          <a:p>
            <a:pPr marL="138941" indent="0">
              <a:buNone/>
            </a:pPr>
            <a:r>
              <a:rPr lang="ru-RU" sz="1500" dirty="0">
                <a:solidFill>
                  <a:schemeClr val="dk1"/>
                </a:solidFill>
                <a:latin typeface="Exo 2" charset="-52"/>
                <a:ea typeface="Exo 2"/>
                <a:cs typeface="Exo 2"/>
                <a:sym typeface="Exo 2"/>
              </a:rPr>
              <a:t>На сегодняшний день заказчики </a:t>
            </a:r>
            <a:r>
              <a:rPr lang="ru-RU" sz="1500" dirty="0">
                <a:solidFill>
                  <a:srgbClr val="0450F2"/>
                </a:solidFill>
                <a:latin typeface="Exo 2" charset="-52"/>
                <a:ea typeface="Exo 2"/>
                <a:cs typeface="Exo 2"/>
                <a:sym typeface="Exo 2"/>
              </a:rPr>
              <a:t>вправе</a:t>
            </a:r>
            <a:r>
              <a:rPr lang="ru-RU" sz="1500" dirty="0">
                <a:solidFill>
                  <a:schemeClr val="dk1"/>
                </a:solidFill>
                <a:latin typeface="Exo 2" charset="-52"/>
                <a:ea typeface="Exo 2"/>
                <a:cs typeface="Exo 2"/>
                <a:sym typeface="Exo 2"/>
              </a:rPr>
              <a:t> заключать контракты с </a:t>
            </a:r>
            <a:r>
              <a:rPr lang="ru-RU" sz="1500" dirty="0" err="1">
                <a:solidFill>
                  <a:schemeClr val="dk1"/>
                </a:solidFill>
                <a:latin typeface="Exo 2" charset="-52"/>
                <a:ea typeface="Exo 2"/>
                <a:cs typeface="Exo 2"/>
                <a:sym typeface="Exo 2"/>
              </a:rPr>
              <a:t>едпоставщиком</a:t>
            </a:r>
            <a:r>
              <a:rPr lang="ru-RU" sz="1500" dirty="0">
                <a:solidFill>
                  <a:schemeClr val="dk1"/>
                </a:solidFill>
                <a:latin typeface="Exo 2" charset="-52"/>
                <a:ea typeface="Exo 2"/>
                <a:cs typeface="Exo 2"/>
                <a:sym typeface="Exo 2"/>
              </a:rPr>
              <a:t> при помощи функционала ЕИС </a:t>
            </a:r>
            <a:r>
              <a:rPr lang="ru-RU" sz="1500" dirty="0">
                <a:solidFill>
                  <a:srgbClr val="0450F2"/>
                </a:solidFill>
                <a:latin typeface="Exo 2" charset="-52"/>
                <a:ea typeface="Exo 2"/>
                <a:cs typeface="Exo 2"/>
                <a:sym typeface="Exo 2"/>
              </a:rPr>
              <a:t>по всем основаниям</a:t>
            </a:r>
            <a:r>
              <a:rPr lang="ru-RU" sz="1500" dirty="0">
                <a:solidFill>
                  <a:schemeClr val="dk1"/>
                </a:solidFill>
                <a:latin typeface="Exo 2" charset="-52"/>
                <a:ea typeface="Exo 2"/>
                <a:cs typeface="Exo 2"/>
                <a:sym typeface="Exo 2"/>
              </a:rPr>
              <a:t>, предусмотренным </a:t>
            </a:r>
            <a:r>
              <a:rPr lang="ru-RU" sz="1500" dirty="0">
                <a:solidFill>
                  <a:srgbClr val="0450F2"/>
                </a:solidFill>
                <a:latin typeface="Exo 2" charset="-52"/>
                <a:ea typeface="Exo 2"/>
                <a:cs typeface="Exo 2"/>
                <a:sym typeface="Exo 2"/>
              </a:rPr>
              <a:t>ч. 1 ст. 93 </a:t>
            </a:r>
            <a:r>
              <a:rPr lang="ru-RU" sz="1500" dirty="0">
                <a:solidFill>
                  <a:schemeClr val="dk1"/>
                </a:solidFill>
                <a:latin typeface="Exo 2" charset="-52"/>
                <a:ea typeface="Exo 2"/>
                <a:cs typeface="Exo 2"/>
                <a:sym typeface="Exo 2"/>
              </a:rPr>
              <a:t>Закона </a:t>
            </a:r>
            <a:r>
              <a:rPr lang="en-US" sz="1500" dirty="0">
                <a:solidFill>
                  <a:schemeClr val="dk1"/>
                </a:solidFill>
                <a:latin typeface="Exo 2" charset="-52"/>
                <a:ea typeface="Exo 2"/>
                <a:cs typeface="Exo 2"/>
                <a:sym typeface="Exo 2"/>
              </a:rPr>
              <a:t>N</a:t>
            </a:r>
            <a:r>
              <a:rPr lang="ru-RU" sz="1500" dirty="0">
                <a:solidFill>
                  <a:schemeClr val="dk1"/>
                </a:solidFill>
                <a:latin typeface="Exo 2" charset="-52"/>
                <a:ea typeface="Exo 2"/>
                <a:cs typeface="Exo 2"/>
                <a:sym typeface="Exo 2"/>
              </a:rPr>
              <a:t> 44-ФЗ </a:t>
            </a:r>
            <a:br>
              <a:rPr lang="ru-RU" sz="1500" dirty="0">
                <a:solidFill>
                  <a:schemeClr val="dk1"/>
                </a:solidFill>
                <a:latin typeface="Exo 2" charset="-52"/>
                <a:ea typeface="Exo 2"/>
                <a:cs typeface="Exo 2"/>
                <a:sym typeface="Exo 2"/>
              </a:rPr>
            </a:br>
            <a:r>
              <a:rPr lang="ru-RU" sz="1500" dirty="0">
                <a:solidFill>
                  <a:srgbClr val="0450F2"/>
                </a:solidFill>
                <a:latin typeface="Exo 2" charset="-52"/>
                <a:ea typeface="Exo 2"/>
                <a:cs typeface="Exo 2"/>
                <a:sym typeface="Exo 2"/>
              </a:rPr>
              <a:t>кроме </a:t>
            </a:r>
            <a:r>
              <a:rPr lang="ru-RU" sz="1500" dirty="0" err="1">
                <a:solidFill>
                  <a:srgbClr val="0450F2"/>
                </a:solidFill>
                <a:latin typeface="Exo 2" charset="-52"/>
                <a:ea typeface="Exo 2"/>
                <a:cs typeface="Exo 2"/>
                <a:sym typeface="Exo 2"/>
              </a:rPr>
              <a:t>пп</a:t>
            </a:r>
            <a:r>
              <a:rPr lang="ru-RU" sz="1500" dirty="0">
                <a:solidFill>
                  <a:srgbClr val="0450F2"/>
                </a:solidFill>
                <a:latin typeface="Exo 2" charset="-52"/>
                <a:ea typeface="Exo 2"/>
                <a:cs typeface="Exo 2"/>
                <a:sym typeface="Exo 2"/>
              </a:rPr>
              <a:t>. 4, 5, 23, 42, 44 и 46</a:t>
            </a:r>
            <a:r>
              <a:rPr lang="ru-RU" sz="1500" dirty="0">
                <a:solidFill>
                  <a:schemeClr val="dk1"/>
                </a:solidFill>
                <a:latin typeface="Exo 2" charset="-52"/>
                <a:ea typeface="Exo 2"/>
                <a:cs typeface="Exo 2"/>
                <a:sym typeface="Exo 2"/>
              </a:rPr>
              <a:t>, с учетом следующего:</a:t>
            </a:r>
          </a:p>
          <a:p>
            <a:pPr marL="538163" indent="0">
              <a:buNone/>
            </a:pPr>
            <a:r>
              <a:rPr lang="ru-RU" sz="1500" dirty="0">
                <a:solidFill>
                  <a:schemeClr val="dk1"/>
                </a:solidFill>
                <a:latin typeface="Exo 2" charset="-52"/>
                <a:ea typeface="Exo 2"/>
                <a:cs typeface="Exo 2"/>
                <a:sym typeface="Exo 2"/>
              </a:rPr>
              <a:t>при заключении с использованием ЕИС «коммунальных контрактов», предусмотренных </a:t>
            </a:r>
            <a:br>
              <a:rPr lang="ru-RU" sz="1500" dirty="0">
                <a:solidFill>
                  <a:schemeClr val="dk1"/>
                </a:solidFill>
                <a:latin typeface="Exo 2" charset="-52"/>
                <a:ea typeface="Exo 2"/>
                <a:cs typeface="Exo 2"/>
                <a:sym typeface="Exo 2"/>
              </a:rPr>
            </a:br>
            <a:r>
              <a:rPr lang="ru-RU" sz="1500" dirty="0">
                <a:solidFill>
                  <a:schemeClr val="dk1"/>
                </a:solidFill>
                <a:latin typeface="Exo 2" charset="-52"/>
                <a:ea typeface="Exo 2"/>
                <a:cs typeface="Exo 2"/>
                <a:sym typeface="Exo 2"/>
              </a:rPr>
              <a:t>п. 1, 8, 22 и 29 ч. 1 ст. 93 Закона </a:t>
            </a:r>
            <a:r>
              <a:rPr lang="en-US" sz="1500" dirty="0">
                <a:solidFill>
                  <a:schemeClr val="dk1"/>
                </a:solidFill>
                <a:latin typeface="Exo 2" charset="-52"/>
                <a:ea typeface="Exo 2"/>
                <a:cs typeface="Exo 2"/>
                <a:sym typeface="Exo 2"/>
              </a:rPr>
              <a:t>N</a:t>
            </a:r>
            <a:r>
              <a:rPr lang="ru-RU" sz="1500" dirty="0">
                <a:solidFill>
                  <a:schemeClr val="dk1"/>
                </a:solidFill>
                <a:latin typeface="Exo 2" charset="-52"/>
                <a:ea typeface="Exo 2"/>
                <a:cs typeface="Exo 2"/>
                <a:sym typeface="Exo 2"/>
              </a:rPr>
              <a:t> 44-ФЗ </a:t>
            </a:r>
            <a:r>
              <a:rPr lang="ru-RU" sz="1500" dirty="0">
                <a:solidFill>
                  <a:srgbClr val="0450F2"/>
                </a:solidFill>
                <a:latin typeface="Exo 2" charset="-52"/>
                <a:ea typeface="Exo 2"/>
                <a:cs typeface="Exo 2"/>
                <a:sym typeface="Exo 2"/>
              </a:rPr>
              <a:t>формируется только цена контракта и ИКЗ (остальное в виде прикрепляемого файла)</a:t>
            </a:r>
            <a:r>
              <a:rPr lang="ru-RU" sz="1500" dirty="0">
                <a:solidFill>
                  <a:schemeClr val="dk1"/>
                </a:solidFill>
                <a:latin typeface="Exo 2" charset="-52"/>
                <a:ea typeface="Exo 2"/>
                <a:cs typeface="Exo 2"/>
                <a:sym typeface="Exo 2"/>
              </a:rPr>
              <a:t>, при этом такой контракт считается заключенным с использованием ЕИС и на него распространяются все положения по исполнению «электронных контрактов»</a:t>
            </a:r>
          </a:p>
          <a:p>
            <a:pPr marL="538163" indent="0">
              <a:buNone/>
            </a:pPr>
            <a:r>
              <a:rPr lang="ru-RU" sz="1500" dirty="0">
                <a:solidFill>
                  <a:srgbClr val="0450F2"/>
                </a:solidFill>
                <a:latin typeface="Exo 2" charset="-52"/>
                <a:ea typeface="Exo 2"/>
                <a:cs typeface="Exo 2"/>
                <a:sym typeface="Exo 2"/>
              </a:rPr>
              <a:t>с 1 апреля 2025 г.</a:t>
            </a:r>
            <a:r>
              <a:rPr lang="ru-RU" sz="1500" dirty="0">
                <a:solidFill>
                  <a:schemeClr val="dk1"/>
                </a:solidFill>
                <a:latin typeface="Exo 2" charset="-52"/>
                <a:ea typeface="Exo 2"/>
                <a:cs typeface="Exo 2"/>
                <a:sym typeface="Exo 2"/>
              </a:rPr>
              <a:t> заказчики </a:t>
            </a:r>
            <a:r>
              <a:rPr lang="ru-RU" sz="1500" dirty="0">
                <a:solidFill>
                  <a:srgbClr val="0450F2"/>
                </a:solidFill>
                <a:latin typeface="Exo 2" charset="-52"/>
                <a:ea typeface="Exo 2"/>
                <a:cs typeface="Exo 2"/>
                <a:sym typeface="Exo 2"/>
              </a:rPr>
              <a:t>обязаны</a:t>
            </a:r>
            <a:r>
              <a:rPr lang="ru-RU" sz="1500" dirty="0">
                <a:solidFill>
                  <a:schemeClr val="dk1"/>
                </a:solidFill>
                <a:latin typeface="Exo 2" charset="-52"/>
                <a:ea typeface="Exo 2"/>
                <a:cs typeface="Exo 2"/>
                <a:sym typeface="Exo 2"/>
              </a:rPr>
              <a:t> заключать контракты с </a:t>
            </a:r>
            <a:r>
              <a:rPr lang="ru-RU" sz="1500" dirty="0" err="1">
                <a:solidFill>
                  <a:schemeClr val="dk1"/>
                </a:solidFill>
                <a:latin typeface="Exo 2" charset="-52"/>
                <a:ea typeface="Exo 2"/>
                <a:cs typeface="Exo 2"/>
                <a:sym typeface="Exo 2"/>
              </a:rPr>
              <a:t>едпоставщиком</a:t>
            </a:r>
            <a:r>
              <a:rPr lang="ru-RU" sz="1500" dirty="0">
                <a:solidFill>
                  <a:schemeClr val="dk1"/>
                </a:solidFill>
                <a:latin typeface="Exo 2" charset="-52"/>
                <a:ea typeface="Exo 2"/>
                <a:cs typeface="Exo 2"/>
                <a:sym typeface="Exo 2"/>
              </a:rPr>
              <a:t> с использованием ЕИС в случаях, предусмотренных </a:t>
            </a:r>
            <a:r>
              <a:rPr lang="ru-RU" sz="1500" dirty="0">
                <a:solidFill>
                  <a:srgbClr val="0450F2"/>
                </a:solidFill>
                <a:latin typeface="Exo 2" charset="-52"/>
                <a:ea typeface="Exo 2"/>
                <a:cs typeface="Exo 2"/>
                <a:sym typeface="Exo 2"/>
              </a:rPr>
              <a:t>п. 2 </a:t>
            </a:r>
            <a:r>
              <a:rPr lang="ru-RU" sz="1500" dirty="0">
                <a:solidFill>
                  <a:schemeClr val="dk1"/>
                </a:solidFill>
                <a:latin typeface="Exo 2" charset="-52"/>
                <a:ea typeface="Exo 2"/>
                <a:cs typeface="Exo 2"/>
                <a:sym typeface="Exo 2"/>
              </a:rPr>
              <a:t>(за исключением случая, если в указе/</a:t>
            </a:r>
            <a:r>
              <a:rPr lang="ru-RU" sz="1500" dirty="0" err="1">
                <a:solidFill>
                  <a:schemeClr val="dk1"/>
                </a:solidFill>
                <a:latin typeface="Exo 2" charset="-52"/>
                <a:ea typeface="Exo 2"/>
                <a:cs typeface="Exo 2"/>
                <a:sym typeface="Exo 2"/>
              </a:rPr>
              <a:t>расп</a:t>
            </a:r>
            <a:r>
              <a:rPr lang="ru-RU" sz="1500" dirty="0">
                <a:solidFill>
                  <a:schemeClr val="dk1"/>
                </a:solidFill>
                <a:latin typeface="Exo 2" charset="-52"/>
                <a:ea typeface="Exo 2"/>
                <a:cs typeface="Exo 2"/>
                <a:sym typeface="Exo 2"/>
              </a:rPr>
              <a:t>. Президента РФ, постановлении/</a:t>
            </a:r>
            <a:r>
              <a:rPr lang="ru-RU" sz="1500" dirty="0" err="1">
                <a:solidFill>
                  <a:schemeClr val="dk1"/>
                </a:solidFill>
                <a:latin typeface="Exo 2" charset="-52"/>
                <a:ea typeface="Exo 2"/>
                <a:cs typeface="Exo 2"/>
                <a:sym typeface="Exo 2"/>
              </a:rPr>
              <a:t>расп</a:t>
            </a:r>
            <a:r>
              <a:rPr lang="ru-RU" sz="1500" dirty="0">
                <a:solidFill>
                  <a:schemeClr val="dk1"/>
                </a:solidFill>
                <a:latin typeface="Exo 2" charset="-52"/>
                <a:ea typeface="Exo 2"/>
                <a:cs typeface="Exo 2"/>
                <a:sym typeface="Exo 2"/>
              </a:rPr>
              <a:t>. Правительства РФ установлено условие </a:t>
            </a:r>
            <a:br>
              <a:rPr lang="ru-RU" sz="1500" dirty="0">
                <a:solidFill>
                  <a:schemeClr val="dk1"/>
                </a:solidFill>
                <a:latin typeface="Exo 2" charset="-52"/>
                <a:ea typeface="Exo 2"/>
                <a:cs typeface="Exo 2"/>
                <a:sym typeface="Exo 2"/>
              </a:rPr>
            </a:br>
            <a:r>
              <a:rPr lang="ru-RU" sz="1500" dirty="0">
                <a:solidFill>
                  <a:schemeClr val="dk1"/>
                </a:solidFill>
                <a:latin typeface="Exo 2" charset="-52"/>
                <a:ea typeface="Exo 2"/>
                <a:cs typeface="Exo 2"/>
                <a:sym typeface="Exo 2"/>
              </a:rPr>
              <a:t>о заключении контракта без ЕИС), </a:t>
            </a:r>
            <a:r>
              <a:rPr lang="ru-RU" sz="1500" dirty="0">
                <a:solidFill>
                  <a:srgbClr val="0450F2"/>
                </a:solidFill>
                <a:latin typeface="Exo 2" charset="-52"/>
                <a:ea typeface="Exo 2"/>
                <a:cs typeface="Exo 2"/>
                <a:sym typeface="Exo 2"/>
              </a:rPr>
              <a:t>6, 6.1, 11, 12, 54 и 55 ч. 1 ст. 93 Закона </a:t>
            </a:r>
            <a:r>
              <a:rPr lang="en-US" sz="1500" dirty="0">
                <a:solidFill>
                  <a:srgbClr val="0450F2"/>
                </a:solidFill>
                <a:latin typeface="Exo 2" charset="-52"/>
                <a:ea typeface="Exo 2"/>
                <a:cs typeface="Exo 2"/>
                <a:sym typeface="Exo 2"/>
              </a:rPr>
              <a:t>N</a:t>
            </a:r>
            <a:r>
              <a:rPr lang="ru-RU" sz="1500" dirty="0">
                <a:solidFill>
                  <a:srgbClr val="0450F2"/>
                </a:solidFill>
                <a:latin typeface="Exo 2" charset="-52"/>
                <a:ea typeface="Exo 2"/>
                <a:cs typeface="Exo 2"/>
                <a:sym typeface="Exo 2"/>
              </a:rPr>
              <a:t> 44-ФЗ </a:t>
            </a:r>
            <a:r>
              <a:rPr lang="ru-RU" sz="1500" dirty="0">
                <a:solidFill>
                  <a:schemeClr val="dk1"/>
                </a:solidFill>
                <a:latin typeface="Exo 2" charset="-52"/>
                <a:ea typeface="Exo 2"/>
                <a:cs typeface="Exo 2"/>
                <a:sym typeface="Exo 2"/>
              </a:rPr>
              <a:t>(см. ч. 14 ст. 8 </a:t>
            </a:r>
            <a:br>
              <a:rPr lang="ru-RU" sz="1500" dirty="0">
                <a:solidFill>
                  <a:schemeClr val="dk1"/>
                </a:solidFill>
                <a:latin typeface="Exo 2" charset="-52"/>
                <a:ea typeface="Exo 2"/>
                <a:cs typeface="Exo 2"/>
                <a:sym typeface="Exo 2"/>
              </a:rPr>
            </a:br>
            <a:r>
              <a:rPr lang="ru-RU" sz="1500" dirty="0">
                <a:solidFill>
                  <a:schemeClr val="dk1"/>
                </a:solidFill>
                <a:latin typeface="Exo 2" charset="-52"/>
                <a:ea typeface="Exo 2"/>
                <a:cs typeface="Exo 2"/>
                <a:sym typeface="Exo 2"/>
              </a:rPr>
              <a:t>ФЗ от 02.07.2021 </a:t>
            </a:r>
            <a:r>
              <a:rPr lang="en-US" sz="1500" dirty="0">
                <a:solidFill>
                  <a:schemeClr val="dk1"/>
                </a:solidFill>
                <a:latin typeface="Exo 2" charset="-52"/>
                <a:ea typeface="Exo 2"/>
                <a:cs typeface="Exo 2"/>
                <a:sym typeface="Exo 2"/>
              </a:rPr>
              <a:t>N</a:t>
            </a:r>
            <a:r>
              <a:rPr lang="ru-RU" sz="1500" dirty="0">
                <a:solidFill>
                  <a:schemeClr val="dk1"/>
                </a:solidFill>
                <a:latin typeface="Exo 2" charset="-52"/>
                <a:ea typeface="Exo 2"/>
                <a:cs typeface="Exo 2"/>
                <a:sym typeface="Exo 2"/>
              </a:rPr>
              <a:t> 360-ФЗ)</a:t>
            </a:r>
          </a:p>
          <a:p>
            <a:pPr marL="538163" indent="0">
              <a:buNone/>
            </a:pPr>
            <a:r>
              <a:rPr lang="ru-RU" sz="1500" dirty="0">
                <a:solidFill>
                  <a:srgbClr val="0450F2"/>
                </a:solidFill>
                <a:latin typeface="Exo 2" charset="-52"/>
                <a:ea typeface="Exo 2"/>
                <a:cs typeface="Exo 2"/>
                <a:sym typeface="Exo 2"/>
              </a:rPr>
              <a:t>с 1 июля 2025 г. </a:t>
            </a:r>
            <a:r>
              <a:rPr lang="ru-RU" sz="1500" dirty="0">
                <a:solidFill>
                  <a:schemeClr val="dk1"/>
                </a:solidFill>
                <a:latin typeface="Exo 2" charset="-52"/>
                <a:ea typeface="Exo 2"/>
                <a:cs typeface="Exo 2"/>
                <a:sym typeface="Exo 2"/>
              </a:rPr>
              <a:t>заказчики </a:t>
            </a:r>
            <a:r>
              <a:rPr lang="ru-RU" sz="1500" dirty="0">
                <a:solidFill>
                  <a:srgbClr val="0450F2"/>
                </a:solidFill>
                <a:latin typeface="Exo 2" charset="-52"/>
                <a:ea typeface="Exo 2"/>
                <a:cs typeface="Exo 2"/>
                <a:sym typeface="Exo 2"/>
              </a:rPr>
              <a:t>обязаны</a:t>
            </a:r>
            <a:r>
              <a:rPr lang="ru-RU" sz="1500" dirty="0">
                <a:solidFill>
                  <a:schemeClr val="dk1"/>
                </a:solidFill>
                <a:latin typeface="Exo 2" charset="-52"/>
                <a:ea typeface="Exo 2"/>
                <a:cs typeface="Exo 2"/>
                <a:sym typeface="Exo 2"/>
              </a:rPr>
              <a:t> заключать контракты с </a:t>
            </a:r>
            <a:r>
              <a:rPr lang="ru-RU" sz="1500" dirty="0" err="1">
                <a:solidFill>
                  <a:schemeClr val="dk1"/>
                </a:solidFill>
                <a:latin typeface="Exo 2" charset="-52"/>
                <a:ea typeface="Exo 2"/>
                <a:cs typeface="Exo 2"/>
                <a:sym typeface="Exo 2"/>
              </a:rPr>
              <a:t>едпоставщиком</a:t>
            </a:r>
            <a:r>
              <a:rPr lang="ru-RU" sz="1500" dirty="0">
                <a:solidFill>
                  <a:schemeClr val="dk1"/>
                </a:solidFill>
                <a:latin typeface="Exo 2" charset="-52"/>
                <a:ea typeface="Exo 2"/>
                <a:cs typeface="Exo 2"/>
                <a:sym typeface="Exo 2"/>
              </a:rPr>
              <a:t> с использованием ЕИС в случаях, предусмотренных </a:t>
            </a:r>
            <a:r>
              <a:rPr lang="ru-RU" sz="1500" dirty="0" err="1">
                <a:solidFill>
                  <a:srgbClr val="0450F2"/>
                </a:solidFill>
                <a:latin typeface="Exo 2" charset="-52"/>
                <a:ea typeface="Exo 2"/>
                <a:cs typeface="Exo 2"/>
                <a:sym typeface="Exo 2"/>
              </a:rPr>
              <a:t>пп</a:t>
            </a:r>
            <a:r>
              <a:rPr lang="ru-RU" sz="1500" dirty="0">
                <a:solidFill>
                  <a:srgbClr val="0450F2"/>
                </a:solidFill>
                <a:latin typeface="Exo 2" charset="-52"/>
                <a:ea typeface="Exo 2"/>
                <a:cs typeface="Exo 2"/>
                <a:sym typeface="Exo 2"/>
              </a:rPr>
              <a:t>. 24, 25 ч. 1 ст. 93 Закона </a:t>
            </a:r>
            <a:r>
              <a:rPr lang="en-US" sz="1500" dirty="0">
                <a:solidFill>
                  <a:srgbClr val="0450F2"/>
                </a:solidFill>
                <a:latin typeface="Exo 2" charset="-52"/>
                <a:ea typeface="Exo 2"/>
                <a:cs typeface="Exo 2"/>
                <a:sym typeface="Exo 2"/>
              </a:rPr>
              <a:t>N</a:t>
            </a:r>
            <a:r>
              <a:rPr lang="ru-RU" sz="1500" dirty="0">
                <a:solidFill>
                  <a:srgbClr val="0450F2"/>
                </a:solidFill>
                <a:latin typeface="Exo 2" charset="-52"/>
                <a:ea typeface="Exo 2"/>
                <a:cs typeface="Exo 2"/>
                <a:sym typeface="Exo 2"/>
              </a:rPr>
              <a:t> 44-ФЗ</a:t>
            </a:r>
            <a:r>
              <a:rPr lang="ru-RU" sz="1500" dirty="0">
                <a:solidFill>
                  <a:schemeClr val="dk1"/>
                </a:solidFill>
                <a:latin typeface="Exo 2" charset="-52"/>
                <a:ea typeface="Exo 2"/>
                <a:cs typeface="Exo 2"/>
                <a:sym typeface="Exo 2"/>
              </a:rPr>
              <a:t> </a:t>
            </a:r>
            <a:br>
              <a:rPr lang="ru-RU" sz="1500" dirty="0">
                <a:solidFill>
                  <a:schemeClr val="dk1"/>
                </a:solidFill>
                <a:latin typeface="Exo 2" charset="-52"/>
                <a:ea typeface="Exo 2"/>
                <a:cs typeface="Exo 2"/>
                <a:sym typeface="Exo 2"/>
              </a:rPr>
            </a:br>
            <a:r>
              <a:rPr lang="ru-RU" sz="1500" dirty="0">
                <a:solidFill>
                  <a:schemeClr val="dk1"/>
                </a:solidFill>
                <a:latin typeface="Exo 2" charset="-52"/>
                <a:ea typeface="Exo 2"/>
                <a:cs typeface="Exo 2"/>
                <a:sym typeface="Exo 2"/>
              </a:rPr>
              <a:t>(см. ч. 4 ст. 8 ФЗ от 02.07.2021 </a:t>
            </a:r>
            <a:r>
              <a:rPr lang="en-US" sz="1500" dirty="0">
                <a:solidFill>
                  <a:schemeClr val="dk1"/>
                </a:solidFill>
                <a:latin typeface="Exo 2" charset="-52"/>
                <a:ea typeface="Exo 2"/>
                <a:cs typeface="Exo 2"/>
                <a:sym typeface="Exo 2"/>
              </a:rPr>
              <a:t>N</a:t>
            </a:r>
            <a:r>
              <a:rPr lang="ru-RU" sz="1500" dirty="0">
                <a:solidFill>
                  <a:schemeClr val="dk1"/>
                </a:solidFill>
                <a:latin typeface="Exo 2" charset="-52"/>
                <a:ea typeface="Exo 2"/>
                <a:cs typeface="Exo 2"/>
                <a:sym typeface="Exo 2"/>
              </a:rPr>
              <a:t> 360-ФЗ)</a:t>
            </a:r>
          </a:p>
          <a:p>
            <a:pPr marL="538163" indent="0">
              <a:buNone/>
            </a:pPr>
            <a:r>
              <a:rPr lang="ru-RU" sz="1500" dirty="0">
                <a:solidFill>
                  <a:srgbClr val="0450F2"/>
                </a:solidFill>
                <a:latin typeface="Exo 2" charset="-52"/>
                <a:ea typeface="Exo 2"/>
                <a:cs typeface="Exo 2"/>
                <a:sym typeface="Exo 2"/>
              </a:rPr>
              <a:t>с 1 июля 2026 г.</a:t>
            </a:r>
            <a:r>
              <a:rPr lang="ru-RU" sz="1500" dirty="0">
                <a:solidFill>
                  <a:schemeClr val="dk1"/>
                </a:solidFill>
                <a:latin typeface="Exo 2" charset="-52"/>
                <a:ea typeface="Exo 2"/>
                <a:cs typeface="Exo 2"/>
                <a:sym typeface="Exo 2"/>
              </a:rPr>
              <a:t> заказчики </a:t>
            </a:r>
            <a:r>
              <a:rPr lang="ru-RU" sz="1500" dirty="0">
                <a:solidFill>
                  <a:srgbClr val="0450F2"/>
                </a:solidFill>
                <a:latin typeface="Exo 2" charset="-52"/>
                <a:ea typeface="Exo 2"/>
                <a:cs typeface="Exo 2"/>
                <a:sym typeface="Exo 2"/>
              </a:rPr>
              <a:t>вправе</a:t>
            </a:r>
            <a:r>
              <a:rPr lang="ru-RU" sz="1500" dirty="0">
                <a:solidFill>
                  <a:schemeClr val="dk1"/>
                </a:solidFill>
                <a:latin typeface="Exo 2" charset="-52"/>
                <a:ea typeface="Exo 2"/>
                <a:cs typeface="Exo 2"/>
                <a:sym typeface="Exo 2"/>
              </a:rPr>
              <a:t> заключать контракты с </a:t>
            </a:r>
            <a:r>
              <a:rPr lang="ru-RU" sz="1500" dirty="0" err="1">
                <a:solidFill>
                  <a:schemeClr val="dk1"/>
                </a:solidFill>
                <a:latin typeface="Exo 2" charset="-52"/>
                <a:ea typeface="Exo 2"/>
                <a:cs typeface="Exo 2"/>
                <a:sym typeface="Exo 2"/>
              </a:rPr>
              <a:t>едпоставщиком</a:t>
            </a:r>
            <a:r>
              <a:rPr lang="ru-RU" sz="1500" dirty="0">
                <a:solidFill>
                  <a:schemeClr val="dk1"/>
                </a:solidFill>
                <a:latin typeface="Exo 2" charset="-52"/>
                <a:ea typeface="Exo 2"/>
                <a:cs typeface="Exo 2"/>
                <a:sym typeface="Exo 2"/>
              </a:rPr>
              <a:t> с использованием ЕИС также и в случаях, предусмотренных </a:t>
            </a:r>
            <a:r>
              <a:rPr lang="ru-RU" sz="1500" dirty="0" err="1">
                <a:solidFill>
                  <a:srgbClr val="0450F2"/>
                </a:solidFill>
                <a:latin typeface="Exo 2" charset="-52"/>
                <a:ea typeface="Exo 2"/>
                <a:cs typeface="Exo 2"/>
                <a:sym typeface="Exo 2"/>
              </a:rPr>
              <a:t>пп</a:t>
            </a:r>
            <a:r>
              <a:rPr lang="ru-RU" sz="1500" dirty="0">
                <a:solidFill>
                  <a:srgbClr val="0450F2"/>
                </a:solidFill>
                <a:latin typeface="Exo 2" charset="-52"/>
                <a:ea typeface="Exo 2"/>
                <a:cs typeface="Exo 2"/>
                <a:sym typeface="Exo 2"/>
              </a:rPr>
              <a:t>. 4, 5, 23, 42, 44 и 46 ч. 1 ст. 93 Закона </a:t>
            </a:r>
            <a:r>
              <a:rPr lang="en-US" sz="1500" dirty="0">
                <a:solidFill>
                  <a:srgbClr val="0450F2"/>
                </a:solidFill>
                <a:latin typeface="Exo 2" charset="-52"/>
                <a:ea typeface="Exo 2"/>
                <a:cs typeface="Exo 2"/>
                <a:sym typeface="Exo 2"/>
              </a:rPr>
              <a:t>N</a:t>
            </a:r>
            <a:r>
              <a:rPr lang="ru-RU" sz="1500" dirty="0">
                <a:solidFill>
                  <a:srgbClr val="0450F2"/>
                </a:solidFill>
                <a:latin typeface="Exo 2" charset="-52"/>
                <a:ea typeface="Exo 2"/>
                <a:cs typeface="Exo 2"/>
                <a:sym typeface="Exo 2"/>
              </a:rPr>
              <a:t> 44-ФЗ </a:t>
            </a:r>
            <a:br>
              <a:rPr lang="ru-RU" sz="1500" dirty="0">
                <a:solidFill>
                  <a:srgbClr val="0450F2"/>
                </a:solidFill>
                <a:latin typeface="Exo 2" charset="-52"/>
                <a:ea typeface="Exo 2"/>
                <a:cs typeface="Exo 2"/>
                <a:sym typeface="Exo 2"/>
              </a:rPr>
            </a:br>
            <a:r>
              <a:rPr lang="ru-RU" sz="1500" dirty="0">
                <a:solidFill>
                  <a:schemeClr val="dk1"/>
                </a:solidFill>
                <a:latin typeface="Exo 2" charset="-52"/>
                <a:ea typeface="Exo 2"/>
                <a:cs typeface="Exo 2"/>
                <a:sym typeface="Exo 2"/>
              </a:rPr>
              <a:t>(см. ч. 15 ст. 8 ФЗ от 02.07.2021 </a:t>
            </a:r>
            <a:r>
              <a:rPr lang="en-US" sz="1500" dirty="0">
                <a:solidFill>
                  <a:schemeClr val="dk1"/>
                </a:solidFill>
                <a:latin typeface="Exo 2" charset="-52"/>
                <a:ea typeface="Exo 2"/>
                <a:cs typeface="Exo 2"/>
                <a:sym typeface="Exo 2"/>
              </a:rPr>
              <a:t>N</a:t>
            </a:r>
            <a:r>
              <a:rPr lang="ru-RU" sz="1500" dirty="0">
                <a:solidFill>
                  <a:schemeClr val="dk1"/>
                </a:solidFill>
                <a:latin typeface="Exo 2" charset="-52"/>
                <a:ea typeface="Exo 2"/>
                <a:cs typeface="Exo 2"/>
                <a:sym typeface="Exo 2"/>
              </a:rPr>
              <a:t> 360-ФЗ)</a:t>
            </a:r>
          </a:p>
        </p:txBody>
      </p:sp>
      <p:sp>
        <p:nvSpPr>
          <p:cNvPr id="4" name="Заголовок 1"/>
          <p:cNvSpPr txBox="1">
            <a:spLocks/>
          </p:cNvSpPr>
          <p:nvPr/>
        </p:nvSpPr>
        <p:spPr>
          <a:xfrm>
            <a:off x="107156" y="178172"/>
            <a:ext cx="8929688" cy="586886"/>
          </a:xfrm>
          <a:prstGeom prst="rect">
            <a:avLst/>
          </a:prstGeom>
        </p:spPr>
        <p:txBody>
          <a:bodyPr vert="horz" lIns="45994" tIns="22997" rIns="45994" bIns="22997" rtlCol="0" anchor="ctr">
            <a:noAutofit/>
          </a:bodyPr>
          <a:lst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a:lstStyle>
          <a:p>
            <a:pPr>
              <a:lnSpc>
                <a:spcPct val="100000"/>
              </a:lnSpc>
              <a:spcBef>
                <a:spcPts val="0"/>
              </a:spcBef>
            </a:pPr>
            <a:r>
              <a:rPr lang="ru-RU" sz="2200" dirty="0">
                <a:solidFill>
                  <a:srgbClr val="0450F2"/>
                </a:solidFill>
                <a:latin typeface="Exo 2 SemiBold"/>
                <a:ea typeface="Exo 2 SemiBold"/>
                <a:cs typeface="Exo 2 SemiBold"/>
                <a:sym typeface="Exo 2 SemiBold"/>
              </a:rPr>
              <a:t>Цифровой ЕП: основания и сроки</a:t>
            </a:r>
          </a:p>
        </p:txBody>
      </p:sp>
      <p:cxnSp>
        <p:nvCxnSpPr>
          <p:cNvPr id="6" name="Прямая соединительная линия 5"/>
          <p:cNvCxnSpPr/>
          <p:nvPr/>
        </p:nvCxnSpPr>
        <p:spPr>
          <a:xfrm>
            <a:off x="204351" y="871470"/>
            <a:ext cx="0" cy="640010"/>
          </a:xfrm>
          <a:prstGeom prst="line">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cxnSp>
      <p:sp>
        <p:nvSpPr>
          <p:cNvPr id="13" name="Шеврон 25"/>
          <p:cNvSpPr/>
          <p:nvPr/>
        </p:nvSpPr>
        <p:spPr bwMode="auto">
          <a:xfrm>
            <a:off x="356582" y="1557858"/>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sp>
        <p:nvSpPr>
          <p:cNvPr id="14" name="Шеврон 25"/>
          <p:cNvSpPr/>
          <p:nvPr/>
        </p:nvSpPr>
        <p:spPr bwMode="auto">
          <a:xfrm>
            <a:off x="356582" y="2677998"/>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sp>
        <p:nvSpPr>
          <p:cNvPr id="15" name="Шеврон 25"/>
          <p:cNvSpPr/>
          <p:nvPr/>
        </p:nvSpPr>
        <p:spPr bwMode="auto">
          <a:xfrm>
            <a:off x="341342" y="3828618"/>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sp>
        <p:nvSpPr>
          <p:cNvPr id="16" name="Шеврон 25"/>
          <p:cNvSpPr/>
          <p:nvPr/>
        </p:nvSpPr>
        <p:spPr bwMode="auto">
          <a:xfrm>
            <a:off x="341342" y="4529658"/>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915">
              <a:buClrTx/>
              <a:defRPr/>
            </a:pPr>
            <a:endParaRPr lang="ru-RU" sz="1350" dirty="0">
              <a:solidFill>
                <a:prstClr val="black"/>
              </a:solidFill>
            </a:endParaRPr>
          </a:p>
        </p:txBody>
      </p:sp>
    </p:spTree>
    <p:extLst>
      <p:ext uri="{BB962C8B-B14F-4D97-AF65-F5344CB8AC3E}">
        <p14:creationId xmlns:p14="http://schemas.microsoft.com/office/powerpoint/2010/main" val="156632402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Google Shape;363;p2"/>
          <p:cNvSpPr txBox="1"/>
          <p:nvPr/>
        </p:nvSpPr>
        <p:spPr>
          <a:xfrm>
            <a:off x="3365926" y="1653674"/>
            <a:ext cx="5778074" cy="1815841"/>
          </a:xfrm>
          <a:prstGeom prst="rect">
            <a:avLst/>
          </a:prstGeom>
          <a:noFill/>
          <a:ln>
            <a:noFill/>
          </a:ln>
        </p:spPr>
        <p:txBody>
          <a:bodyPr spcFirstLastPara="1" wrap="square" lIns="91425" tIns="45700" rIns="91425" bIns="45700" anchor="t" anchorCtr="0">
            <a:spAutoFit/>
          </a:bodyPr>
          <a:lstStyle/>
          <a:p>
            <a:pPr lvl="0"/>
            <a:r>
              <a:rPr lang="ru-RU" sz="2800" b="1" dirty="0">
                <a:solidFill>
                  <a:schemeClr val="tx1"/>
                </a:solidFill>
                <a:latin typeface="Exo 2" pitchFamily="2" charset="-52"/>
                <a:sym typeface="Exo 2"/>
              </a:rPr>
              <a:t>Ожидаемые нововведения: проект поправок Минфина России в Закон </a:t>
            </a:r>
            <a:r>
              <a:rPr lang="en-US" sz="2800" b="1" dirty="0">
                <a:solidFill>
                  <a:schemeClr val="tx1"/>
                </a:solidFill>
                <a:latin typeface="Exo 2" pitchFamily="2" charset="-52"/>
                <a:sym typeface="Exo 2"/>
              </a:rPr>
              <a:t>N </a:t>
            </a:r>
            <a:r>
              <a:rPr lang="ru-RU" sz="2800" b="1" dirty="0">
                <a:solidFill>
                  <a:schemeClr val="tx1"/>
                </a:solidFill>
                <a:latin typeface="Exo 2" pitchFamily="2" charset="-52"/>
                <a:sym typeface="Exo 2"/>
              </a:rPr>
              <a:t>44-ФЗ </a:t>
            </a:r>
            <a:br>
              <a:rPr lang="ru-RU" sz="2800" b="1" dirty="0">
                <a:solidFill>
                  <a:schemeClr val="tx1"/>
                </a:solidFill>
                <a:latin typeface="Exo 2" pitchFamily="2" charset="-52"/>
                <a:sym typeface="Exo 2"/>
              </a:rPr>
            </a:br>
            <a:r>
              <a:rPr lang="ru-RU" sz="2800" b="1" dirty="0">
                <a:solidFill>
                  <a:schemeClr val="tx1"/>
                </a:solidFill>
                <a:latin typeface="Exo 2" pitchFamily="2" charset="-52"/>
                <a:sym typeface="Exo 2"/>
              </a:rPr>
              <a:t>(</a:t>
            </a:r>
            <a:r>
              <a:rPr lang="en-US" sz="2800" b="1" dirty="0">
                <a:solidFill>
                  <a:schemeClr val="tx1"/>
                </a:solidFill>
                <a:latin typeface="Exo 2" pitchFamily="2" charset="-52"/>
                <a:sym typeface="Exo 2"/>
              </a:rPr>
              <a:t>ID </a:t>
            </a:r>
            <a:r>
              <a:rPr lang="ru-RU" sz="2800" b="1" dirty="0">
                <a:solidFill>
                  <a:schemeClr val="tx1"/>
                </a:solidFill>
                <a:latin typeface="Exo 2" pitchFamily="2" charset="-52"/>
                <a:sym typeface="Exo 2"/>
              </a:rPr>
              <a:t>проекта: 155471) </a:t>
            </a:r>
          </a:p>
        </p:txBody>
      </p:sp>
      <p:pic>
        <p:nvPicPr>
          <p:cNvPr id="364" name="Google Shape;364;p2"/>
          <p:cNvPicPr preferRelativeResize="0"/>
          <p:nvPr/>
        </p:nvPicPr>
        <p:blipFill rotWithShape="1">
          <a:blip r:embed="rId3">
            <a:alphaModFix/>
          </a:blip>
          <a:srcRect l="32416" r="17446" b="967"/>
          <a:stretch/>
        </p:blipFill>
        <p:spPr>
          <a:xfrm rot="10800000">
            <a:off x="214643" y="1287385"/>
            <a:ext cx="3035249" cy="2998714"/>
          </a:xfrm>
          <a:prstGeom prst="rect">
            <a:avLst/>
          </a:prstGeom>
          <a:noFill/>
          <a:ln>
            <a:noFill/>
          </a:ln>
        </p:spPr>
      </p:pic>
      <p:pic>
        <p:nvPicPr>
          <p:cNvPr id="372" name="Google Shape;372;p2"/>
          <p:cNvPicPr preferRelativeResize="0"/>
          <p:nvPr/>
        </p:nvPicPr>
        <p:blipFill rotWithShape="1">
          <a:blip r:embed="rId4">
            <a:alphaModFix/>
          </a:blip>
          <a:srcRect l="-429" r="83745"/>
          <a:stretch/>
        </p:blipFill>
        <p:spPr>
          <a:xfrm>
            <a:off x="1119685" y="2237827"/>
            <a:ext cx="1101567" cy="1080450"/>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59690" y="751550"/>
            <a:ext cx="8442960" cy="4216539"/>
          </a:xfrm>
          <a:prstGeom prst="rect">
            <a:avLst/>
          </a:prstGeom>
        </p:spPr>
        <p:txBody>
          <a:bodyPr wrap="square">
            <a:spAutoFit/>
          </a:bodyPr>
          <a:lstStyle/>
          <a:p>
            <a:r>
              <a:rPr lang="ru-RU" dirty="0">
                <a:solidFill>
                  <a:schemeClr val="dk1"/>
                </a:solidFill>
                <a:latin typeface="Exo 2" charset="-52"/>
                <a:ea typeface="Exo 2"/>
                <a:cs typeface="Exo 2"/>
                <a:sym typeface="Exo 2"/>
              </a:rPr>
              <a:t>14.03.2025 Минфин России разместил на </a:t>
            </a:r>
            <a:r>
              <a:rPr lang="en-US" dirty="0">
                <a:solidFill>
                  <a:schemeClr val="dk1"/>
                </a:solidFill>
                <a:latin typeface="Exo 2" charset="-52"/>
                <a:ea typeface="Exo 2"/>
                <a:cs typeface="Exo 2"/>
                <a:sym typeface="Exo 2"/>
              </a:rPr>
              <a:t>regulation.gov.ru</a:t>
            </a:r>
            <a:r>
              <a:rPr lang="ru-RU" dirty="0">
                <a:solidFill>
                  <a:schemeClr val="dk1"/>
                </a:solidFill>
                <a:latin typeface="Exo 2" charset="-52"/>
                <a:ea typeface="Exo 2"/>
                <a:cs typeface="Exo 2"/>
                <a:sym typeface="Exo 2"/>
              </a:rPr>
              <a:t> проект поправок </a:t>
            </a:r>
            <a:br>
              <a:rPr lang="ru-RU" dirty="0">
                <a:solidFill>
                  <a:schemeClr val="dk1"/>
                </a:solidFill>
                <a:latin typeface="Exo 2" charset="-52"/>
                <a:ea typeface="Exo 2"/>
                <a:cs typeface="Exo 2"/>
                <a:sym typeface="Exo 2"/>
              </a:rPr>
            </a:br>
            <a:r>
              <a:rPr lang="ru-RU" dirty="0">
                <a:solidFill>
                  <a:schemeClr val="dk1"/>
                </a:solidFill>
                <a:latin typeface="Exo 2" charset="-52"/>
                <a:ea typeface="Exo 2"/>
                <a:cs typeface="Exo 2"/>
                <a:sym typeface="Exo 2"/>
              </a:rPr>
              <a:t>в Закон </a:t>
            </a:r>
            <a:r>
              <a:rPr lang="en-US" dirty="0">
                <a:solidFill>
                  <a:schemeClr val="dk1"/>
                </a:solidFill>
                <a:latin typeface="Exo 2" charset="-52"/>
                <a:ea typeface="Exo 2"/>
                <a:cs typeface="Exo 2"/>
                <a:sym typeface="Exo 2"/>
              </a:rPr>
              <a:t>N </a:t>
            </a:r>
            <a:r>
              <a:rPr lang="ru-RU" dirty="0">
                <a:solidFill>
                  <a:schemeClr val="dk1"/>
                </a:solidFill>
                <a:latin typeface="Exo 2" charset="-52"/>
                <a:ea typeface="Exo 2"/>
                <a:cs typeface="Exo 2"/>
                <a:sym typeface="Exo 2"/>
              </a:rPr>
              <a:t>44-ФЗ </a:t>
            </a:r>
            <a:r>
              <a:rPr lang="ru-RU" dirty="0">
                <a:solidFill>
                  <a:srgbClr val="0450F2"/>
                </a:solidFill>
                <a:latin typeface="Exo 2" charset="-52"/>
                <a:ea typeface="Exo 2"/>
                <a:cs typeface="Exo 2"/>
                <a:sym typeface="Exo 2"/>
              </a:rPr>
              <a:t>(</a:t>
            </a:r>
            <a:r>
              <a:rPr lang="en-US" dirty="0">
                <a:solidFill>
                  <a:srgbClr val="0450F2"/>
                </a:solidFill>
                <a:latin typeface="Exo 2" charset="-52"/>
                <a:ea typeface="Exo 2"/>
                <a:cs typeface="Exo 2"/>
                <a:sym typeface="Exo 2"/>
              </a:rPr>
              <a:t>ID </a:t>
            </a:r>
            <a:r>
              <a:rPr lang="ru-RU" dirty="0">
                <a:solidFill>
                  <a:srgbClr val="0450F2"/>
                </a:solidFill>
                <a:latin typeface="Exo 2" charset="-52"/>
                <a:ea typeface="Exo 2"/>
                <a:cs typeface="Exo 2"/>
                <a:sym typeface="Exo 2"/>
              </a:rPr>
              <a:t>проекта: 155471)</a:t>
            </a:r>
            <a:endParaRPr lang="en-US" dirty="0">
              <a:solidFill>
                <a:srgbClr val="0450F2"/>
              </a:solidFill>
              <a:latin typeface="Exo 2" charset="-52"/>
              <a:ea typeface="Exo 2"/>
              <a:cs typeface="Exo 2"/>
              <a:sym typeface="Exo 2"/>
            </a:endParaRPr>
          </a:p>
          <a:p>
            <a:endParaRPr lang="en-US" dirty="0">
              <a:solidFill>
                <a:schemeClr val="dk1"/>
              </a:solidFill>
              <a:latin typeface="Exo 2" charset="-52"/>
              <a:ea typeface="Exo 2"/>
              <a:cs typeface="Exo 2"/>
              <a:sym typeface="Exo 2"/>
            </a:endParaRPr>
          </a:p>
          <a:p>
            <a:r>
              <a:rPr lang="ru-RU" dirty="0">
                <a:solidFill>
                  <a:schemeClr val="dk1"/>
                </a:solidFill>
                <a:latin typeface="Exo 2" charset="-52"/>
                <a:ea typeface="Exo 2"/>
                <a:cs typeface="Exo 2"/>
                <a:sym typeface="Exo 2"/>
              </a:rPr>
              <a:t>На основании которого предусматривается создание </a:t>
            </a:r>
            <a:r>
              <a:rPr lang="ru-RU" dirty="0">
                <a:solidFill>
                  <a:srgbClr val="0450F2"/>
                </a:solidFill>
                <a:latin typeface="Exo 2" charset="-52"/>
                <a:ea typeface="Exo 2"/>
                <a:cs typeface="Exo 2"/>
                <a:sym typeface="Exo 2"/>
              </a:rPr>
              <a:t>нового вида электронного магазина (ч. 16 ст. 93 Закона </a:t>
            </a:r>
            <a:r>
              <a:rPr lang="en-US" dirty="0">
                <a:solidFill>
                  <a:srgbClr val="0450F2"/>
                </a:solidFill>
                <a:latin typeface="Exo 2" charset="-52"/>
                <a:ea typeface="Exo 2"/>
                <a:cs typeface="Exo 2"/>
                <a:sym typeface="Exo 2"/>
              </a:rPr>
              <a:t>N 44-</a:t>
            </a:r>
            <a:r>
              <a:rPr lang="ru-RU" dirty="0">
                <a:solidFill>
                  <a:srgbClr val="0450F2"/>
                </a:solidFill>
                <a:latin typeface="Exo 2" charset="-52"/>
                <a:ea typeface="Exo 2"/>
                <a:cs typeface="Exo 2"/>
                <a:sym typeface="Exo 2"/>
              </a:rPr>
              <a:t>ФЗ)</a:t>
            </a:r>
          </a:p>
          <a:p>
            <a:endParaRPr lang="ru-RU" sz="1050" dirty="0">
              <a:solidFill>
                <a:schemeClr val="dk1"/>
              </a:solidFill>
              <a:latin typeface="Exo 2" charset="-52"/>
              <a:ea typeface="Exo 2"/>
              <a:cs typeface="Exo 2"/>
              <a:sym typeface="Exo 2"/>
            </a:endParaRPr>
          </a:p>
          <a:p>
            <a:r>
              <a:rPr lang="ru-RU" dirty="0">
                <a:solidFill>
                  <a:schemeClr val="dk1"/>
                </a:solidFill>
                <a:latin typeface="Exo 2" charset="-52"/>
                <a:ea typeface="Exo 2"/>
                <a:cs typeface="Exo 2"/>
                <a:sym typeface="Exo 2"/>
              </a:rPr>
              <a:t>Правительство РФ разработает новый тип каталога ТРУ (включая работы/услуги)</a:t>
            </a:r>
          </a:p>
          <a:p>
            <a:r>
              <a:rPr lang="ru-RU" dirty="0">
                <a:solidFill>
                  <a:schemeClr val="dk1"/>
                </a:solidFill>
                <a:latin typeface="Exo 2" charset="-52"/>
                <a:ea typeface="Exo 2"/>
                <a:cs typeface="Exo 2"/>
                <a:sym typeface="Exo 2"/>
              </a:rPr>
              <a:t>Заказчики, проводя закупки по п. 4 и 5 ч. 1 ст. 93 Закона </a:t>
            </a:r>
            <a:r>
              <a:rPr lang="en-US" dirty="0">
                <a:solidFill>
                  <a:schemeClr val="dk1"/>
                </a:solidFill>
                <a:latin typeface="Exo 2" charset="-52"/>
                <a:ea typeface="Exo 2"/>
                <a:cs typeface="Exo 2"/>
                <a:sym typeface="Exo 2"/>
              </a:rPr>
              <a:t>N 44-</a:t>
            </a:r>
            <a:r>
              <a:rPr lang="ru-RU" dirty="0">
                <a:solidFill>
                  <a:schemeClr val="dk1"/>
                </a:solidFill>
                <a:latin typeface="Exo 2" charset="-52"/>
                <a:ea typeface="Exo 2"/>
                <a:cs typeface="Exo 2"/>
                <a:sym typeface="Exo 2"/>
              </a:rPr>
              <a:t>ФЗ, должны будут закупать ТРУ из каталога по ч. 16 ст. 93 Закона </a:t>
            </a:r>
            <a:r>
              <a:rPr lang="en-US" dirty="0">
                <a:solidFill>
                  <a:schemeClr val="dk1"/>
                </a:solidFill>
                <a:latin typeface="Exo 2" charset="-52"/>
                <a:ea typeface="Exo 2"/>
                <a:cs typeface="Exo 2"/>
                <a:sym typeface="Exo 2"/>
              </a:rPr>
              <a:t>N </a:t>
            </a:r>
            <a:r>
              <a:rPr lang="ru-RU" dirty="0">
                <a:solidFill>
                  <a:schemeClr val="dk1"/>
                </a:solidFill>
                <a:latin typeface="Exo 2" charset="-52"/>
                <a:ea typeface="Exo 2"/>
                <a:cs typeface="Exo 2"/>
                <a:sym typeface="Exo 2"/>
              </a:rPr>
              <a:t>44-ФЗ</a:t>
            </a:r>
          </a:p>
          <a:p>
            <a:endParaRPr lang="ru-RU" sz="1050" dirty="0">
              <a:solidFill>
                <a:schemeClr val="dk1"/>
              </a:solidFill>
              <a:latin typeface="Exo 2" charset="-52"/>
              <a:ea typeface="Exo 2"/>
              <a:cs typeface="Exo 2"/>
              <a:sym typeface="Exo 2"/>
            </a:endParaRPr>
          </a:p>
          <a:p>
            <a:r>
              <a:rPr lang="ru-RU" dirty="0">
                <a:solidFill>
                  <a:schemeClr val="dk1"/>
                </a:solidFill>
                <a:latin typeface="Exo 2" charset="-52"/>
                <a:ea typeface="Exo 2"/>
                <a:cs typeface="Exo 2"/>
                <a:sym typeface="Exo 2"/>
              </a:rPr>
              <a:t>Участники будут публиковать предварительные предложения на </a:t>
            </a:r>
            <a:r>
              <a:rPr lang="ru-RU" dirty="0" err="1">
                <a:solidFill>
                  <a:schemeClr val="dk1"/>
                </a:solidFill>
                <a:latin typeface="Exo 2" charset="-52"/>
                <a:ea typeface="Exo 2"/>
                <a:cs typeface="Exo 2"/>
                <a:sym typeface="Exo 2"/>
              </a:rPr>
              <a:t>эл.площадках</a:t>
            </a:r>
            <a:r>
              <a:rPr lang="ru-RU" dirty="0">
                <a:solidFill>
                  <a:schemeClr val="dk1"/>
                </a:solidFill>
                <a:latin typeface="Exo 2" charset="-52"/>
                <a:ea typeface="Exo 2"/>
                <a:cs typeface="Exo 2"/>
                <a:sym typeface="Exo 2"/>
              </a:rPr>
              <a:t>, тоже ориентируюсь на каталог</a:t>
            </a:r>
          </a:p>
          <a:p>
            <a:endParaRPr lang="ru-RU" sz="1050" dirty="0">
              <a:solidFill>
                <a:schemeClr val="dk1"/>
              </a:solidFill>
              <a:latin typeface="Exo 2" charset="-52"/>
              <a:ea typeface="Exo 2"/>
              <a:cs typeface="Exo 2"/>
              <a:sym typeface="Exo 2"/>
            </a:endParaRPr>
          </a:p>
          <a:p>
            <a:r>
              <a:rPr lang="ru-RU" dirty="0">
                <a:solidFill>
                  <a:schemeClr val="dk1"/>
                </a:solidFill>
                <a:latin typeface="Exo 2" charset="-52"/>
                <a:ea typeface="Exo 2"/>
                <a:cs typeface="Exo 2"/>
                <a:sym typeface="Exo 2"/>
              </a:rPr>
              <a:t>Заказчик публикует в ЕИС извещение, к нему автоматически подтягивается предложения со всех </a:t>
            </a:r>
            <a:r>
              <a:rPr lang="ru-RU" dirty="0" err="1">
                <a:solidFill>
                  <a:schemeClr val="dk1"/>
                </a:solidFill>
                <a:latin typeface="Exo 2" charset="-52"/>
                <a:ea typeface="Exo 2"/>
                <a:cs typeface="Exo 2"/>
                <a:sym typeface="Exo 2"/>
              </a:rPr>
              <a:t>эл.площадок</a:t>
            </a:r>
            <a:r>
              <a:rPr lang="ru-RU" dirty="0">
                <a:solidFill>
                  <a:schemeClr val="dk1"/>
                </a:solidFill>
                <a:latin typeface="Exo 2" charset="-52"/>
                <a:ea typeface="Exo 2"/>
                <a:cs typeface="Exo 2"/>
                <a:sym typeface="Exo 2"/>
              </a:rPr>
              <a:t>, далее выделяется время для участников на снижение цены (3, 6 или 24 часа)</a:t>
            </a:r>
          </a:p>
          <a:p>
            <a:r>
              <a:rPr lang="ru-RU" dirty="0">
                <a:solidFill>
                  <a:schemeClr val="dk1"/>
                </a:solidFill>
                <a:latin typeface="Exo 2" charset="-52"/>
                <a:ea typeface="Exo 2"/>
                <a:cs typeface="Exo 2"/>
                <a:sym typeface="Exo 2"/>
              </a:rPr>
              <a:t>По итогу заказчику будут переданы предварительные предложения, согласно предложенной стоимости</a:t>
            </a:r>
          </a:p>
          <a:p>
            <a:endParaRPr lang="ru-RU" sz="1100" dirty="0">
              <a:solidFill>
                <a:schemeClr val="dk1"/>
              </a:solidFill>
              <a:latin typeface="Exo 2" charset="-52"/>
              <a:ea typeface="Exo 2"/>
              <a:cs typeface="Exo 2"/>
              <a:sym typeface="Exo 2"/>
            </a:endParaRPr>
          </a:p>
          <a:p>
            <a:r>
              <a:rPr lang="ru-RU" dirty="0">
                <a:solidFill>
                  <a:schemeClr val="dk1"/>
                </a:solidFill>
                <a:latin typeface="Exo 2" charset="-52"/>
                <a:ea typeface="Exo 2"/>
                <a:cs typeface="Exo 2"/>
                <a:sym typeface="Exo 2"/>
              </a:rPr>
              <a:t>Заказчик/победитель на этапе заключения контракта сможет отказаться </a:t>
            </a:r>
            <a:br>
              <a:rPr lang="ru-RU" dirty="0">
                <a:solidFill>
                  <a:schemeClr val="dk1"/>
                </a:solidFill>
                <a:latin typeface="Exo 2" charset="-52"/>
                <a:ea typeface="Exo 2"/>
                <a:cs typeface="Exo 2"/>
                <a:sym typeface="Exo 2"/>
              </a:rPr>
            </a:br>
            <a:r>
              <a:rPr lang="ru-RU" dirty="0">
                <a:solidFill>
                  <a:schemeClr val="dk1"/>
                </a:solidFill>
                <a:latin typeface="Exo 2" charset="-52"/>
                <a:ea typeface="Exo 2"/>
                <a:cs typeface="Exo 2"/>
                <a:sym typeface="Exo 2"/>
              </a:rPr>
              <a:t>от его заключения</a:t>
            </a:r>
          </a:p>
        </p:txBody>
      </p:sp>
      <p:sp>
        <p:nvSpPr>
          <p:cNvPr id="3" name="Заголовок 1"/>
          <p:cNvSpPr txBox="1">
            <a:spLocks/>
          </p:cNvSpPr>
          <p:nvPr/>
        </p:nvSpPr>
        <p:spPr>
          <a:xfrm>
            <a:off x="190182" y="352425"/>
            <a:ext cx="8847138" cy="498475"/>
          </a:xfrm>
          <a:prstGeom prst="rect">
            <a:avLst/>
          </a:prstGeom>
          <a:noFill/>
          <a:ln>
            <a:noFill/>
          </a:ln>
        </p:spPr>
        <p:txBody>
          <a:bodyPr spcFirstLastPara="1" wrap="square" lIns="0" tIns="0" rIns="0" bIns="0" anchor="t" anchorCtr="0">
            <a:norm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ru-RU" sz="2200" b="0" i="0" u="none" strike="noStrike" kern="0" cap="none" spc="0" normalizeH="0" baseline="0" noProof="0" dirty="0">
                <a:ln>
                  <a:noFill/>
                </a:ln>
                <a:solidFill>
                  <a:srgbClr val="0450F2"/>
                </a:solidFill>
                <a:effectLst/>
                <a:uLnTx/>
                <a:uFillTx/>
                <a:latin typeface="Exo 2 SemiBold"/>
                <a:ea typeface="Exo 2 SemiBold"/>
                <a:cs typeface="Exo 2 SemiBold"/>
                <a:sym typeface="Exo 2 SemiBold"/>
              </a:rPr>
              <a:t>Новый ЭМ для малых закупок на ЭП</a:t>
            </a:r>
          </a:p>
        </p:txBody>
      </p:sp>
      <p:sp>
        <p:nvSpPr>
          <p:cNvPr id="4" name="Шеврон 25"/>
          <p:cNvSpPr/>
          <p:nvPr/>
        </p:nvSpPr>
        <p:spPr bwMode="auto">
          <a:xfrm>
            <a:off x="226110" y="911514"/>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pPr algn="ctr" defTabSz="689915"/>
            <a:endParaRPr lang="ru-RU" dirty="0">
              <a:solidFill>
                <a:prstClr val="black"/>
              </a:solidFill>
            </a:endParaRPr>
          </a:p>
        </p:txBody>
      </p:sp>
      <p:sp>
        <p:nvSpPr>
          <p:cNvPr id="5" name="Шеврон 25"/>
          <p:cNvSpPr/>
          <p:nvPr/>
        </p:nvSpPr>
        <p:spPr bwMode="auto">
          <a:xfrm>
            <a:off x="233730" y="1489808"/>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pPr algn="ctr" defTabSz="689915"/>
            <a:endParaRPr lang="ru-RU" dirty="0">
              <a:solidFill>
                <a:prstClr val="black"/>
              </a:solidFill>
            </a:endParaRPr>
          </a:p>
        </p:txBody>
      </p:sp>
      <p:sp>
        <p:nvSpPr>
          <p:cNvPr id="6" name="Шеврон 25"/>
          <p:cNvSpPr/>
          <p:nvPr/>
        </p:nvSpPr>
        <p:spPr bwMode="auto">
          <a:xfrm>
            <a:off x="241350" y="2057085"/>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pPr algn="ctr" defTabSz="689915"/>
            <a:endParaRPr lang="ru-RU" dirty="0">
              <a:solidFill>
                <a:prstClr val="black"/>
              </a:solidFill>
            </a:endParaRPr>
          </a:p>
        </p:txBody>
      </p:sp>
      <p:sp>
        <p:nvSpPr>
          <p:cNvPr id="7" name="Шеврон 25"/>
          <p:cNvSpPr/>
          <p:nvPr/>
        </p:nvSpPr>
        <p:spPr bwMode="auto">
          <a:xfrm>
            <a:off x="253193" y="2865631"/>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pPr algn="ctr" defTabSz="689915"/>
            <a:endParaRPr lang="ru-RU" dirty="0">
              <a:solidFill>
                <a:prstClr val="black"/>
              </a:solidFill>
            </a:endParaRPr>
          </a:p>
        </p:txBody>
      </p:sp>
      <p:sp>
        <p:nvSpPr>
          <p:cNvPr id="9" name="Шеврон 25"/>
          <p:cNvSpPr/>
          <p:nvPr/>
        </p:nvSpPr>
        <p:spPr bwMode="auto">
          <a:xfrm>
            <a:off x="260812" y="3501132"/>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pPr algn="ctr" defTabSz="689915"/>
            <a:endParaRPr lang="ru-RU" dirty="0">
              <a:solidFill>
                <a:prstClr val="black"/>
              </a:solidFill>
            </a:endParaRPr>
          </a:p>
        </p:txBody>
      </p:sp>
      <p:sp>
        <p:nvSpPr>
          <p:cNvPr id="10" name="Шеврон 25"/>
          <p:cNvSpPr/>
          <p:nvPr/>
        </p:nvSpPr>
        <p:spPr bwMode="auto">
          <a:xfrm>
            <a:off x="260812" y="4600095"/>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pPr algn="ctr" defTabSz="689915"/>
            <a:endParaRPr lang="ru-RU" dirty="0">
              <a:solidFill>
                <a:prstClr val="black"/>
              </a:solidFill>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1084900" y="868680"/>
            <a:ext cx="7445689" cy="4105910"/>
          </a:xfrm>
          <a:prstGeom prst="rect">
            <a:avLst/>
          </a:prstGeom>
          <a:noFill/>
          <a:ln w="9525">
            <a:noFill/>
            <a:miter lim="800000"/>
            <a:headEnd/>
            <a:tailEnd/>
          </a:ln>
        </p:spPr>
      </p:pic>
      <p:sp>
        <p:nvSpPr>
          <p:cNvPr id="4" name="Заголовок 1"/>
          <p:cNvSpPr txBox="1">
            <a:spLocks/>
          </p:cNvSpPr>
          <p:nvPr/>
        </p:nvSpPr>
        <p:spPr>
          <a:xfrm>
            <a:off x="197802" y="375285"/>
            <a:ext cx="8847138" cy="498475"/>
          </a:xfrm>
          <a:prstGeom prst="rect">
            <a:avLst/>
          </a:prstGeom>
          <a:noFill/>
          <a:ln>
            <a:noFill/>
          </a:ln>
        </p:spPr>
        <p:txBody>
          <a:bodyPr spcFirstLastPara="1" wrap="square" lIns="0" tIns="0" rIns="0" bIns="0" anchor="t" anchorCtr="0">
            <a:norm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ru-RU" sz="2200" b="0" i="0" u="none" strike="noStrike" kern="0" cap="none" spc="0" normalizeH="0" baseline="0" noProof="0" dirty="0">
                <a:ln>
                  <a:noFill/>
                </a:ln>
                <a:solidFill>
                  <a:srgbClr val="0450F2"/>
                </a:solidFill>
                <a:effectLst/>
                <a:uLnTx/>
                <a:uFillTx/>
                <a:latin typeface="Exo 2 SemiBold"/>
                <a:ea typeface="Exo 2 SemiBold"/>
                <a:cs typeface="Exo 2 SemiBold"/>
                <a:sym typeface="Exo 2 SemiBold"/>
              </a:rPr>
              <a:t>Новый ЭМ для малых закупок на ЭП</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242" name="Рисунок 22"/>
          <p:cNvPicPr>
            <a:picLocks noChangeAspect="1"/>
          </p:cNvPicPr>
          <p:nvPr/>
        </p:nvPicPr>
        <p:blipFill>
          <a:blip r:embed="rId2">
            <a:extLst>
              <a:ext uri="{28A0092B-C50C-407E-A947-70E740481C1C}">
                <a14:useLocalDpi xmlns:a14="http://schemas.microsoft.com/office/drawing/2010/main" val="0"/>
              </a:ext>
            </a:extLst>
          </a:blip>
          <a:srcRect t="33885" r="18568" b="32417"/>
          <a:stretch>
            <a:fillRect/>
          </a:stretch>
        </p:blipFill>
        <p:spPr bwMode="auto">
          <a:xfrm>
            <a:off x="5783263" y="66675"/>
            <a:ext cx="3321050" cy="274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43" name="Рисунок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12825" y="781050"/>
            <a:ext cx="1978025"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8244" name="TextBox 5"/>
          <p:cNvSpPr txBox="1">
            <a:spLocks noChangeArrowheads="1"/>
          </p:cNvSpPr>
          <p:nvPr/>
        </p:nvSpPr>
        <p:spPr bwMode="auto">
          <a:xfrm>
            <a:off x="935038" y="2349500"/>
            <a:ext cx="2135187" cy="760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spcAft>
                <a:spcPts val="408"/>
              </a:spcAft>
            </a:pPr>
            <a:r>
              <a:rPr lang="en-US" altLang="ru-RU" sz="1225" dirty="0">
                <a:solidFill>
                  <a:schemeClr val="bg1"/>
                </a:solidFill>
                <a:latin typeface="Exo 2" panose="00000500000000000000" pitchFamily="2" charset="-52"/>
                <a:cs typeface="Arial"/>
                <a:sym typeface="Arial" panose="020B0604020202020204" pitchFamily="34" charset="0"/>
              </a:rPr>
              <a:t>www.roseltorg.ru</a:t>
            </a:r>
          </a:p>
          <a:p>
            <a:pPr>
              <a:spcAft>
                <a:spcPts val="408"/>
              </a:spcAft>
            </a:pPr>
            <a:r>
              <a:rPr lang="en-US" altLang="ru-RU" sz="1225" dirty="0">
                <a:solidFill>
                  <a:schemeClr val="bg1"/>
                </a:solidFill>
                <a:latin typeface="Exo 2" panose="00000500000000000000" pitchFamily="2" charset="-52"/>
                <a:cs typeface="Arial"/>
                <a:sym typeface="Arial" panose="020B0604020202020204" pitchFamily="34" charset="0"/>
              </a:rPr>
              <a:t>+7 (495) 150-20-20</a:t>
            </a:r>
          </a:p>
          <a:p>
            <a:pPr>
              <a:spcAft>
                <a:spcPts val="408"/>
              </a:spcAft>
            </a:pPr>
            <a:r>
              <a:rPr lang="en-US" altLang="ru-RU" sz="1225" dirty="0">
                <a:solidFill>
                  <a:schemeClr val="bg1"/>
                </a:solidFill>
                <a:latin typeface="Exo 2" panose="00000500000000000000" pitchFamily="2" charset="-52"/>
                <a:cs typeface="Arial"/>
                <a:sym typeface="Arial" panose="020B0604020202020204" pitchFamily="34" charset="0"/>
              </a:rPr>
              <a:t>info@roseltorg.ru</a:t>
            </a:r>
            <a:endParaRPr lang="ru-RU" altLang="ru-RU" sz="1225" dirty="0">
              <a:solidFill>
                <a:schemeClr val="bg1"/>
              </a:solidFill>
              <a:latin typeface="Exo 2" panose="00000500000000000000" pitchFamily="2" charset="-52"/>
              <a:cs typeface="Arial"/>
              <a:sym typeface="Arial" panose="020B0604020202020204" pitchFamily="34" charset="0"/>
            </a:endParaRPr>
          </a:p>
        </p:txBody>
      </p:sp>
      <p:sp>
        <p:nvSpPr>
          <p:cNvPr id="138245" name="Заголовок 2"/>
          <p:cNvSpPr txBox="1">
            <a:spLocks noChangeArrowheads="1"/>
          </p:cNvSpPr>
          <p:nvPr/>
        </p:nvSpPr>
        <p:spPr bwMode="auto">
          <a:xfrm>
            <a:off x="955675" y="1395413"/>
            <a:ext cx="42418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1156" tIns="30578" rIns="61156" bIns="30578" anchor="ctr"/>
          <a:lstStyle>
            <a:lvl1pPr defTabSz="1006475">
              <a:defRPr>
                <a:solidFill>
                  <a:schemeClr val="tx1"/>
                </a:solidFill>
                <a:latin typeface="Calibri" panose="020F0502020204030204" pitchFamily="34" charset="0"/>
                <a:cs typeface="Arial" panose="020B0604020202020204" pitchFamily="34" charset="0"/>
              </a:defRPr>
            </a:lvl1pPr>
            <a:lvl2pPr marL="742950" indent="-285750" defTabSz="1006475">
              <a:defRPr>
                <a:solidFill>
                  <a:schemeClr val="tx1"/>
                </a:solidFill>
                <a:latin typeface="Calibri" panose="020F0502020204030204" pitchFamily="34" charset="0"/>
                <a:cs typeface="Arial" panose="020B0604020202020204" pitchFamily="34" charset="0"/>
              </a:defRPr>
            </a:lvl2pPr>
            <a:lvl3pPr marL="1143000" indent="-228600" defTabSz="1006475">
              <a:defRPr>
                <a:solidFill>
                  <a:schemeClr val="tx1"/>
                </a:solidFill>
                <a:latin typeface="Calibri" panose="020F0502020204030204" pitchFamily="34" charset="0"/>
                <a:cs typeface="Arial" panose="020B0604020202020204" pitchFamily="34" charset="0"/>
              </a:defRPr>
            </a:lvl3pPr>
            <a:lvl4pPr marL="1600200" indent="-228600" defTabSz="1006475">
              <a:defRPr>
                <a:solidFill>
                  <a:schemeClr val="tx1"/>
                </a:solidFill>
                <a:latin typeface="Calibri" panose="020F0502020204030204" pitchFamily="34" charset="0"/>
                <a:cs typeface="Arial" panose="020B0604020202020204" pitchFamily="34" charset="0"/>
              </a:defRPr>
            </a:lvl4pPr>
            <a:lvl5pPr marL="2057400" indent="-228600" defTabSz="1006475">
              <a:defRPr>
                <a:solidFill>
                  <a:schemeClr val="tx1"/>
                </a:solidFill>
                <a:latin typeface="Calibri" panose="020F0502020204030204" pitchFamily="34" charset="0"/>
                <a:cs typeface="Arial" panose="020B0604020202020204" pitchFamily="34" charset="0"/>
              </a:defRPr>
            </a:lvl5pPr>
            <a:lvl6pPr marL="2514600" indent="-228600" defTabSz="100647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100647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100647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100647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nSpc>
                <a:spcPct val="90000"/>
              </a:lnSpc>
            </a:pPr>
            <a:r>
              <a:rPr lang="ru-RU" altLang="en-US" sz="2449" kern="1200" dirty="0">
                <a:solidFill>
                  <a:schemeClr val="bg1"/>
                </a:solidFill>
                <a:latin typeface="Exo 2 Semi Bold" panose="00000700000000000000" pitchFamily="2" charset="-52"/>
                <a:ea typeface="+mj-ea"/>
                <a:cs typeface="+mj-cs"/>
                <a:sym typeface="Arial" panose="020B0604020202020204" pitchFamily="34" charset="0"/>
              </a:rPr>
              <a:t>Спасибо за внимание!</a:t>
            </a:r>
          </a:p>
        </p:txBody>
      </p:sp>
      <p:grpSp>
        <p:nvGrpSpPr>
          <p:cNvPr id="2" name="Группа 7"/>
          <p:cNvGrpSpPr>
            <a:grpSpLocks/>
          </p:cNvGrpSpPr>
          <p:nvPr/>
        </p:nvGrpSpPr>
        <p:grpSpPr bwMode="auto">
          <a:xfrm>
            <a:off x="854075" y="3470275"/>
            <a:ext cx="722313" cy="1260475"/>
            <a:chOff x="1161608" y="5057050"/>
            <a:chExt cx="1080000" cy="1883463"/>
          </a:xfrm>
        </p:grpSpPr>
        <p:pic>
          <p:nvPicPr>
            <p:cNvPr id="9" name="Рисунок 8"/>
            <p:cNvPicPr>
              <a:picLocks noChangeAspect="1"/>
            </p:cNvPicPr>
            <p:nvPr/>
          </p:nvPicPr>
          <p:blipFill>
            <a:blip r:embed="rId4"/>
            <a:stretch/>
          </p:blipFill>
          <p:spPr>
            <a:xfrm>
              <a:off x="1485608" y="5057050"/>
              <a:ext cx="432000" cy="432000"/>
            </a:xfrm>
            <a:prstGeom prst="rect">
              <a:avLst/>
            </a:prstGeom>
            <a:effectLst>
              <a:reflection blurRad="6350" stA="19000" endPos="36000" dir="5400000" sy="-100000" algn="bl" rotWithShape="0"/>
            </a:effectLst>
          </p:spPr>
        </p:pic>
        <p:pic>
          <p:nvPicPr>
            <p:cNvPr id="138254" name="Рисунок 9"/>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161608" y="5860513"/>
              <a:ext cx="1080000" cy="10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Группа 10"/>
          <p:cNvGrpSpPr>
            <a:grpSpLocks/>
          </p:cNvGrpSpPr>
          <p:nvPr/>
        </p:nvGrpSpPr>
        <p:grpSpPr bwMode="auto">
          <a:xfrm>
            <a:off x="1793875" y="3470275"/>
            <a:ext cx="722313" cy="1260475"/>
            <a:chOff x="2404214" y="5057050"/>
            <a:chExt cx="1080000" cy="1883463"/>
          </a:xfrm>
        </p:grpSpPr>
        <p:pic>
          <p:nvPicPr>
            <p:cNvPr id="12" name="Рисунок 11"/>
            <p:cNvPicPr>
              <a:picLocks noChangeAspect="1"/>
            </p:cNvPicPr>
            <p:nvPr/>
          </p:nvPicPr>
          <p:blipFill>
            <a:blip r:embed="rId6"/>
            <a:stretch/>
          </p:blipFill>
          <p:spPr>
            <a:xfrm>
              <a:off x="2728214" y="5057050"/>
              <a:ext cx="432000" cy="432000"/>
            </a:xfrm>
            <a:prstGeom prst="rect">
              <a:avLst/>
            </a:prstGeom>
            <a:effectLst>
              <a:reflection blurRad="6350" stA="19000" endPos="36000" dir="5400000" sy="-100000" algn="bl" rotWithShape="0"/>
            </a:effectLst>
          </p:spPr>
        </p:pic>
        <p:pic>
          <p:nvPicPr>
            <p:cNvPr id="138252" name="Рисунок 12"/>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2404214" y="5860513"/>
              <a:ext cx="1080000" cy="10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38249" name="Рисунок 14"/>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3895725" y="4094344"/>
            <a:ext cx="561975"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Рисунок 15"/>
          <p:cNvPicPr>
            <a:picLocks noChangeAspect="1"/>
          </p:cNvPicPr>
          <p:nvPr/>
        </p:nvPicPr>
        <p:blipFill>
          <a:blip r:embed="rId6"/>
          <a:stretch/>
        </p:blipFill>
        <p:spPr>
          <a:xfrm>
            <a:off x="4032516" y="3470413"/>
            <a:ext cx="288927" cy="288927"/>
          </a:xfrm>
          <a:prstGeom prst="rect">
            <a:avLst/>
          </a:prstGeom>
          <a:effectLst>
            <a:reflection blurRad="6350" stA="19000" endPos="36000" dir="5400000" sy="-100000" algn="bl" rotWithShape="0"/>
          </a:effectLst>
        </p:spPr>
      </p:pic>
    </p:spTree>
    <p:extLst>
      <p:ext uri="{BB962C8B-B14F-4D97-AF65-F5344CB8AC3E}">
        <p14:creationId xmlns:p14="http://schemas.microsoft.com/office/powerpoint/2010/main" val="3834993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212725" y="281940"/>
            <a:ext cx="8931275" cy="585788"/>
          </a:xfrm>
        </p:spPr>
        <p:txBody>
          <a:bodyPr>
            <a:noAutofit/>
          </a:bodyPr>
          <a:lstStyle/>
          <a:p>
            <a:r>
              <a:rPr lang="ru-RU" sz="2200" dirty="0">
                <a:solidFill>
                  <a:srgbClr val="0450F2"/>
                </a:solidFill>
                <a:latin typeface="Exo 2 SemiBold"/>
                <a:ea typeface="Exo 2 SemiBold"/>
                <a:cs typeface="Exo 2 SemiBold"/>
                <a:sym typeface="Exo 2 SemiBold"/>
              </a:rPr>
              <a:t>Цифровой ЕП: обязанность</a:t>
            </a:r>
          </a:p>
        </p:txBody>
      </p:sp>
      <p:sp>
        <p:nvSpPr>
          <p:cNvPr id="4" name="Прямоугольник 3"/>
          <p:cNvSpPr/>
          <p:nvPr/>
        </p:nvSpPr>
        <p:spPr>
          <a:xfrm>
            <a:off x="2286000" y="1947267"/>
            <a:ext cx="4572000" cy="477330"/>
          </a:xfrm>
          <a:prstGeom prst="rect">
            <a:avLst/>
          </a:prstGeom>
        </p:spPr>
        <p:txBody>
          <a:bodyPr lIns="45994" tIns="22997" rIns="45994" bIns="22997">
            <a:spAutoFit/>
          </a:bodyPr>
          <a:lstStyle/>
          <a:p>
            <a:pPr defTabSz="689915"/>
            <a:br>
              <a:rPr lang="ru-RU" dirty="0">
                <a:solidFill>
                  <a:prstClr val="black"/>
                </a:solidFill>
              </a:rPr>
            </a:br>
            <a:endParaRPr lang="ru-RU" dirty="0">
              <a:solidFill>
                <a:prstClr val="black"/>
              </a:solidFill>
            </a:endParaRPr>
          </a:p>
        </p:txBody>
      </p:sp>
      <p:graphicFrame>
        <p:nvGraphicFramePr>
          <p:cNvPr id="3" name="Таблица 2"/>
          <p:cNvGraphicFramePr>
            <a:graphicFrameLocks noGrp="1"/>
          </p:cNvGraphicFramePr>
          <p:nvPr/>
        </p:nvGraphicFramePr>
        <p:xfrm>
          <a:off x="215366" y="714177"/>
          <a:ext cx="8736420" cy="4420647"/>
        </p:xfrm>
        <a:graphic>
          <a:graphicData uri="http://schemas.openxmlformats.org/drawingml/2006/table">
            <a:tbl>
              <a:tblPr firstRow="1" bandRow="1">
                <a:tableStyleId>{5C22544A-7EE6-4342-B048-85BDC9FD1C3A}</a:tableStyleId>
              </a:tblPr>
              <a:tblGrid>
                <a:gridCol w="325691">
                  <a:extLst>
                    <a:ext uri="{9D8B030D-6E8A-4147-A177-3AD203B41FA5}">
                      <a16:colId xmlns:a16="http://schemas.microsoft.com/office/drawing/2014/main" val="20000"/>
                    </a:ext>
                  </a:extLst>
                </a:gridCol>
                <a:gridCol w="1818542">
                  <a:extLst>
                    <a:ext uri="{9D8B030D-6E8A-4147-A177-3AD203B41FA5}">
                      <a16:colId xmlns:a16="http://schemas.microsoft.com/office/drawing/2014/main" val="20001"/>
                    </a:ext>
                  </a:extLst>
                </a:gridCol>
                <a:gridCol w="6592187">
                  <a:extLst>
                    <a:ext uri="{9D8B030D-6E8A-4147-A177-3AD203B41FA5}">
                      <a16:colId xmlns:a16="http://schemas.microsoft.com/office/drawing/2014/main" val="20002"/>
                    </a:ext>
                  </a:extLst>
                </a:gridCol>
              </a:tblGrid>
              <a:tr h="216947">
                <a:tc gridSpan="3">
                  <a:txBody>
                    <a:bodyPr/>
                    <a:lstStyle/>
                    <a:p>
                      <a:pPr marR="0" algn="l" rtl="0">
                        <a:lnSpc>
                          <a:spcPct val="100000"/>
                        </a:lnSpc>
                        <a:spcBef>
                          <a:spcPts val="0"/>
                        </a:spcBef>
                        <a:spcAft>
                          <a:spcPts val="0"/>
                        </a:spcAft>
                        <a:buClr>
                          <a:srgbClr val="000000"/>
                        </a:buClr>
                        <a:buFont typeface="Arial"/>
                      </a:pPr>
                      <a:r>
                        <a:rPr lang="ru-RU" sz="1100" b="1" i="0" u="none" strike="noStrike" cap="none" dirty="0">
                          <a:solidFill>
                            <a:schemeClr val="dk1"/>
                          </a:solidFill>
                          <a:latin typeface="Exo 2" pitchFamily="2" charset="-52"/>
                          <a:ea typeface="Exo 2"/>
                          <a:cs typeface="Exo 2"/>
                          <a:sym typeface="Exo 2"/>
                        </a:rPr>
                        <a:t>С 01.04.2025: </a:t>
                      </a:r>
                    </a:p>
                  </a:txBody>
                  <a:tcPr marL="45720" marR="45720" marT="23244" marB="23244">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solidFill>
                      <a:schemeClr val="bg2">
                        <a:lumMod val="20000"/>
                        <a:lumOff val="80000"/>
                      </a:schemeClr>
                    </a:solidFill>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0"/>
                  </a:ext>
                </a:extLst>
              </a:tr>
              <a:tr h="387406">
                <a:tc>
                  <a:txBody>
                    <a:bodyPr/>
                    <a:lstStyle/>
                    <a:p>
                      <a:pPr algn="ctr"/>
                      <a:r>
                        <a:rPr lang="ru-RU" sz="1100" b="0" i="0" u="none" strike="noStrike" cap="none" dirty="0">
                          <a:solidFill>
                            <a:schemeClr val="dk1"/>
                          </a:solidFill>
                          <a:latin typeface="Exo 2" pitchFamily="2" charset="-52"/>
                          <a:ea typeface="Exo 2"/>
                          <a:cs typeface="Exo 2"/>
                          <a:sym typeface="Exo 2"/>
                        </a:rPr>
                        <a:t>1</a:t>
                      </a:r>
                    </a:p>
                  </a:txBody>
                  <a:tcPr marL="45720" marR="45720" marT="23244" marB="23244" anchor="ctr">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solidFill>
                      <a:schemeClr val="bg1"/>
                    </a:solidFill>
                  </a:tcPr>
                </a:tc>
                <a:tc>
                  <a:txBody>
                    <a:bodyPr/>
                    <a:lstStyle/>
                    <a:p>
                      <a:r>
                        <a:rPr lang="ru-RU" sz="1100" b="0" i="0" u="none" strike="noStrike" cap="none" dirty="0">
                          <a:solidFill>
                            <a:schemeClr val="dk1"/>
                          </a:solidFill>
                          <a:latin typeface="Exo 2" pitchFamily="2" charset="-52"/>
                          <a:ea typeface="Exo 2"/>
                          <a:cs typeface="Exo 2"/>
                          <a:sym typeface="Exo 2"/>
                        </a:rPr>
                        <a:t>п. 2 ч. 1 ст. 93 </a:t>
                      </a:r>
                      <a:br>
                        <a:rPr lang="ru-RU" sz="1100" b="0" i="0" u="none" strike="noStrike" cap="none" dirty="0">
                          <a:solidFill>
                            <a:schemeClr val="dk1"/>
                          </a:solidFill>
                          <a:latin typeface="Exo 2" pitchFamily="2" charset="-52"/>
                          <a:ea typeface="Exo 2"/>
                          <a:cs typeface="Exo 2"/>
                          <a:sym typeface="Exo 2"/>
                        </a:rPr>
                      </a:br>
                      <a:r>
                        <a:rPr lang="ru-RU" sz="1100" b="0" i="0" u="none" strike="noStrike" cap="none" dirty="0">
                          <a:solidFill>
                            <a:schemeClr val="dk1"/>
                          </a:solidFill>
                          <a:latin typeface="Exo 2" pitchFamily="2" charset="-52"/>
                          <a:ea typeface="Exo 2"/>
                          <a:cs typeface="Exo 2"/>
                          <a:sym typeface="Exo 2"/>
                        </a:rPr>
                        <a:t>Закона </a:t>
                      </a:r>
                      <a:r>
                        <a:rPr lang="en-US" sz="1100" b="0" i="0" u="none" strike="noStrike" cap="none" dirty="0">
                          <a:solidFill>
                            <a:schemeClr val="dk1"/>
                          </a:solidFill>
                          <a:latin typeface="Exo 2" pitchFamily="2" charset="-52"/>
                          <a:ea typeface="Exo 2"/>
                          <a:cs typeface="Exo 2"/>
                          <a:sym typeface="Exo 2"/>
                        </a:rPr>
                        <a:t>N</a:t>
                      </a:r>
                      <a:r>
                        <a:rPr lang="ru-RU" sz="1100" b="0" i="0" u="none" strike="noStrike" cap="none" dirty="0">
                          <a:solidFill>
                            <a:schemeClr val="dk1"/>
                          </a:solidFill>
                          <a:latin typeface="Exo 2" pitchFamily="2" charset="-52"/>
                          <a:ea typeface="Exo 2"/>
                          <a:cs typeface="Exo 2"/>
                          <a:sym typeface="Exo 2"/>
                        </a:rPr>
                        <a:t> 44-ФЗ</a:t>
                      </a:r>
                    </a:p>
                  </a:txBody>
                  <a:tcPr marL="45720" marR="45720" marT="23244" marB="23244">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solidFill>
                      <a:schemeClr val="bg1"/>
                    </a:solidFill>
                  </a:tcPr>
                </a:tc>
                <a:tc>
                  <a:txBody>
                    <a:bodyPr/>
                    <a:lstStyle/>
                    <a:p>
                      <a:r>
                        <a:rPr lang="ru-RU" sz="1100" b="0" i="0" u="none" strike="noStrike" cap="none" dirty="0">
                          <a:solidFill>
                            <a:schemeClr val="dk1"/>
                          </a:solidFill>
                          <a:latin typeface="Exo 2" pitchFamily="2" charset="-52"/>
                          <a:ea typeface="Exo 2"/>
                          <a:cs typeface="Exo 2"/>
                          <a:sym typeface="Exo 2"/>
                        </a:rPr>
                        <a:t>закупка товара, работы услуги в соответствии с указом или распоряжением президента либо постановлением или распоряжением правительства</a:t>
                      </a:r>
                    </a:p>
                  </a:txBody>
                  <a:tcPr marL="45720" marR="45720" marT="23244" marB="23244">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solidFill>
                      <a:schemeClr val="bg1"/>
                    </a:solidFill>
                  </a:tcPr>
                </a:tc>
                <a:extLst>
                  <a:ext uri="{0D108BD9-81ED-4DB2-BD59-A6C34878D82A}">
                    <a16:rowId xmlns:a16="http://schemas.microsoft.com/office/drawing/2014/main" val="10001"/>
                  </a:ext>
                </a:extLst>
              </a:tr>
              <a:tr h="323078">
                <a:tc>
                  <a:txBody>
                    <a:bodyPr/>
                    <a:lstStyle/>
                    <a:p>
                      <a:pPr marR="0" algn="ctr" rtl="0">
                        <a:lnSpc>
                          <a:spcPct val="100000"/>
                        </a:lnSpc>
                        <a:spcBef>
                          <a:spcPts val="0"/>
                        </a:spcBef>
                        <a:spcAft>
                          <a:spcPts val="0"/>
                        </a:spcAft>
                        <a:buClr>
                          <a:srgbClr val="000000"/>
                        </a:buClr>
                        <a:buFont typeface="Arial"/>
                      </a:pPr>
                      <a:r>
                        <a:rPr lang="ru-RU" sz="1100" b="0" i="0" u="none" strike="noStrike" cap="none" dirty="0">
                          <a:solidFill>
                            <a:schemeClr val="dk1"/>
                          </a:solidFill>
                          <a:latin typeface="Exo 2" pitchFamily="2" charset="-52"/>
                          <a:ea typeface="Exo 2"/>
                          <a:cs typeface="Exo 2"/>
                          <a:sym typeface="Exo 2"/>
                        </a:rPr>
                        <a:t>2</a:t>
                      </a:r>
                    </a:p>
                  </a:txBody>
                  <a:tcPr marL="45720" marR="45720" marT="23244" marB="23244" anchor="ctr">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solidFill>
                      <a:schemeClr val="bg1"/>
                    </a:solidFill>
                  </a:tcPr>
                </a:tc>
                <a:tc>
                  <a:txBody>
                    <a:bodyPr/>
                    <a:lstStyle/>
                    <a:p>
                      <a:pPr marR="0" algn="l" rtl="0">
                        <a:lnSpc>
                          <a:spcPct val="100000"/>
                        </a:lnSpc>
                        <a:spcBef>
                          <a:spcPts val="0"/>
                        </a:spcBef>
                        <a:spcAft>
                          <a:spcPts val="0"/>
                        </a:spcAft>
                        <a:buClr>
                          <a:srgbClr val="000000"/>
                        </a:buClr>
                        <a:buFont typeface="Arial"/>
                      </a:pPr>
                      <a:r>
                        <a:rPr lang="ru-RU" sz="1100" b="0" i="0" u="none" strike="noStrike" cap="none" dirty="0">
                          <a:solidFill>
                            <a:schemeClr val="dk1"/>
                          </a:solidFill>
                          <a:latin typeface="Exo 2" pitchFamily="2" charset="-52"/>
                          <a:ea typeface="Exo 2"/>
                          <a:cs typeface="Exo 2"/>
                          <a:sym typeface="Exo 2"/>
                        </a:rPr>
                        <a:t>п. 6 ч. 1 ст. 93 </a:t>
                      </a:r>
                      <a:br>
                        <a:rPr lang="ru-RU" sz="1100" b="0" i="0" u="none" strike="noStrike" cap="none" dirty="0">
                          <a:solidFill>
                            <a:schemeClr val="dk1"/>
                          </a:solidFill>
                          <a:latin typeface="Exo 2" pitchFamily="2" charset="-52"/>
                          <a:ea typeface="Exo 2"/>
                          <a:cs typeface="Exo 2"/>
                          <a:sym typeface="Exo 2"/>
                        </a:rPr>
                      </a:br>
                      <a:r>
                        <a:rPr lang="ru-RU" sz="1100" b="0" i="0" u="none" strike="noStrike" cap="none" dirty="0">
                          <a:solidFill>
                            <a:schemeClr val="dk1"/>
                          </a:solidFill>
                          <a:latin typeface="Exo 2" pitchFamily="2" charset="-52"/>
                          <a:ea typeface="Exo 2"/>
                          <a:cs typeface="Exo 2"/>
                          <a:sym typeface="Exo 2"/>
                        </a:rPr>
                        <a:t>Закона </a:t>
                      </a:r>
                      <a:r>
                        <a:rPr lang="en-US" sz="1100" b="0" i="0" u="none" strike="noStrike" cap="none" dirty="0">
                          <a:solidFill>
                            <a:schemeClr val="dk1"/>
                          </a:solidFill>
                          <a:latin typeface="Exo 2" pitchFamily="2" charset="-52"/>
                          <a:ea typeface="Exo 2"/>
                          <a:cs typeface="Exo 2"/>
                          <a:sym typeface="Exo 2"/>
                        </a:rPr>
                        <a:t>N</a:t>
                      </a:r>
                      <a:r>
                        <a:rPr lang="ru-RU" sz="1100" b="0" i="0" u="none" strike="noStrike" cap="none" dirty="0">
                          <a:solidFill>
                            <a:schemeClr val="dk1"/>
                          </a:solidFill>
                          <a:latin typeface="Exo 2" pitchFamily="2" charset="-52"/>
                          <a:ea typeface="Exo 2"/>
                          <a:cs typeface="Exo 2"/>
                          <a:sym typeface="Exo 2"/>
                        </a:rPr>
                        <a:t> 44-ФЗ</a:t>
                      </a:r>
                    </a:p>
                  </a:txBody>
                  <a:tcPr marL="45720" marR="45720" marT="23244" marB="23244">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solidFill>
                      <a:schemeClr val="bg1"/>
                    </a:solidFill>
                  </a:tcPr>
                </a:tc>
                <a:tc>
                  <a:txBody>
                    <a:bodyPr/>
                    <a:lstStyle/>
                    <a:p>
                      <a:pPr marR="0" algn="l" rtl="0">
                        <a:lnSpc>
                          <a:spcPct val="100000"/>
                        </a:lnSpc>
                        <a:spcBef>
                          <a:spcPts val="0"/>
                        </a:spcBef>
                        <a:spcAft>
                          <a:spcPts val="0"/>
                        </a:spcAft>
                        <a:buClr>
                          <a:srgbClr val="000000"/>
                        </a:buClr>
                        <a:buFont typeface="Arial"/>
                      </a:pPr>
                      <a:r>
                        <a:rPr lang="ru-RU" sz="1100" b="0" i="0" u="none" strike="noStrike" cap="none" dirty="0">
                          <a:solidFill>
                            <a:schemeClr val="dk1"/>
                          </a:solidFill>
                          <a:latin typeface="Exo 2" pitchFamily="2" charset="-52"/>
                          <a:ea typeface="Exo 2"/>
                          <a:cs typeface="Exo 2"/>
                          <a:sym typeface="Exo 2"/>
                        </a:rPr>
                        <a:t>исключительные полномочия ИОГВ и организаций, которые находятся в их ведении </a:t>
                      </a:r>
                    </a:p>
                  </a:txBody>
                  <a:tcPr marL="45720" marR="45720" marT="23244" marB="23244">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solidFill>
                      <a:schemeClr val="bg1"/>
                    </a:solidFill>
                  </a:tcPr>
                </a:tc>
                <a:extLst>
                  <a:ext uri="{0D108BD9-81ED-4DB2-BD59-A6C34878D82A}">
                    <a16:rowId xmlns:a16="http://schemas.microsoft.com/office/drawing/2014/main" val="10002"/>
                  </a:ext>
                </a:extLst>
              </a:tr>
              <a:tr h="728323">
                <a:tc>
                  <a:txBody>
                    <a:bodyPr/>
                    <a:lstStyle/>
                    <a:p>
                      <a:pPr marR="0" algn="ctr" rtl="0">
                        <a:lnSpc>
                          <a:spcPct val="100000"/>
                        </a:lnSpc>
                        <a:spcBef>
                          <a:spcPts val="0"/>
                        </a:spcBef>
                        <a:spcAft>
                          <a:spcPts val="0"/>
                        </a:spcAft>
                        <a:buClr>
                          <a:srgbClr val="000000"/>
                        </a:buClr>
                        <a:buFont typeface="Arial"/>
                      </a:pPr>
                      <a:r>
                        <a:rPr lang="ru-RU" sz="1100" b="0" i="0" u="none" strike="noStrike" cap="none" dirty="0">
                          <a:solidFill>
                            <a:schemeClr val="dk1"/>
                          </a:solidFill>
                          <a:latin typeface="Exo 2" pitchFamily="2" charset="-52"/>
                          <a:ea typeface="Exo 2"/>
                          <a:cs typeface="Exo 2"/>
                          <a:sym typeface="Exo 2"/>
                        </a:rPr>
                        <a:t>3</a:t>
                      </a:r>
                    </a:p>
                  </a:txBody>
                  <a:tcPr marL="45720" marR="45720" marT="23244" marB="23244" anchor="ctr">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solidFill>
                      <a:schemeClr val="bg1"/>
                    </a:solidFill>
                  </a:tcPr>
                </a:tc>
                <a:tc>
                  <a:txBody>
                    <a:bodyPr/>
                    <a:lstStyle/>
                    <a:p>
                      <a:pPr marR="0" algn="l" rtl="0">
                        <a:lnSpc>
                          <a:spcPct val="100000"/>
                        </a:lnSpc>
                        <a:spcBef>
                          <a:spcPts val="0"/>
                        </a:spcBef>
                        <a:spcAft>
                          <a:spcPts val="0"/>
                        </a:spcAft>
                        <a:buClr>
                          <a:srgbClr val="000000"/>
                        </a:buClr>
                        <a:buFont typeface="Arial"/>
                      </a:pPr>
                      <a:r>
                        <a:rPr lang="ru-RU" sz="1100" b="0" i="0" u="none" strike="noStrike" cap="none" dirty="0">
                          <a:solidFill>
                            <a:schemeClr val="dk1"/>
                          </a:solidFill>
                          <a:latin typeface="Exo 2" pitchFamily="2" charset="-52"/>
                          <a:ea typeface="Exo 2"/>
                          <a:cs typeface="Exo 2"/>
                          <a:sym typeface="Exo 2"/>
                        </a:rPr>
                        <a:t> п. 6.1 ч. 1 ст. 93 </a:t>
                      </a:r>
                      <a:br>
                        <a:rPr lang="ru-RU" sz="1100" b="0" i="0" u="none" strike="noStrike" cap="none" dirty="0">
                          <a:solidFill>
                            <a:schemeClr val="dk1"/>
                          </a:solidFill>
                          <a:latin typeface="Exo 2" pitchFamily="2" charset="-52"/>
                          <a:ea typeface="Exo 2"/>
                          <a:cs typeface="Exo 2"/>
                          <a:sym typeface="Exo 2"/>
                        </a:rPr>
                      </a:br>
                      <a:r>
                        <a:rPr lang="ru-RU" sz="1100" b="0" i="0" u="none" strike="noStrike" cap="none" dirty="0">
                          <a:solidFill>
                            <a:schemeClr val="dk1"/>
                          </a:solidFill>
                          <a:latin typeface="Exo 2" pitchFamily="2" charset="-52"/>
                          <a:ea typeface="Exo 2"/>
                          <a:cs typeface="Exo 2"/>
                          <a:sym typeface="Exo 2"/>
                        </a:rPr>
                        <a:t>Закона </a:t>
                      </a:r>
                      <a:r>
                        <a:rPr lang="en-US" sz="1100" b="0" i="0" u="none" strike="noStrike" cap="none" dirty="0">
                          <a:solidFill>
                            <a:schemeClr val="dk1"/>
                          </a:solidFill>
                          <a:latin typeface="Exo 2" pitchFamily="2" charset="-52"/>
                          <a:ea typeface="Exo 2"/>
                          <a:cs typeface="Exo 2"/>
                          <a:sym typeface="Exo 2"/>
                        </a:rPr>
                        <a:t>N</a:t>
                      </a:r>
                      <a:r>
                        <a:rPr lang="ru-RU" sz="1100" b="0" i="0" u="none" strike="noStrike" cap="none" dirty="0">
                          <a:solidFill>
                            <a:schemeClr val="dk1"/>
                          </a:solidFill>
                          <a:latin typeface="Exo 2" pitchFamily="2" charset="-52"/>
                          <a:ea typeface="Exo 2"/>
                          <a:cs typeface="Exo 2"/>
                          <a:sym typeface="Exo 2"/>
                        </a:rPr>
                        <a:t> 44-ФЗ</a:t>
                      </a:r>
                    </a:p>
                  </a:txBody>
                  <a:tcPr marL="45720" marR="45720" marT="23244" marB="23244">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solidFill>
                      <a:schemeClr val="bg1"/>
                    </a:solidFill>
                  </a:tcPr>
                </a:tc>
                <a:tc>
                  <a:txBody>
                    <a:bodyPr/>
                    <a:lstStyle/>
                    <a:p>
                      <a:pPr marR="0" algn="l" rtl="0">
                        <a:lnSpc>
                          <a:spcPct val="100000"/>
                        </a:lnSpc>
                        <a:spcBef>
                          <a:spcPts val="0"/>
                        </a:spcBef>
                        <a:spcAft>
                          <a:spcPts val="0"/>
                        </a:spcAft>
                        <a:buClr>
                          <a:srgbClr val="000000"/>
                        </a:buClr>
                        <a:buFont typeface="Arial"/>
                      </a:pPr>
                      <a:r>
                        <a:rPr lang="ru-RU" sz="1100" b="0" i="0" u="none" strike="noStrike" cap="none" dirty="0">
                          <a:solidFill>
                            <a:schemeClr val="dk1"/>
                          </a:solidFill>
                          <a:latin typeface="Exo 2" pitchFamily="2" charset="-52"/>
                          <a:ea typeface="Exo 2"/>
                          <a:cs typeface="Exo 2"/>
                          <a:sym typeface="Exo 2"/>
                        </a:rPr>
                        <a:t>закупка лекарственных средств, </a:t>
                      </a:r>
                      <a:r>
                        <a:rPr lang="ru-RU" sz="1100" b="0" i="0" u="none" strike="noStrike" cap="none" dirty="0" err="1">
                          <a:solidFill>
                            <a:schemeClr val="dk1"/>
                          </a:solidFill>
                          <a:latin typeface="Exo 2" pitchFamily="2" charset="-52"/>
                          <a:ea typeface="Exo 2"/>
                          <a:cs typeface="Exo 2"/>
                          <a:sym typeface="Exo 2"/>
                        </a:rPr>
                        <a:t>спецпродуктов</a:t>
                      </a:r>
                      <a:r>
                        <a:rPr lang="ru-RU" sz="1100" b="0" i="0" u="none" strike="noStrike" cap="none" dirty="0">
                          <a:solidFill>
                            <a:schemeClr val="dk1"/>
                          </a:solidFill>
                          <a:latin typeface="Exo 2" pitchFamily="2" charset="-52"/>
                          <a:ea typeface="Exo 2"/>
                          <a:cs typeface="Exo 2"/>
                          <a:sym typeface="Exo 2"/>
                        </a:rPr>
                        <a:t> лечебного питания, </a:t>
                      </a:r>
                      <a:r>
                        <a:rPr lang="ru-RU" sz="1100" b="0" i="0" u="none" strike="noStrike" cap="none" dirty="0" err="1">
                          <a:solidFill>
                            <a:schemeClr val="dk1"/>
                          </a:solidFill>
                          <a:latin typeface="Exo 2" pitchFamily="2" charset="-52"/>
                          <a:ea typeface="Exo 2"/>
                          <a:cs typeface="Exo 2"/>
                          <a:sym typeface="Exo 2"/>
                        </a:rPr>
                        <a:t>медизделий</a:t>
                      </a:r>
                      <a:r>
                        <a:rPr lang="ru-RU" sz="1100" b="0" i="0" u="none" strike="noStrike" cap="none" dirty="0">
                          <a:solidFill>
                            <a:schemeClr val="dk1"/>
                          </a:solidFill>
                          <a:latin typeface="Exo 2" pitchFamily="2" charset="-52"/>
                          <a:ea typeface="Exo 2"/>
                          <a:cs typeface="Exo 2"/>
                          <a:sym typeface="Exo 2"/>
                        </a:rPr>
                        <a:t>, расходных материалов, средств для дезинфекции, а также услуг по хранению и доставке соответствующих товаров, работ по ремонту и техническому обслуживанию </a:t>
                      </a:r>
                      <a:r>
                        <a:rPr lang="ru-RU" sz="1100" b="0" i="0" u="none" strike="noStrike" cap="none" dirty="0" err="1">
                          <a:solidFill>
                            <a:schemeClr val="dk1"/>
                          </a:solidFill>
                          <a:latin typeface="Exo 2" pitchFamily="2" charset="-52"/>
                          <a:ea typeface="Exo 2"/>
                          <a:cs typeface="Exo 2"/>
                          <a:sym typeface="Exo 2"/>
                        </a:rPr>
                        <a:t>медизделий</a:t>
                      </a:r>
                      <a:r>
                        <a:rPr lang="ru-RU" sz="1100" b="0" i="0" u="none" strike="noStrike" cap="none" dirty="0">
                          <a:solidFill>
                            <a:schemeClr val="dk1"/>
                          </a:solidFill>
                          <a:latin typeface="Exo 2" pitchFamily="2" charset="-52"/>
                          <a:ea typeface="Exo 2"/>
                          <a:cs typeface="Exo 2"/>
                          <a:sym typeface="Exo 2"/>
                        </a:rPr>
                        <a:t> ИОГВ субъектов РФ и организаций, которые находятся в их ведении </a:t>
                      </a:r>
                    </a:p>
                  </a:txBody>
                  <a:tcPr marL="45720" marR="45720" marT="23244" marB="23244">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solidFill>
                      <a:schemeClr val="bg1"/>
                    </a:solidFill>
                  </a:tcPr>
                </a:tc>
                <a:extLst>
                  <a:ext uri="{0D108BD9-81ED-4DB2-BD59-A6C34878D82A}">
                    <a16:rowId xmlns:a16="http://schemas.microsoft.com/office/drawing/2014/main" val="10003"/>
                  </a:ext>
                </a:extLst>
              </a:tr>
              <a:tr h="323078">
                <a:tc>
                  <a:txBody>
                    <a:bodyPr/>
                    <a:lstStyle/>
                    <a:p>
                      <a:pPr marR="0" algn="ctr" rtl="0">
                        <a:lnSpc>
                          <a:spcPct val="100000"/>
                        </a:lnSpc>
                        <a:spcBef>
                          <a:spcPts val="0"/>
                        </a:spcBef>
                        <a:spcAft>
                          <a:spcPts val="0"/>
                        </a:spcAft>
                        <a:buClr>
                          <a:srgbClr val="000000"/>
                        </a:buClr>
                        <a:buFont typeface="Arial"/>
                      </a:pPr>
                      <a:r>
                        <a:rPr lang="ru-RU" sz="1100" b="0" i="0" u="none" strike="noStrike" cap="none" dirty="0">
                          <a:solidFill>
                            <a:schemeClr val="dk1"/>
                          </a:solidFill>
                          <a:latin typeface="Exo 2" pitchFamily="2" charset="-52"/>
                          <a:ea typeface="Exo 2"/>
                          <a:cs typeface="Exo 2"/>
                          <a:sym typeface="Exo 2"/>
                        </a:rPr>
                        <a:t>4</a:t>
                      </a:r>
                    </a:p>
                  </a:txBody>
                  <a:tcPr marL="45720" marR="45720" marT="23244" marB="23244" anchor="ctr">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solidFill>
                      <a:schemeClr val="bg1"/>
                    </a:solidFill>
                  </a:tcPr>
                </a:tc>
                <a:tc>
                  <a:txBody>
                    <a:bodyPr/>
                    <a:lstStyle/>
                    <a:p>
                      <a:pPr marR="0" algn="l" rtl="0">
                        <a:lnSpc>
                          <a:spcPct val="100000"/>
                        </a:lnSpc>
                        <a:spcBef>
                          <a:spcPts val="0"/>
                        </a:spcBef>
                        <a:spcAft>
                          <a:spcPts val="0"/>
                        </a:spcAft>
                        <a:buClr>
                          <a:srgbClr val="000000"/>
                        </a:buClr>
                        <a:buFont typeface="Arial"/>
                      </a:pPr>
                      <a:r>
                        <a:rPr lang="ru-RU" sz="1100" b="0" i="0" u="none" strike="noStrike" cap="none" dirty="0">
                          <a:solidFill>
                            <a:schemeClr val="dk1"/>
                          </a:solidFill>
                          <a:latin typeface="Exo 2" pitchFamily="2" charset="-52"/>
                          <a:ea typeface="Exo 2"/>
                          <a:cs typeface="Exo 2"/>
                          <a:sym typeface="Exo 2"/>
                        </a:rPr>
                        <a:t>п. 11 ч. 1 ст. 93 </a:t>
                      </a:r>
                      <a:br>
                        <a:rPr lang="ru-RU" sz="1100" b="0" i="0" u="none" strike="noStrike" cap="none" dirty="0">
                          <a:solidFill>
                            <a:schemeClr val="dk1"/>
                          </a:solidFill>
                          <a:latin typeface="Exo 2" pitchFamily="2" charset="-52"/>
                          <a:ea typeface="Exo 2"/>
                          <a:cs typeface="Exo 2"/>
                          <a:sym typeface="Exo 2"/>
                        </a:rPr>
                      </a:br>
                      <a:r>
                        <a:rPr lang="ru-RU" sz="1100" b="0" i="0" u="none" strike="noStrike" cap="none" dirty="0">
                          <a:solidFill>
                            <a:schemeClr val="dk1"/>
                          </a:solidFill>
                          <a:latin typeface="Exo 2" pitchFamily="2" charset="-52"/>
                          <a:ea typeface="Exo 2"/>
                          <a:cs typeface="Exo 2"/>
                          <a:sym typeface="Exo 2"/>
                        </a:rPr>
                        <a:t>Закона </a:t>
                      </a:r>
                      <a:r>
                        <a:rPr lang="en-US" sz="1100" b="0" i="0" u="none" strike="noStrike" cap="none" dirty="0">
                          <a:solidFill>
                            <a:schemeClr val="dk1"/>
                          </a:solidFill>
                          <a:latin typeface="Exo 2" pitchFamily="2" charset="-52"/>
                          <a:ea typeface="Exo 2"/>
                          <a:cs typeface="Exo 2"/>
                          <a:sym typeface="Exo 2"/>
                        </a:rPr>
                        <a:t>N</a:t>
                      </a:r>
                      <a:r>
                        <a:rPr lang="ru-RU" sz="1100" b="0" i="0" u="none" strike="noStrike" cap="none" dirty="0">
                          <a:solidFill>
                            <a:schemeClr val="dk1"/>
                          </a:solidFill>
                          <a:latin typeface="Exo 2" pitchFamily="2" charset="-52"/>
                          <a:ea typeface="Exo 2"/>
                          <a:cs typeface="Exo 2"/>
                          <a:sym typeface="Exo 2"/>
                        </a:rPr>
                        <a:t> 44-ФЗ</a:t>
                      </a:r>
                    </a:p>
                  </a:txBody>
                  <a:tcPr marL="45720" marR="45720" marT="23244" marB="23244">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solidFill>
                      <a:schemeClr val="bg1"/>
                    </a:solidFill>
                  </a:tcPr>
                </a:tc>
                <a:tc>
                  <a:txBody>
                    <a:bodyPr/>
                    <a:lstStyle/>
                    <a:p>
                      <a:pPr marR="0" algn="l" rtl="0">
                        <a:lnSpc>
                          <a:spcPct val="100000"/>
                        </a:lnSpc>
                        <a:spcBef>
                          <a:spcPts val="0"/>
                        </a:spcBef>
                        <a:spcAft>
                          <a:spcPts val="0"/>
                        </a:spcAft>
                        <a:buClr>
                          <a:srgbClr val="000000"/>
                        </a:buClr>
                        <a:buFont typeface="Arial"/>
                      </a:pPr>
                      <a:r>
                        <a:rPr lang="ru-RU" sz="1100" b="0" i="0" u="none" strike="noStrike" cap="none" dirty="0">
                          <a:solidFill>
                            <a:schemeClr val="dk1"/>
                          </a:solidFill>
                          <a:latin typeface="Exo 2" pitchFamily="2" charset="-52"/>
                          <a:ea typeface="Exo 2"/>
                          <a:cs typeface="Exo 2"/>
                          <a:sym typeface="Exo 2"/>
                        </a:rPr>
                        <a:t>закупка определенных ТРУ у учреждений и предприятий уголовно-исполнительной системы</a:t>
                      </a:r>
                    </a:p>
                  </a:txBody>
                  <a:tcPr marL="45720" marR="45720" marT="23244" marB="23244">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solidFill>
                      <a:schemeClr val="bg1"/>
                    </a:solidFill>
                  </a:tcPr>
                </a:tc>
                <a:extLst>
                  <a:ext uri="{0D108BD9-81ED-4DB2-BD59-A6C34878D82A}">
                    <a16:rowId xmlns:a16="http://schemas.microsoft.com/office/drawing/2014/main" val="10004"/>
                  </a:ext>
                </a:extLst>
              </a:tr>
              <a:tr h="387406">
                <a:tc>
                  <a:txBody>
                    <a:bodyPr/>
                    <a:lstStyle/>
                    <a:p>
                      <a:pPr marR="0" algn="ctr" rtl="0">
                        <a:lnSpc>
                          <a:spcPct val="100000"/>
                        </a:lnSpc>
                        <a:spcBef>
                          <a:spcPts val="0"/>
                        </a:spcBef>
                        <a:spcAft>
                          <a:spcPts val="0"/>
                        </a:spcAft>
                        <a:buClr>
                          <a:srgbClr val="000000"/>
                        </a:buClr>
                        <a:buFont typeface="Arial"/>
                      </a:pPr>
                      <a:r>
                        <a:rPr lang="ru-RU" sz="1100" b="0" i="0" u="none" strike="noStrike" cap="none" dirty="0">
                          <a:solidFill>
                            <a:schemeClr val="dk1"/>
                          </a:solidFill>
                          <a:latin typeface="Exo 2" pitchFamily="2" charset="-52"/>
                          <a:ea typeface="Exo 2"/>
                          <a:cs typeface="Exo 2"/>
                          <a:sym typeface="Exo 2"/>
                        </a:rPr>
                        <a:t>5</a:t>
                      </a:r>
                    </a:p>
                  </a:txBody>
                  <a:tcPr marL="45720" marR="45720" marT="23244" marB="23244" anchor="ctr">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solidFill>
                      <a:schemeClr val="bg1"/>
                    </a:solidFill>
                  </a:tcPr>
                </a:tc>
                <a:tc>
                  <a:txBody>
                    <a:bodyPr/>
                    <a:lstStyle/>
                    <a:p>
                      <a:pPr marR="0" algn="l" rtl="0">
                        <a:lnSpc>
                          <a:spcPct val="100000"/>
                        </a:lnSpc>
                        <a:spcBef>
                          <a:spcPts val="0"/>
                        </a:spcBef>
                        <a:spcAft>
                          <a:spcPts val="0"/>
                        </a:spcAft>
                        <a:buClr>
                          <a:srgbClr val="000000"/>
                        </a:buClr>
                        <a:buFont typeface="Arial"/>
                      </a:pPr>
                      <a:r>
                        <a:rPr lang="ru-RU" sz="1100" b="0" i="0" u="none" strike="noStrike" cap="none" dirty="0">
                          <a:solidFill>
                            <a:schemeClr val="dk1"/>
                          </a:solidFill>
                          <a:latin typeface="Exo 2" pitchFamily="2" charset="-52"/>
                          <a:ea typeface="Exo 2"/>
                          <a:cs typeface="Exo 2"/>
                          <a:sym typeface="Exo 2"/>
                        </a:rPr>
                        <a:t>п. 12 ч. 1 ст. 93 </a:t>
                      </a:r>
                      <a:br>
                        <a:rPr lang="ru-RU" sz="1100" b="0" i="0" u="none" strike="noStrike" cap="none" dirty="0">
                          <a:solidFill>
                            <a:schemeClr val="dk1"/>
                          </a:solidFill>
                          <a:latin typeface="Exo 2" pitchFamily="2" charset="-52"/>
                          <a:ea typeface="Exo 2"/>
                          <a:cs typeface="Exo 2"/>
                          <a:sym typeface="Exo 2"/>
                        </a:rPr>
                      </a:br>
                      <a:r>
                        <a:rPr lang="ru-RU" sz="1100" b="0" i="0" u="none" strike="noStrike" cap="none" dirty="0">
                          <a:solidFill>
                            <a:schemeClr val="dk1"/>
                          </a:solidFill>
                          <a:latin typeface="Exo 2" pitchFamily="2" charset="-52"/>
                          <a:ea typeface="Exo 2"/>
                          <a:cs typeface="Exo 2"/>
                          <a:sym typeface="Exo 2"/>
                        </a:rPr>
                        <a:t>Закона </a:t>
                      </a:r>
                      <a:r>
                        <a:rPr lang="en-US" sz="1100" b="0" i="0" u="none" strike="noStrike" cap="none" dirty="0">
                          <a:solidFill>
                            <a:schemeClr val="dk1"/>
                          </a:solidFill>
                          <a:latin typeface="Exo 2" pitchFamily="2" charset="-52"/>
                          <a:ea typeface="Exo 2"/>
                          <a:cs typeface="Exo 2"/>
                          <a:sym typeface="Exo 2"/>
                        </a:rPr>
                        <a:t>N</a:t>
                      </a:r>
                      <a:r>
                        <a:rPr lang="ru-RU" sz="1100" b="0" i="0" u="none" strike="noStrike" cap="none" dirty="0">
                          <a:solidFill>
                            <a:schemeClr val="dk1"/>
                          </a:solidFill>
                          <a:latin typeface="Exo 2" pitchFamily="2" charset="-52"/>
                          <a:ea typeface="Exo 2"/>
                          <a:cs typeface="Exo 2"/>
                          <a:sym typeface="Exo 2"/>
                        </a:rPr>
                        <a:t> 44-ФЗ</a:t>
                      </a:r>
                    </a:p>
                  </a:txBody>
                  <a:tcPr marL="45720" marR="45720" marT="23244" marB="23244">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solidFill>
                      <a:schemeClr val="bg1"/>
                    </a:solidFill>
                  </a:tcPr>
                </a:tc>
                <a:tc>
                  <a:txBody>
                    <a:bodyPr/>
                    <a:lstStyle/>
                    <a:p>
                      <a:pPr marR="0" algn="l" rtl="0">
                        <a:lnSpc>
                          <a:spcPct val="100000"/>
                        </a:lnSpc>
                        <a:spcBef>
                          <a:spcPts val="0"/>
                        </a:spcBef>
                        <a:spcAft>
                          <a:spcPts val="0"/>
                        </a:spcAft>
                        <a:buClr>
                          <a:srgbClr val="000000"/>
                        </a:buClr>
                        <a:buFont typeface="Arial"/>
                      </a:pPr>
                      <a:r>
                        <a:rPr lang="ru-RU" sz="1100" b="0" i="0" u="none" strike="noStrike" cap="none" dirty="0">
                          <a:solidFill>
                            <a:schemeClr val="dk1"/>
                          </a:solidFill>
                          <a:latin typeface="Exo 2" pitchFamily="2" charset="-52"/>
                          <a:ea typeface="Exo 2"/>
                          <a:cs typeface="Exo 2"/>
                          <a:sym typeface="Exo 2"/>
                        </a:rPr>
                        <a:t>закупка УФСИН, сырья, материалов, комплектующих изделий для производства ТРУ для трудоустройства осужденных </a:t>
                      </a:r>
                    </a:p>
                  </a:txBody>
                  <a:tcPr marL="45720" marR="45720" marT="23244" marB="23244">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solidFill>
                      <a:schemeClr val="bg1"/>
                    </a:solidFill>
                  </a:tcPr>
                </a:tc>
                <a:extLst>
                  <a:ext uri="{0D108BD9-81ED-4DB2-BD59-A6C34878D82A}">
                    <a16:rowId xmlns:a16="http://schemas.microsoft.com/office/drawing/2014/main" val="10005"/>
                  </a:ext>
                </a:extLst>
              </a:tr>
              <a:tr h="387406">
                <a:tc>
                  <a:txBody>
                    <a:bodyPr/>
                    <a:lstStyle/>
                    <a:p>
                      <a:pPr marR="0" algn="ctr" rtl="0">
                        <a:lnSpc>
                          <a:spcPct val="100000"/>
                        </a:lnSpc>
                        <a:spcBef>
                          <a:spcPts val="0"/>
                        </a:spcBef>
                        <a:spcAft>
                          <a:spcPts val="0"/>
                        </a:spcAft>
                        <a:buClr>
                          <a:srgbClr val="000000"/>
                        </a:buClr>
                        <a:buFont typeface="Arial"/>
                      </a:pPr>
                      <a:r>
                        <a:rPr lang="ru-RU" sz="1100" b="0" i="0" u="none" strike="noStrike" cap="none" dirty="0">
                          <a:solidFill>
                            <a:schemeClr val="dk1"/>
                          </a:solidFill>
                          <a:latin typeface="Exo 2" pitchFamily="2" charset="-52"/>
                          <a:ea typeface="Exo 2"/>
                          <a:cs typeface="Exo 2"/>
                          <a:sym typeface="Exo 2"/>
                        </a:rPr>
                        <a:t>6</a:t>
                      </a:r>
                    </a:p>
                  </a:txBody>
                  <a:tcPr marL="45720" marR="45720" marT="23244" marB="23244" anchor="ctr">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solidFill>
                      <a:schemeClr val="bg1"/>
                    </a:solidFill>
                  </a:tcPr>
                </a:tc>
                <a:tc>
                  <a:txBody>
                    <a:bodyPr/>
                    <a:lstStyle/>
                    <a:p>
                      <a:pPr marR="0" algn="l" rtl="0">
                        <a:lnSpc>
                          <a:spcPct val="100000"/>
                        </a:lnSpc>
                        <a:spcBef>
                          <a:spcPts val="0"/>
                        </a:spcBef>
                        <a:spcAft>
                          <a:spcPts val="0"/>
                        </a:spcAft>
                        <a:buClr>
                          <a:srgbClr val="000000"/>
                        </a:buClr>
                        <a:buFont typeface="Arial"/>
                      </a:pPr>
                      <a:r>
                        <a:rPr lang="ru-RU" sz="1100" b="0" i="0" u="none" strike="noStrike" cap="none" dirty="0">
                          <a:solidFill>
                            <a:schemeClr val="dk1"/>
                          </a:solidFill>
                          <a:latin typeface="Exo 2" pitchFamily="2" charset="-52"/>
                          <a:ea typeface="Exo 2"/>
                          <a:cs typeface="Exo 2"/>
                          <a:sym typeface="Exo 2"/>
                        </a:rPr>
                        <a:t>п. 54 ч. 1 ст. 93 </a:t>
                      </a:r>
                      <a:br>
                        <a:rPr lang="ru-RU" sz="1100" b="0" i="0" u="none" strike="noStrike" cap="none" dirty="0">
                          <a:solidFill>
                            <a:schemeClr val="dk1"/>
                          </a:solidFill>
                          <a:latin typeface="Exo 2" pitchFamily="2" charset="-52"/>
                          <a:ea typeface="Exo 2"/>
                          <a:cs typeface="Exo 2"/>
                          <a:sym typeface="Exo 2"/>
                        </a:rPr>
                      </a:br>
                      <a:r>
                        <a:rPr lang="ru-RU" sz="1100" b="0" i="0" u="none" strike="noStrike" cap="none" dirty="0">
                          <a:solidFill>
                            <a:schemeClr val="dk1"/>
                          </a:solidFill>
                          <a:latin typeface="Exo 2" pitchFamily="2" charset="-52"/>
                          <a:ea typeface="Exo 2"/>
                          <a:cs typeface="Exo 2"/>
                          <a:sym typeface="Exo 2"/>
                        </a:rPr>
                        <a:t>Закона </a:t>
                      </a:r>
                      <a:r>
                        <a:rPr lang="en-US" sz="1100" b="0" i="0" u="none" strike="noStrike" cap="none" dirty="0">
                          <a:solidFill>
                            <a:schemeClr val="dk1"/>
                          </a:solidFill>
                          <a:latin typeface="Exo 2" pitchFamily="2" charset="-52"/>
                          <a:ea typeface="Exo 2"/>
                          <a:cs typeface="Exo 2"/>
                          <a:sym typeface="Exo 2"/>
                        </a:rPr>
                        <a:t>N</a:t>
                      </a:r>
                      <a:r>
                        <a:rPr lang="ru-RU" sz="1100" b="0" i="0" u="none" strike="noStrike" cap="none" dirty="0">
                          <a:solidFill>
                            <a:schemeClr val="dk1"/>
                          </a:solidFill>
                          <a:latin typeface="Exo 2" pitchFamily="2" charset="-52"/>
                          <a:ea typeface="Exo 2"/>
                          <a:cs typeface="Exo 2"/>
                          <a:sym typeface="Exo 2"/>
                        </a:rPr>
                        <a:t> 44-ФЗ</a:t>
                      </a:r>
                    </a:p>
                  </a:txBody>
                  <a:tcPr marL="45720" marR="45720" marT="23244" marB="23244">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solidFill>
                      <a:schemeClr val="bg1"/>
                    </a:solidFill>
                  </a:tcPr>
                </a:tc>
                <a:tc>
                  <a:txBody>
                    <a:bodyPr/>
                    <a:lstStyle/>
                    <a:p>
                      <a:pPr marR="0" algn="l" rtl="0">
                        <a:lnSpc>
                          <a:spcPct val="100000"/>
                        </a:lnSpc>
                        <a:spcBef>
                          <a:spcPts val="0"/>
                        </a:spcBef>
                        <a:spcAft>
                          <a:spcPts val="0"/>
                        </a:spcAft>
                        <a:buClr>
                          <a:srgbClr val="000000"/>
                        </a:buClr>
                        <a:buFont typeface="Arial"/>
                      </a:pPr>
                      <a:r>
                        <a:rPr lang="ru-RU" sz="1100" b="0" i="0" u="none" strike="noStrike" cap="none" dirty="0">
                          <a:solidFill>
                            <a:schemeClr val="dk1"/>
                          </a:solidFill>
                          <a:latin typeface="Exo 2" pitchFamily="2" charset="-52"/>
                          <a:ea typeface="Exo 2"/>
                          <a:cs typeface="Exo 2"/>
                          <a:sym typeface="Exo 2"/>
                        </a:rPr>
                        <a:t>закупка работ по модернизации информационных систем для информационно-правового обеспечения деятельности палат ФС РФ и услуг по сопровождению таких систем</a:t>
                      </a:r>
                    </a:p>
                  </a:txBody>
                  <a:tcPr marL="45720" marR="45720" marT="23244" marB="23244">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solidFill>
                      <a:schemeClr val="bg1"/>
                    </a:solidFill>
                  </a:tcPr>
                </a:tc>
                <a:extLst>
                  <a:ext uri="{0D108BD9-81ED-4DB2-BD59-A6C34878D82A}">
                    <a16:rowId xmlns:a16="http://schemas.microsoft.com/office/drawing/2014/main" val="10006"/>
                  </a:ext>
                </a:extLst>
              </a:tr>
              <a:tr h="557864">
                <a:tc>
                  <a:txBody>
                    <a:bodyPr/>
                    <a:lstStyle/>
                    <a:p>
                      <a:pPr marR="0" algn="ctr" rtl="0">
                        <a:lnSpc>
                          <a:spcPct val="100000"/>
                        </a:lnSpc>
                        <a:spcBef>
                          <a:spcPts val="0"/>
                        </a:spcBef>
                        <a:spcAft>
                          <a:spcPts val="0"/>
                        </a:spcAft>
                        <a:buClr>
                          <a:srgbClr val="000000"/>
                        </a:buClr>
                        <a:buFont typeface="Arial"/>
                      </a:pPr>
                      <a:r>
                        <a:rPr lang="ru-RU" sz="1100" b="0" i="0" u="none" strike="noStrike" cap="none" dirty="0">
                          <a:solidFill>
                            <a:schemeClr val="dk1"/>
                          </a:solidFill>
                          <a:latin typeface="Exo 2" pitchFamily="2" charset="-52"/>
                          <a:ea typeface="Exo 2"/>
                          <a:cs typeface="Exo 2"/>
                          <a:sym typeface="Exo 2"/>
                        </a:rPr>
                        <a:t>7</a:t>
                      </a:r>
                    </a:p>
                  </a:txBody>
                  <a:tcPr marL="45720" marR="45720" marT="23244" marB="23244" anchor="ctr">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solidFill>
                      <a:schemeClr val="bg1"/>
                    </a:solidFill>
                  </a:tcPr>
                </a:tc>
                <a:tc>
                  <a:txBody>
                    <a:bodyPr/>
                    <a:lstStyle/>
                    <a:p>
                      <a:pPr marL="0" marR="0" indent="0" algn="l" defTabSz="1371600" rtl="0" eaLnBrk="1" fontAlgn="auto" latinLnBrk="0" hangingPunct="1">
                        <a:lnSpc>
                          <a:spcPct val="100000"/>
                        </a:lnSpc>
                        <a:spcBef>
                          <a:spcPts val="0"/>
                        </a:spcBef>
                        <a:spcAft>
                          <a:spcPts val="0"/>
                        </a:spcAft>
                        <a:buClr>
                          <a:srgbClr val="000000"/>
                        </a:buClr>
                        <a:buSzTx/>
                        <a:buFont typeface="Arial"/>
                        <a:buNone/>
                        <a:tabLst/>
                        <a:defRPr/>
                      </a:pPr>
                      <a:r>
                        <a:rPr lang="ru-RU" sz="1100" b="0" i="0" u="none" strike="noStrike" cap="none" dirty="0">
                          <a:solidFill>
                            <a:schemeClr val="dk1"/>
                          </a:solidFill>
                          <a:latin typeface="Exo 2" pitchFamily="2" charset="-52"/>
                          <a:ea typeface="Exo 2"/>
                          <a:cs typeface="Exo 2"/>
                          <a:sym typeface="Exo 2"/>
                        </a:rPr>
                        <a:t>п. 55 ч. 1 ст. 93 </a:t>
                      </a:r>
                      <a:br>
                        <a:rPr lang="ru-RU" sz="1100" b="0" i="0" u="none" strike="noStrike" cap="none" dirty="0">
                          <a:solidFill>
                            <a:schemeClr val="dk1"/>
                          </a:solidFill>
                          <a:latin typeface="Exo 2" pitchFamily="2" charset="-52"/>
                          <a:ea typeface="Exo 2"/>
                          <a:cs typeface="Exo 2"/>
                          <a:sym typeface="Exo 2"/>
                        </a:rPr>
                      </a:br>
                      <a:r>
                        <a:rPr lang="ru-RU" sz="1100" b="0" i="0" u="none" strike="noStrike" cap="none" dirty="0">
                          <a:solidFill>
                            <a:schemeClr val="dk1"/>
                          </a:solidFill>
                          <a:latin typeface="Exo 2" pitchFamily="2" charset="-52"/>
                          <a:ea typeface="Exo 2"/>
                          <a:cs typeface="Exo 2"/>
                          <a:sym typeface="Exo 2"/>
                        </a:rPr>
                        <a:t>Закона </a:t>
                      </a:r>
                      <a:r>
                        <a:rPr lang="en-US" sz="1100" b="0" i="0" u="none" strike="noStrike" cap="none" dirty="0">
                          <a:solidFill>
                            <a:schemeClr val="dk1"/>
                          </a:solidFill>
                          <a:latin typeface="Exo 2" pitchFamily="2" charset="-52"/>
                          <a:ea typeface="Exo 2"/>
                          <a:cs typeface="Exo 2"/>
                          <a:sym typeface="Exo 2"/>
                        </a:rPr>
                        <a:t>N</a:t>
                      </a:r>
                      <a:r>
                        <a:rPr lang="ru-RU" sz="1100" b="0" i="0" u="none" strike="noStrike" cap="none" dirty="0">
                          <a:solidFill>
                            <a:schemeClr val="dk1"/>
                          </a:solidFill>
                          <a:latin typeface="Exo 2" pitchFamily="2" charset="-52"/>
                          <a:ea typeface="Exo 2"/>
                          <a:cs typeface="Exo 2"/>
                          <a:sym typeface="Exo 2"/>
                        </a:rPr>
                        <a:t> 44-ФЗ</a:t>
                      </a:r>
                    </a:p>
                  </a:txBody>
                  <a:tcPr marL="45720" marR="45720" marT="23244" marB="23244">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solidFill>
                      <a:schemeClr val="bg1"/>
                    </a:solidFill>
                  </a:tcPr>
                </a:tc>
                <a:tc>
                  <a:txBody>
                    <a:bodyPr/>
                    <a:lstStyle/>
                    <a:p>
                      <a:pPr marR="0" algn="l" rtl="0">
                        <a:lnSpc>
                          <a:spcPct val="100000"/>
                        </a:lnSpc>
                        <a:spcBef>
                          <a:spcPts val="0"/>
                        </a:spcBef>
                        <a:spcAft>
                          <a:spcPts val="0"/>
                        </a:spcAft>
                        <a:buClr>
                          <a:srgbClr val="000000"/>
                        </a:buClr>
                        <a:buFont typeface="Arial"/>
                      </a:pPr>
                      <a:r>
                        <a:rPr lang="ru-RU" sz="1100" b="0" i="0" u="none" strike="noStrike" cap="none" dirty="0">
                          <a:solidFill>
                            <a:schemeClr val="dk1"/>
                          </a:solidFill>
                          <a:latin typeface="Exo 2" pitchFamily="2" charset="-52"/>
                          <a:ea typeface="Exo 2"/>
                          <a:cs typeface="Exo 2"/>
                          <a:sym typeface="Exo 2"/>
                        </a:rPr>
                        <a:t>закупка услуг по изготовлению бланков удостоверений личности россиян, иностранцев и лиц без гражданства, свидетельств о </a:t>
                      </a:r>
                      <a:r>
                        <a:rPr lang="ru-RU" sz="1100" b="0" i="0" u="none" strike="noStrike" cap="none" dirty="0" err="1">
                          <a:solidFill>
                            <a:schemeClr val="dk1"/>
                          </a:solidFill>
                          <a:latin typeface="Exo 2" pitchFamily="2" charset="-52"/>
                          <a:ea typeface="Exo 2"/>
                          <a:cs typeface="Exo 2"/>
                          <a:sym typeface="Exo 2"/>
                        </a:rPr>
                        <a:t>госрегистрации</a:t>
                      </a:r>
                      <a:r>
                        <a:rPr lang="ru-RU" sz="1100" b="0" i="0" u="none" strike="noStrike" cap="none" dirty="0">
                          <a:solidFill>
                            <a:schemeClr val="dk1"/>
                          </a:solidFill>
                          <a:latin typeface="Exo 2" pitchFamily="2" charset="-52"/>
                          <a:ea typeface="Exo 2"/>
                          <a:cs typeface="Exo 2"/>
                          <a:sym typeface="Exo 2"/>
                        </a:rPr>
                        <a:t> актов гражданского состояния, бланков временных документов</a:t>
                      </a:r>
                    </a:p>
                  </a:txBody>
                  <a:tcPr marL="45720" marR="45720" marT="23244" marB="23244">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solidFill>
                      <a:schemeClr val="bg1"/>
                    </a:solidFill>
                  </a:tcPr>
                </a:tc>
                <a:extLst>
                  <a:ext uri="{0D108BD9-81ED-4DB2-BD59-A6C34878D82A}">
                    <a16:rowId xmlns:a16="http://schemas.microsoft.com/office/drawing/2014/main" val="10007"/>
                  </a:ext>
                </a:extLst>
              </a:tr>
              <a:tr h="216947">
                <a:tc gridSpan="3">
                  <a:txBody>
                    <a:bodyPr/>
                    <a:lstStyle/>
                    <a:p>
                      <a:pPr marR="0" algn="l" rtl="0">
                        <a:lnSpc>
                          <a:spcPct val="100000"/>
                        </a:lnSpc>
                        <a:spcBef>
                          <a:spcPts val="0"/>
                        </a:spcBef>
                        <a:spcAft>
                          <a:spcPts val="0"/>
                        </a:spcAft>
                        <a:buClr>
                          <a:srgbClr val="000000"/>
                        </a:buClr>
                        <a:buFont typeface="Arial"/>
                      </a:pPr>
                      <a:r>
                        <a:rPr lang="ru-RU" sz="1100" b="1" i="0" u="none" strike="noStrike" cap="none" dirty="0">
                          <a:solidFill>
                            <a:schemeClr val="dk1"/>
                          </a:solidFill>
                          <a:latin typeface="Exo 2" pitchFamily="2" charset="-52"/>
                          <a:ea typeface="Exo 2"/>
                          <a:cs typeface="Exo 2"/>
                          <a:sym typeface="Exo 2"/>
                        </a:rPr>
                        <a:t>С 01.07.2025:</a:t>
                      </a:r>
                    </a:p>
                  </a:txBody>
                  <a:tcPr marL="45720" marR="45720" marT="23244" marB="23244">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solidFill>
                      <a:schemeClr val="bg2">
                        <a:lumMod val="20000"/>
                        <a:lumOff val="80000"/>
                      </a:schemeClr>
                    </a:solidFill>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8"/>
                  </a:ext>
                </a:extLst>
              </a:tr>
              <a:tr h="387406">
                <a:tc>
                  <a:txBody>
                    <a:bodyPr/>
                    <a:lstStyle/>
                    <a:p>
                      <a:pPr marR="0" algn="ctr" rtl="0">
                        <a:lnSpc>
                          <a:spcPct val="100000"/>
                        </a:lnSpc>
                        <a:spcBef>
                          <a:spcPts val="0"/>
                        </a:spcBef>
                        <a:spcAft>
                          <a:spcPts val="0"/>
                        </a:spcAft>
                        <a:buClr>
                          <a:srgbClr val="000000"/>
                        </a:buClr>
                        <a:buFont typeface="Arial"/>
                      </a:pPr>
                      <a:r>
                        <a:rPr lang="ru-RU" sz="1100" b="0" i="0" u="none" strike="noStrike" cap="none" dirty="0">
                          <a:solidFill>
                            <a:schemeClr val="dk1"/>
                          </a:solidFill>
                          <a:latin typeface="Exo 2" pitchFamily="2" charset="-52"/>
                          <a:ea typeface="Exo 2"/>
                          <a:cs typeface="Exo 2"/>
                          <a:sym typeface="Exo 2"/>
                        </a:rPr>
                        <a:t>8</a:t>
                      </a:r>
                    </a:p>
                  </a:txBody>
                  <a:tcPr marL="45720" marR="45720" marT="23244" marB="23244" anchor="ctr">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solidFill>
                      <a:schemeClr val="bg1"/>
                    </a:solidFill>
                  </a:tcPr>
                </a:tc>
                <a:tc>
                  <a:txBody>
                    <a:bodyPr/>
                    <a:lstStyle/>
                    <a:p>
                      <a:pPr marR="0" algn="l" rtl="0">
                        <a:lnSpc>
                          <a:spcPct val="100000"/>
                        </a:lnSpc>
                        <a:spcBef>
                          <a:spcPts val="0"/>
                        </a:spcBef>
                        <a:spcAft>
                          <a:spcPts val="0"/>
                        </a:spcAft>
                        <a:buClr>
                          <a:srgbClr val="000000"/>
                        </a:buClr>
                        <a:buFont typeface="Arial"/>
                      </a:pPr>
                      <a:r>
                        <a:rPr lang="ru-RU" sz="1100" b="0" i="0" u="none" strike="noStrike" cap="none" dirty="0">
                          <a:solidFill>
                            <a:schemeClr val="dk1"/>
                          </a:solidFill>
                          <a:latin typeface="Exo 2" pitchFamily="2" charset="-52"/>
                          <a:ea typeface="Exo 2"/>
                          <a:cs typeface="Exo 2"/>
                          <a:sym typeface="Exo 2"/>
                        </a:rPr>
                        <a:t>п. 24 ч. 1 ст. 93 </a:t>
                      </a:r>
                      <a:br>
                        <a:rPr lang="ru-RU" sz="1100" b="0" i="0" u="none" strike="noStrike" cap="none" dirty="0">
                          <a:solidFill>
                            <a:schemeClr val="dk1"/>
                          </a:solidFill>
                          <a:latin typeface="Exo 2" pitchFamily="2" charset="-52"/>
                          <a:ea typeface="Exo 2"/>
                          <a:cs typeface="Exo 2"/>
                          <a:sym typeface="Exo 2"/>
                        </a:rPr>
                      </a:br>
                      <a:r>
                        <a:rPr lang="ru-RU" sz="1100" b="0" i="0" u="none" strike="noStrike" cap="none" dirty="0">
                          <a:solidFill>
                            <a:schemeClr val="dk1"/>
                          </a:solidFill>
                          <a:latin typeface="Exo 2" pitchFamily="2" charset="-52"/>
                          <a:ea typeface="Exo 2"/>
                          <a:cs typeface="Exo 2"/>
                          <a:sym typeface="Exo 2"/>
                        </a:rPr>
                        <a:t>Закона </a:t>
                      </a:r>
                      <a:r>
                        <a:rPr lang="en-US" sz="1100" b="0" i="0" u="none" strike="noStrike" cap="none" dirty="0">
                          <a:solidFill>
                            <a:schemeClr val="dk1"/>
                          </a:solidFill>
                          <a:latin typeface="Exo 2" pitchFamily="2" charset="-52"/>
                          <a:ea typeface="Exo 2"/>
                          <a:cs typeface="Exo 2"/>
                          <a:sym typeface="Exo 2"/>
                        </a:rPr>
                        <a:t>N</a:t>
                      </a:r>
                      <a:r>
                        <a:rPr lang="ru-RU" sz="1100" b="0" i="0" u="none" strike="noStrike" cap="none" dirty="0">
                          <a:solidFill>
                            <a:schemeClr val="dk1"/>
                          </a:solidFill>
                          <a:latin typeface="Exo 2" pitchFamily="2" charset="-52"/>
                          <a:ea typeface="Exo 2"/>
                          <a:cs typeface="Exo 2"/>
                          <a:sym typeface="Exo 2"/>
                        </a:rPr>
                        <a:t> 44-ФЗ</a:t>
                      </a:r>
                    </a:p>
                  </a:txBody>
                  <a:tcPr marL="45720" marR="45720" marT="23244" marB="23244">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solidFill>
                      <a:schemeClr val="bg1"/>
                    </a:solidFill>
                  </a:tcPr>
                </a:tc>
                <a:tc>
                  <a:txBody>
                    <a:bodyPr/>
                    <a:lstStyle/>
                    <a:p>
                      <a:pPr marR="0" algn="l" rtl="0">
                        <a:lnSpc>
                          <a:spcPct val="100000"/>
                        </a:lnSpc>
                        <a:spcBef>
                          <a:spcPts val="0"/>
                        </a:spcBef>
                        <a:spcAft>
                          <a:spcPts val="0"/>
                        </a:spcAft>
                        <a:buClr>
                          <a:srgbClr val="000000"/>
                        </a:buClr>
                        <a:buFont typeface="Arial"/>
                      </a:pPr>
                      <a:r>
                        <a:rPr lang="ru-RU" sz="1100" b="0" i="0" u="none" strike="noStrike" cap="none" dirty="0">
                          <a:solidFill>
                            <a:schemeClr val="dk1"/>
                          </a:solidFill>
                          <a:latin typeface="Exo 2" pitchFamily="2" charset="-52"/>
                          <a:ea typeface="Exo 2"/>
                          <a:cs typeface="Exo 2"/>
                          <a:sym typeface="Exo 2"/>
                        </a:rPr>
                        <a:t>заключение контракта в соответствии с п. 2 ч. 2, ч. 3 и 4 ст. 77 Закона </a:t>
                      </a:r>
                      <a:r>
                        <a:rPr lang="en-US" sz="1100" b="0" i="0" u="none" strike="noStrike" cap="none" dirty="0">
                          <a:solidFill>
                            <a:schemeClr val="dk1"/>
                          </a:solidFill>
                          <a:latin typeface="Exo 2" pitchFamily="2" charset="-52"/>
                          <a:ea typeface="Exo 2"/>
                          <a:cs typeface="Exo 2"/>
                          <a:sym typeface="Exo 2"/>
                        </a:rPr>
                        <a:t>N</a:t>
                      </a:r>
                      <a:r>
                        <a:rPr lang="ru-RU" sz="1100" b="0" i="0" u="none" strike="noStrike" cap="none" dirty="0">
                          <a:solidFill>
                            <a:schemeClr val="dk1"/>
                          </a:solidFill>
                          <a:latin typeface="Exo 2" pitchFamily="2" charset="-52"/>
                          <a:ea typeface="Exo 2"/>
                          <a:cs typeface="Exo 2"/>
                          <a:sym typeface="Exo 2"/>
                        </a:rPr>
                        <a:t> 44-ФЗ в случае признания определения поставщика (подрядчика, исполнителя) несостоявшимся </a:t>
                      </a:r>
                    </a:p>
                  </a:txBody>
                  <a:tcPr marL="45720" marR="45720" marT="23244" marB="23244">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solidFill>
                      <a:schemeClr val="bg1"/>
                    </a:solidFill>
                  </a:tcPr>
                </a:tc>
                <a:extLst>
                  <a:ext uri="{0D108BD9-81ED-4DB2-BD59-A6C34878D82A}">
                    <a16:rowId xmlns:a16="http://schemas.microsoft.com/office/drawing/2014/main" val="10009"/>
                  </a:ext>
                </a:extLst>
              </a:tr>
              <a:tr h="387406">
                <a:tc>
                  <a:txBody>
                    <a:bodyPr/>
                    <a:lstStyle/>
                    <a:p>
                      <a:pPr marR="0" algn="ctr" rtl="0">
                        <a:lnSpc>
                          <a:spcPct val="100000"/>
                        </a:lnSpc>
                        <a:spcBef>
                          <a:spcPts val="0"/>
                        </a:spcBef>
                        <a:spcAft>
                          <a:spcPts val="0"/>
                        </a:spcAft>
                        <a:buClr>
                          <a:srgbClr val="000000"/>
                        </a:buClr>
                        <a:buFont typeface="Arial"/>
                      </a:pPr>
                      <a:r>
                        <a:rPr lang="ru-RU" sz="1100" b="0" i="0" u="none" strike="noStrike" cap="none" dirty="0">
                          <a:solidFill>
                            <a:schemeClr val="dk1"/>
                          </a:solidFill>
                          <a:latin typeface="Exo 2" pitchFamily="2" charset="-52"/>
                          <a:ea typeface="Exo 2"/>
                          <a:cs typeface="Exo 2"/>
                          <a:sym typeface="Exo 2"/>
                        </a:rPr>
                        <a:t>9</a:t>
                      </a:r>
                    </a:p>
                  </a:txBody>
                  <a:tcPr marL="45720" marR="45720" marT="23244" marB="23244" anchor="ctr">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solidFill>
                      <a:schemeClr val="bg1"/>
                    </a:solidFill>
                  </a:tcPr>
                </a:tc>
                <a:tc>
                  <a:txBody>
                    <a:bodyPr/>
                    <a:lstStyle/>
                    <a:p>
                      <a:pPr marR="0" algn="l" rtl="0">
                        <a:lnSpc>
                          <a:spcPct val="100000"/>
                        </a:lnSpc>
                        <a:spcBef>
                          <a:spcPts val="0"/>
                        </a:spcBef>
                        <a:spcAft>
                          <a:spcPts val="0"/>
                        </a:spcAft>
                        <a:buClr>
                          <a:srgbClr val="000000"/>
                        </a:buClr>
                        <a:buFont typeface="Arial"/>
                      </a:pPr>
                      <a:r>
                        <a:rPr lang="ru-RU" sz="1100" b="0" i="0" u="none" strike="noStrike" cap="none" dirty="0">
                          <a:solidFill>
                            <a:schemeClr val="dk1"/>
                          </a:solidFill>
                          <a:latin typeface="Exo 2" pitchFamily="2" charset="-52"/>
                          <a:ea typeface="Exo 2"/>
                          <a:cs typeface="Exo 2"/>
                          <a:sym typeface="Exo 2"/>
                        </a:rPr>
                        <a:t>п. 25 ч. 1 ст. 93 </a:t>
                      </a:r>
                      <a:br>
                        <a:rPr lang="ru-RU" sz="1100" b="0" i="0" u="none" strike="noStrike" cap="none" dirty="0">
                          <a:solidFill>
                            <a:schemeClr val="dk1"/>
                          </a:solidFill>
                          <a:latin typeface="Exo 2" pitchFamily="2" charset="-52"/>
                          <a:ea typeface="Exo 2"/>
                          <a:cs typeface="Exo 2"/>
                          <a:sym typeface="Exo 2"/>
                        </a:rPr>
                      </a:br>
                      <a:r>
                        <a:rPr lang="ru-RU" sz="1100" b="0" i="0" u="none" strike="noStrike" cap="none" dirty="0">
                          <a:solidFill>
                            <a:schemeClr val="dk1"/>
                          </a:solidFill>
                          <a:latin typeface="Exo 2" pitchFamily="2" charset="-52"/>
                          <a:ea typeface="Exo 2"/>
                          <a:cs typeface="Exo 2"/>
                          <a:sym typeface="Exo 2"/>
                        </a:rPr>
                        <a:t>Закона </a:t>
                      </a:r>
                      <a:r>
                        <a:rPr lang="en-US" sz="1100" b="0" i="0" u="none" strike="noStrike" cap="none" dirty="0">
                          <a:solidFill>
                            <a:schemeClr val="dk1"/>
                          </a:solidFill>
                          <a:latin typeface="Exo 2" pitchFamily="2" charset="-52"/>
                          <a:ea typeface="Exo 2"/>
                          <a:cs typeface="Exo 2"/>
                          <a:sym typeface="Exo 2"/>
                        </a:rPr>
                        <a:t>N</a:t>
                      </a:r>
                      <a:r>
                        <a:rPr lang="ru-RU" sz="1100" b="0" i="0" u="none" strike="noStrike" cap="none" dirty="0">
                          <a:solidFill>
                            <a:schemeClr val="dk1"/>
                          </a:solidFill>
                          <a:latin typeface="Exo 2" pitchFamily="2" charset="-52"/>
                          <a:ea typeface="Exo 2"/>
                          <a:cs typeface="Exo 2"/>
                          <a:sym typeface="Exo 2"/>
                        </a:rPr>
                        <a:t> 44-ФЗ</a:t>
                      </a:r>
                    </a:p>
                  </a:txBody>
                  <a:tcPr marL="45720" marR="45720" marT="23244" marB="23244">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solidFill>
                      <a:schemeClr val="bg1"/>
                    </a:solidFill>
                  </a:tcPr>
                </a:tc>
                <a:tc>
                  <a:txBody>
                    <a:bodyPr/>
                    <a:lstStyle/>
                    <a:p>
                      <a:pPr marR="0" algn="l" rtl="0">
                        <a:lnSpc>
                          <a:spcPct val="100000"/>
                        </a:lnSpc>
                        <a:spcBef>
                          <a:spcPts val="0"/>
                        </a:spcBef>
                        <a:spcAft>
                          <a:spcPts val="0"/>
                        </a:spcAft>
                        <a:buClr>
                          <a:srgbClr val="000000"/>
                        </a:buClr>
                        <a:buFont typeface="Arial"/>
                      </a:pPr>
                      <a:r>
                        <a:rPr lang="ru-RU" sz="1100" b="0" i="0" u="none" strike="noStrike" cap="none" dirty="0">
                          <a:solidFill>
                            <a:schemeClr val="dk1"/>
                          </a:solidFill>
                          <a:latin typeface="Exo 2" pitchFamily="2" charset="-52"/>
                          <a:ea typeface="Exo 2"/>
                          <a:cs typeface="Exo 2"/>
                          <a:sym typeface="Exo 2"/>
                        </a:rPr>
                        <a:t>заключение контракта в соответствии с п. 6 ч. 2, п. 6 ч.3, п. 2 ч. 4, ч. 5, 6 и 8 ст. 52 Закона </a:t>
                      </a:r>
                      <a:r>
                        <a:rPr lang="en-US" sz="1100" b="0" i="0" u="none" strike="noStrike" cap="none" dirty="0">
                          <a:solidFill>
                            <a:schemeClr val="dk1"/>
                          </a:solidFill>
                          <a:latin typeface="Exo 2" pitchFamily="2" charset="-52"/>
                          <a:ea typeface="Exo 2"/>
                          <a:cs typeface="Exo 2"/>
                          <a:sym typeface="Exo 2"/>
                        </a:rPr>
                        <a:t>N</a:t>
                      </a:r>
                      <a:r>
                        <a:rPr lang="ru-RU" sz="1100" b="0" i="0" u="none" strike="noStrike" cap="none" dirty="0">
                          <a:solidFill>
                            <a:schemeClr val="dk1"/>
                          </a:solidFill>
                          <a:latin typeface="Exo 2" pitchFamily="2" charset="-52"/>
                          <a:ea typeface="Exo 2"/>
                          <a:cs typeface="Exo 2"/>
                          <a:sym typeface="Exo 2"/>
                        </a:rPr>
                        <a:t> 44-ФЗ </a:t>
                      </a:r>
                      <a:br>
                        <a:rPr lang="ru-RU" sz="1100" b="0" i="0" u="none" strike="noStrike" cap="none" dirty="0">
                          <a:solidFill>
                            <a:schemeClr val="dk1"/>
                          </a:solidFill>
                          <a:latin typeface="Exo 2" pitchFamily="2" charset="-52"/>
                          <a:ea typeface="Exo 2"/>
                          <a:cs typeface="Exo 2"/>
                          <a:sym typeface="Exo 2"/>
                        </a:rPr>
                      </a:br>
                      <a:r>
                        <a:rPr lang="ru-RU" sz="1100" b="0" i="0" u="none" strike="noStrike" cap="none" dirty="0">
                          <a:solidFill>
                            <a:schemeClr val="dk1"/>
                          </a:solidFill>
                          <a:latin typeface="Exo 2" pitchFamily="2" charset="-52"/>
                          <a:ea typeface="Exo 2"/>
                          <a:cs typeface="Exo 2"/>
                          <a:sym typeface="Exo 2"/>
                        </a:rPr>
                        <a:t>в случае признания определения поставщика (подрядчика, исполнителя) несостоявшимся </a:t>
                      </a:r>
                    </a:p>
                  </a:txBody>
                  <a:tcPr marL="45720" marR="45720" marT="23244" marB="23244">
                    <a:lnL w="12700" cap="flat" cmpd="sng" algn="ctr">
                      <a:solidFill>
                        <a:srgbClr val="0450F2"/>
                      </a:solidFill>
                      <a:prstDash val="sysDash"/>
                      <a:round/>
                      <a:headEnd type="none" w="med" len="med"/>
                      <a:tailEnd type="none" w="med" len="med"/>
                    </a:lnL>
                    <a:lnR w="12700" cap="flat" cmpd="sng" algn="ctr">
                      <a:solidFill>
                        <a:srgbClr val="0450F2"/>
                      </a:solidFill>
                      <a:prstDash val="sysDash"/>
                      <a:round/>
                      <a:headEnd type="none" w="med" len="med"/>
                      <a:tailEnd type="none" w="med" len="med"/>
                    </a:lnR>
                    <a:lnT w="12700" cap="flat" cmpd="sng" algn="ctr">
                      <a:solidFill>
                        <a:srgbClr val="0450F2"/>
                      </a:solidFill>
                      <a:prstDash val="sysDash"/>
                      <a:round/>
                      <a:headEnd type="none" w="med" len="med"/>
                      <a:tailEnd type="none" w="med" len="med"/>
                    </a:lnT>
                    <a:lnB w="12700" cap="flat" cmpd="sng" algn="ctr">
                      <a:solidFill>
                        <a:srgbClr val="0450F2"/>
                      </a:solidFill>
                      <a:prstDash val="sysDash"/>
                      <a:round/>
                      <a:headEnd type="none" w="med" len="med"/>
                      <a:tailEnd type="none" w="med" len="med"/>
                    </a:lnB>
                    <a:solidFill>
                      <a:schemeClr val="bg1"/>
                    </a:solidFill>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32049848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212725" y="305753"/>
            <a:ext cx="8931275" cy="585787"/>
          </a:xfrm>
        </p:spPr>
        <p:txBody>
          <a:bodyPr>
            <a:noAutofit/>
          </a:bodyPr>
          <a:lstStyle/>
          <a:p>
            <a:r>
              <a:rPr lang="ru-RU" sz="2200" dirty="0">
                <a:solidFill>
                  <a:srgbClr val="0450F2"/>
                </a:solidFill>
                <a:latin typeface="Exo 2 SemiBold"/>
                <a:ea typeface="Exo 2 SemiBold"/>
                <a:cs typeface="Exo 2 SemiBold"/>
                <a:sym typeface="Exo 2 SemiBold"/>
              </a:rPr>
              <a:t>Цифровой ЕП: переходные положения</a:t>
            </a:r>
          </a:p>
        </p:txBody>
      </p:sp>
      <p:sp>
        <p:nvSpPr>
          <p:cNvPr id="4" name="Прямоугольник 3"/>
          <p:cNvSpPr/>
          <p:nvPr/>
        </p:nvSpPr>
        <p:spPr>
          <a:xfrm>
            <a:off x="2286000" y="1947267"/>
            <a:ext cx="4572000" cy="477330"/>
          </a:xfrm>
          <a:prstGeom prst="rect">
            <a:avLst/>
          </a:prstGeom>
        </p:spPr>
        <p:txBody>
          <a:bodyPr lIns="45994" tIns="22997" rIns="45994" bIns="22997">
            <a:spAutoFit/>
          </a:bodyPr>
          <a:lstStyle/>
          <a:p>
            <a:pPr defTabSz="689915"/>
            <a:br>
              <a:rPr lang="ru-RU" dirty="0">
                <a:solidFill>
                  <a:prstClr val="black"/>
                </a:solidFill>
              </a:rPr>
            </a:br>
            <a:endParaRPr lang="ru-RU" dirty="0">
              <a:solidFill>
                <a:prstClr val="black"/>
              </a:solidFill>
            </a:endParaRPr>
          </a:p>
        </p:txBody>
      </p:sp>
      <p:sp>
        <p:nvSpPr>
          <p:cNvPr id="6" name="Прямоугольник 5"/>
          <p:cNvSpPr/>
          <p:nvPr/>
        </p:nvSpPr>
        <p:spPr>
          <a:xfrm>
            <a:off x="-91440" y="582565"/>
            <a:ext cx="9113520" cy="4493814"/>
          </a:xfrm>
          <a:prstGeom prst="rect">
            <a:avLst/>
          </a:prstGeom>
        </p:spPr>
        <p:txBody>
          <a:bodyPr wrap="square" lIns="45994" tIns="22997" rIns="45994" bIns="22997">
            <a:spAutoFit/>
          </a:bodyPr>
          <a:lstStyle/>
          <a:p>
            <a:pPr marL="334178" indent="-334178" defTabSz="402450"/>
            <a:r>
              <a:rPr lang="ru-RU" sz="1700" dirty="0">
                <a:solidFill>
                  <a:prstClr val="black"/>
                </a:solidFill>
                <a:latin typeface="Times New Roman" panose="02020603050405020304" pitchFamily="18" charset="0"/>
                <a:cs typeface="Times New Roman" panose="02020603050405020304" pitchFamily="18" charset="0"/>
              </a:rPr>
              <a:t>	</a:t>
            </a:r>
          </a:p>
          <a:p>
            <a:pPr marL="309823" lvl="3" defTabSz="689915"/>
            <a:r>
              <a:rPr lang="ru-RU" sz="1600" dirty="0">
                <a:solidFill>
                  <a:schemeClr val="dk1"/>
                </a:solidFill>
                <a:latin typeface="Exo 2" charset="-52"/>
                <a:ea typeface="Exo 2"/>
                <a:cs typeface="Exo 2"/>
                <a:sym typeface="Exo 2"/>
              </a:rPr>
              <a:t>В 2025 г. с </a:t>
            </a:r>
            <a:r>
              <a:rPr lang="ru-RU" sz="1600" dirty="0" err="1">
                <a:solidFill>
                  <a:schemeClr val="dk1"/>
                </a:solidFill>
                <a:latin typeface="Exo 2" charset="-52"/>
                <a:ea typeface="Exo 2"/>
                <a:cs typeface="Exo 2"/>
                <a:sym typeface="Exo 2"/>
              </a:rPr>
              <a:t>едпоставщиком</a:t>
            </a:r>
            <a:r>
              <a:rPr lang="ru-RU" sz="1600" dirty="0">
                <a:solidFill>
                  <a:schemeClr val="dk1"/>
                </a:solidFill>
                <a:latin typeface="Exo 2" charset="-52"/>
                <a:ea typeface="Exo 2"/>
                <a:cs typeface="Exo 2"/>
                <a:sym typeface="Exo 2"/>
              </a:rPr>
              <a:t> в порядке, </a:t>
            </a:r>
            <a:r>
              <a:rPr lang="ru-RU" sz="1600" dirty="0">
                <a:solidFill>
                  <a:srgbClr val="0450F2"/>
                </a:solidFill>
                <a:latin typeface="Exo 2" charset="-52"/>
                <a:ea typeface="Exo 2"/>
                <a:cs typeface="Exo 2"/>
                <a:sym typeface="Exo 2"/>
              </a:rPr>
              <a:t>установленном п. 3 ч. 5 ст. 93</a:t>
            </a:r>
            <a:r>
              <a:rPr lang="ru-RU" sz="1600" dirty="0">
                <a:solidFill>
                  <a:schemeClr val="dk1"/>
                </a:solidFill>
                <a:latin typeface="Exo 2" charset="-52"/>
                <a:ea typeface="Exo 2"/>
                <a:cs typeface="Exo 2"/>
                <a:sym typeface="Exo 2"/>
              </a:rPr>
              <a:t> Закона </a:t>
            </a:r>
            <a:r>
              <a:rPr lang="en-US" sz="1600" dirty="0">
                <a:solidFill>
                  <a:schemeClr val="dk1"/>
                </a:solidFill>
                <a:latin typeface="Exo 2" charset="-52"/>
                <a:ea typeface="Exo 2"/>
                <a:cs typeface="Exo 2"/>
                <a:sym typeface="Exo 2"/>
              </a:rPr>
              <a:t>N</a:t>
            </a:r>
            <a:r>
              <a:rPr lang="ru-RU" sz="1600" dirty="0">
                <a:solidFill>
                  <a:schemeClr val="dk1"/>
                </a:solidFill>
                <a:latin typeface="Exo 2" charset="-52"/>
                <a:ea typeface="Exo 2"/>
                <a:cs typeface="Exo 2"/>
                <a:sym typeface="Exo 2"/>
              </a:rPr>
              <a:t> 44-ФЗ </a:t>
            </a:r>
            <a:br>
              <a:rPr lang="ru-RU" sz="1600" dirty="0">
                <a:solidFill>
                  <a:schemeClr val="dk1"/>
                </a:solidFill>
                <a:latin typeface="Exo 2" charset="-52"/>
                <a:ea typeface="Exo 2"/>
                <a:cs typeface="Exo 2"/>
                <a:sym typeface="Exo 2"/>
              </a:rPr>
            </a:br>
            <a:r>
              <a:rPr lang="ru-RU" sz="1600" dirty="0">
                <a:solidFill>
                  <a:schemeClr val="dk1"/>
                </a:solidFill>
                <a:latin typeface="Exo 2" charset="-52"/>
                <a:ea typeface="Exo 2"/>
                <a:cs typeface="Exo 2"/>
                <a:sym typeface="Exo 2"/>
              </a:rPr>
              <a:t>с учетом положений ч. 8 ст. 3 ФЗ от 26.12.2024 </a:t>
            </a:r>
            <a:r>
              <a:rPr lang="en-US" sz="1600" dirty="0">
                <a:solidFill>
                  <a:schemeClr val="dk1"/>
                </a:solidFill>
                <a:latin typeface="Exo 2" charset="-52"/>
                <a:ea typeface="Exo 2"/>
                <a:cs typeface="Exo 2"/>
                <a:sym typeface="Exo 2"/>
              </a:rPr>
              <a:t>N</a:t>
            </a:r>
            <a:r>
              <a:rPr lang="ru-RU" sz="1600" dirty="0">
                <a:solidFill>
                  <a:schemeClr val="dk1"/>
                </a:solidFill>
                <a:latin typeface="Exo 2" charset="-52"/>
                <a:ea typeface="Exo 2"/>
                <a:cs typeface="Exo 2"/>
                <a:sym typeface="Exo 2"/>
              </a:rPr>
              <a:t> 484-ФЗ:</a:t>
            </a:r>
          </a:p>
          <a:p>
            <a:pPr marL="588504" lvl="3" defTabSz="689915"/>
            <a:r>
              <a:rPr lang="ru-RU" sz="1600" dirty="0">
                <a:solidFill>
                  <a:schemeClr val="dk1"/>
                </a:solidFill>
                <a:latin typeface="Exo 2" charset="-52"/>
                <a:ea typeface="Exo 2"/>
                <a:cs typeface="Exo 2"/>
                <a:sym typeface="Exo 2"/>
              </a:rPr>
              <a:t>1) положения </a:t>
            </a:r>
            <a:r>
              <a:rPr lang="ru-RU" sz="1600" dirty="0">
                <a:solidFill>
                  <a:srgbClr val="0450F2"/>
                </a:solidFill>
                <a:latin typeface="Exo 2" charset="-52"/>
                <a:ea typeface="Exo 2"/>
                <a:cs typeface="Exo 2"/>
                <a:sym typeface="Exo 2"/>
              </a:rPr>
              <a:t>ч. 6 ст. 51 Закона </a:t>
            </a:r>
            <a:r>
              <a:rPr lang="en-US" sz="1600" dirty="0">
                <a:solidFill>
                  <a:srgbClr val="0450F2"/>
                </a:solidFill>
                <a:latin typeface="Exo 2" charset="-52"/>
                <a:ea typeface="Exo 2"/>
                <a:cs typeface="Exo 2"/>
                <a:sym typeface="Exo 2"/>
              </a:rPr>
              <a:t>N</a:t>
            </a:r>
            <a:r>
              <a:rPr lang="ru-RU" sz="1600" dirty="0">
                <a:solidFill>
                  <a:srgbClr val="0450F2"/>
                </a:solidFill>
                <a:latin typeface="Exo 2" charset="-52"/>
                <a:ea typeface="Exo 2"/>
                <a:cs typeface="Exo 2"/>
                <a:sym typeface="Exo 2"/>
              </a:rPr>
              <a:t> 44-ФЗ не применяются (признание уклонившимся)</a:t>
            </a:r>
          </a:p>
          <a:p>
            <a:pPr marL="588504" lvl="3" defTabSz="689915"/>
            <a:r>
              <a:rPr lang="ru-RU" sz="1600" dirty="0">
                <a:solidFill>
                  <a:schemeClr val="dk1"/>
                </a:solidFill>
                <a:latin typeface="Exo 2" charset="-52"/>
                <a:ea typeface="Exo 2"/>
                <a:cs typeface="Exo 2"/>
                <a:sym typeface="Exo 2"/>
              </a:rPr>
              <a:t>2) количество протоколов разногласий, которые могут быть сформированы, подписаны и размещены в соответствии с п. 2 ч. 3 ст. 51 Закона </a:t>
            </a:r>
            <a:r>
              <a:rPr lang="en-US" sz="1600" dirty="0">
                <a:solidFill>
                  <a:schemeClr val="dk1"/>
                </a:solidFill>
                <a:latin typeface="Exo 2" charset="-52"/>
                <a:ea typeface="Exo 2"/>
                <a:cs typeface="Exo 2"/>
                <a:sym typeface="Exo 2"/>
              </a:rPr>
              <a:t>N</a:t>
            </a:r>
            <a:r>
              <a:rPr lang="ru-RU" sz="1600" dirty="0">
                <a:solidFill>
                  <a:schemeClr val="dk1"/>
                </a:solidFill>
                <a:latin typeface="Exo 2" charset="-52"/>
                <a:ea typeface="Exo 2"/>
                <a:cs typeface="Exo 2"/>
                <a:sym typeface="Exo 2"/>
              </a:rPr>
              <a:t> 44-ФЗ </a:t>
            </a:r>
            <a:r>
              <a:rPr lang="ru-RU" sz="1600" dirty="0">
                <a:solidFill>
                  <a:srgbClr val="0450F2"/>
                </a:solidFill>
                <a:latin typeface="Exo 2" charset="-52"/>
                <a:ea typeface="Exo 2"/>
                <a:cs typeface="Exo 2"/>
                <a:sym typeface="Exo 2"/>
              </a:rPr>
              <a:t>не ограничивается</a:t>
            </a:r>
          </a:p>
          <a:p>
            <a:pPr marL="588504" lvl="3" defTabSz="689915"/>
            <a:r>
              <a:rPr lang="ru-RU" sz="1600" dirty="0">
                <a:solidFill>
                  <a:schemeClr val="dk1"/>
                </a:solidFill>
                <a:latin typeface="Exo 2" charset="-52"/>
                <a:ea typeface="Exo 2"/>
                <a:cs typeface="Exo 2"/>
                <a:sym typeface="Exo 2"/>
              </a:rPr>
              <a:t>3) в случае, предусмотренном </a:t>
            </a:r>
            <a:r>
              <a:rPr lang="ru-RU" sz="1600" dirty="0" err="1">
                <a:solidFill>
                  <a:schemeClr val="dk1"/>
                </a:solidFill>
                <a:latin typeface="Exo 2" charset="-52"/>
                <a:ea typeface="Exo 2"/>
                <a:cs typeface="Exo 2"/>
                <a:sym typeface="Exo 2"/>
              </a:rPr>
              <a:t>пп</a:t>
            </a:r>
            <a:r>
              <a:rPr lang="ru-RU" sz="1600" dirty="0">
                <a:solidFill>
                  <a:schemeClr val="dk1"/>
                </a:solidFill>
                <a:latin typeface="Exo 2" charset="-52"/>
                <a:ea typeface="Exo 2"/>
                <a:cs typeface="Exo 2"/>
                <a:sym typeface="Exo 2"/>
              </a:rPr>
              <a:t>. «а» п. 2 ч. 3 ст. 51 Закона </a:t>
            </a:r>
            <a:r>
              <a:rPr lang="en-US" sz="1600" dirty="0">
                <a:solidFill>
                  <a:schemeClr val="dk1"/>
                </a:solidFill>
                <a:latin typeface="Exo 2" charset="-52"/>
                <a:ea typeface="Exo 2"/>
                <a:cs typeface="Exo 2"/>
                <a:sym typeface="Exo 2"/>
              </a:rPr>
              <a:t>N</a:t>
            </a:r>
            <a:r>
              <a:rPr lang="ru-RU" sz="1600" dirty="0">
                <a:solidFill>
                  <a:schemeClr val="dk1"/>
                </a:solidFill>
                <a:latin typeface="Exo 2" charset="-52"/>
                <a:ea typeface="Exo 2"/>
                <a:cs typeface="Exo 2"/>
                <a:sym typeface="Exo 2"/>
              </a:rPr>
              <a:t> 44-ФЗ, в протоколе разногласий вместо информации, включенной в проект контракта и не соответствующей требованиям, установленным в извещении об осуществлении закупки, и положениям заявки на участие в закупке, </a:t>
            </a:r>
            <a:r>
              <a:rPr lang="ru-RU" sz="1600" dirty="0">
                <a:solidFill>
                  <a:srgbClr val="0450F2"/>
                </a:solidFill>
                <a:latin typeface="Exo 2" charset="-52"/>
                <a:ea typeface="Exo 2"/>
                <a:cs typeface="Exo 2"/>
                <a:sym typeface="Exo 2"/>
              </a:rPr>
              <a:t>указываются положения проекта контракта, в отношении которых возникли разногласия</a:t>
            </a:r>
          </a:p>
          <a:p>
            <a:pPr marL="588504" lvl="3" defTabSz="689915"/>
            <a:r>
              <a:rPr lang="ru-RU" sz="1600" dirty="0">
                <a:solidFill>
                  <a:schemeClr val="dk1"/>
                </a:solidFill>
                <a:latin typeface="Exo 2" charset="-52"/>
                <a:ea typeface="Exo 2"/>
                <a:cs typeface="Exo 2"/>
                <a:sym typeface="Exo 2"/>
              </a:rPr>
              <a:t>4) участник закупки вправе сформировать, подписать усиленной ЭП лица, имеющего право действовать от имени участника закупки (МЧД), и разместить в ЕИС </a:t>
            </a:r>
            <a:r>
              <a:rPr lang="ru-RU" sz="1600" dirty="0">
                <a:solidFill>
                  <a:srgbClr val="0450F2"/>
                </a:solidFill>
                <a:latin typeface="Exo 2" charset="-52"/>
                <a:ea typeface="Exo 2"/>
                <a:cs typeface="Exo 2"/>
                <a:sym typeface="Exo 2"/>
              </a:rPr>
              <a:t>отказ от заключения контракта</a:t>
            </a:r>
          </a:p>
          <a:p>
            <a:pPr marL="588504" lvl="3" defTabSz="689915"/>
            <a:r>
              <a:rPr lang="ru-RU" sz="1600" dirty="0">
                <a:solidFill>
                  <a:schemeClr val="dk1"/>
                </a:solidFill>
                <a:latin typeface="Exo 2" charset="-52"/>
                <a:ea typeface="Exo 2"/>
                <a:cs typeface="Exo 2"/>
                <a:sym typeface="Exo 2"/>
              </a:rPr>
              <a:t>5) заказчик вправе сформировать, подписать усиленной ЭП лица, имеющего право действовать от имени заказчика (МЧД), и разместить в ЕИС </a:t>
            </a:r>
            <a:r>
              <a:rPr lang="ru-RU" sz="1600" dirty="0">
                <a:solidFill>
                  <a:srgbClr val="0450F2"/>
                </a:solidFill>
                <a:latin typeface="Exo 2" charset="-52"/>
                <a:ea typeface="Exo 2"/>
                <a:cs typeface="Exo 2"/>
                <a:sym typeface="Exo 2"/>
              </a:rPr>
              <a:t>протокол об отказе от заключения контракта</a:t>
            </a:r>
          </a:p>
        </p:txBody>
      </p:sp>
    </p:spTree>
    <p:extLst>
      <p:ext uri="{BB962C8B-B14F-4D97-AF65-F5344CB8AC3E}">
        <p14:creationId xmlns:p14="http://schemas.microsoft.com/office/powerpoint/2010/main" val="31847391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212725" y="353060"/>
            <a:ext cx="8931275" cy="585788"/>
          </a:xfrm>
        </p:spPr>
        <p:txBody>
          <a:bodyPr>
            <a:noAutofit/>
          </a:bodyPr>
          <a:lstStyle/>
          <a:p>
            <a:r>
              <a:rPr lang="ru-RU" sz="2200" dirty="0">
                <a:solidFill>
                  <a:srgbClr val="0450F2"/>
                </a:solidFill>
                <a:latin typeface="Exo 2 SemiBold"/>
                <a:ea typeface="Exo 2 SemiBold"/>
                <a:cs typeface="Exo 2 SemiBold"/>
                <a:sym typeface="Exo 2 SemiBold"/>
              </a:rPr>
              <a:t>Цифровой ЕП: основные моменты</a:t>
            </a:r>
          </a:p>
        </p:txBody>
      </p:sp>
      <p:sp>
        <p:nvSpPr>
          <p:cNvPr id="4" name="Прямоугольник 3"/>
          <p:cNvSpPr/>
          <p:nvPr/>
        </p:nvSpPr>
        <p:spPr>
          <a:xfrm>
            <a:off x="2402112" y="2038707"/>
            <a:ext cx="4572000" cy="477330"/>
          </a:xfrm>
          <a:prstGeom prst="rect">
            <a:avLst/>
          </a:prstGeom>
        </p:spPr>
        <p:txBody>
          <a:bodyPr lIns="45994" tIns="22997" rIns="45994" bIns="22997">
            <a:spAutoFit/>
          </a:bodyPr>
          <a:lstStyle/>
          <a:p>
            <a:pPr defTabSz="689915"/>
            <a:br>
              <a:rPr lang="ru-RU" dirty="0">
                <a:solidFill>
                  <a:prstClr val="black"/>
                </a:solidFill>
              </a:rPr>
            </a:br>
            <a:endParaRPr lang="ru-RU" dirty="0">
              <a:solidFill>
                <a:prstClr val="black"/>
              </a:solidFill>
            </a:endParaRPr>
          </a:p>
        </p:txBody>
      </p:sp>
      <p:sp>
        <p:nvSpPr>
          <p:cNvPr id="6" name="Прямоугольник 5"/>
          <p:cNvSpPr/>
          <p:nvPr/>
        </p:nvSpPr>
        <p:spPr>
          <a:xfrm>
            <a:off x="246221" y="856111"/>
            <a:ext cx="8928259" cy="4847758"/>
          </a:xfrm>
          <a:prstGeom prst="rect">
            <a:avLst/>
          </a:prstGeom>
        </p:spPr>
        <p:txBody>
          <a:bodyPr wrap="square" lIns="45994" tIns="22997" rIns="45994" bIns="22997">
            <a:spAutoFit/>
          </a:bodyPr>
          <a:lstStyle/>
          <a:p>
            <a:pPr marL="333778" indent="-23955" defTabSz="402450"/>
            <a:r>
              <a:rPr lang="ru-RU" sz="1700" dirty="0">
                <a:solidFill>
                  <a:prstClr val="black"/>
                </a:solidFill>
                <a:latin typeface="Times New Roman" panose="02020603050405020304" pitchFamily="18" charset="0"/>
                <a:cs typeface="Times New Roman" panose="02020603050405020304" pitchFamily="18" charset="0"/>
              </a:rPr>
              <a:t>	</a:t>
            </a:r>
            <a:r>
              <a:rPr lang="ru-RU" sz="1600" dirty="0">
                <a:solidFill>
                  <a:schemeClr val="dk1"/>
                </a:solidFill>
                <a:latin typeface="Exo 2" charset="-52"/>
                <a:ea typeface="Exo 2"/>
                <a:cs typeface="Exo 2"/>
                <a:sym typeface="Exo 2"/>
              </a:rPr>
              <a:t>Функционал был протестирован в рамках пилотного проекта </a:t>
            </a:r>
            <a:r>
              <a:rPr lang="ru-RU" sz="1600" dirty="0">
                <a:solidFill>
                  <a:srgbClr val="0450F2"/>
                </a:solidFill>
                <a:latin typeface="Exo 2" charset="-52"/>
                <a:ea typeface="Exo 2"/>
                <a:cs typeface="Exo 2"/>
                <a:sym typeface="Exo 2"/>
              </a:rPr>
              <a:t>по аналогии</a:t>
            </a:r>
            <a:r>
              <a:rPr lang="ru-RU" sz="1600" dirty="0">
                <a:solidFill>
                  <a:schemeClr val="dk1"/>
                </a:solidFill>
                <a:latin typeface="Exo 2" charset="-52"/>
                <a:ea typeface="Exo 2"/>
                <a:cs typeface="Exo 2"/>
                <a:sym typeface="Exo 2"/>
              </a:rPr>
              <a:t> с формированием цифровых контрактов по результатам </a:t>
            </a:r>
            <a:r>
              <a:rPr lang="ru-RU" sz="1600" dirty="0">
                <a:solidFill>
                  <a:srgbClr val="0450F2"/>
                </a:solidFill>
                <a:latin typeface="Exo 2" charset="-52"/>
                <a:ea typeface="Exo 2"/>
                <a:cs typeface="Exo 2"/>
                <a:sym typeface="Exo 2"/>
              </a:rPr>
              <a:t>конкурентных закупок</a:t>
            </a:r>
          </a:p>
          <a:p>
            <a:pPr marL="333778" indent="-23955" defTabSz="402450"/>
            <a:endParaRPr lang="ru-RU" sz="500" dirty="0">
              <a:solidFill>
                <a:schemeClr val="dk1"/>
              </a:solidFill>
              <a:latin typeface="Exo 2" charset="-52"/>
              <a:ea typeface="Exo 2"/>
              <a:cs typeface="Exo 2"/>
              <a:sym typeface="Exo 2"/>
            </a:endParaRPr>
          </a:p>
          <a:p>
            <a:pPr marL="333778" lvl="3" indent="-23955" defTabSz="689915"/>
            <a:r>
              <a:rPr lang="ru-RU" sz="1600" dirty="0">
                <a:solidFill>
                  <a:schemeClr val="dk1"/>
                </a:solidFill>
                <a:latin typeface="Exo 2" charset="-52"/>
                <a:ea typeface="Exo 2"/>
                <a:cs typeface="Exo 2"/>
                <a:sym typeface="Exo 2"/>
              </a:rPr>
              <a:t>Порядок заключения цифрового контракта с </a:t>
            </a:r>
            <a:r>
              <a:rPr lang="ru-RU" sz="1600" dirty="0" err="1">
                <a:solidFill>
                  <a:schemeClr val="dk1"/>
                </a:solidFill>
                <a:latin typeface="Exo 2" charset="-52"/>
                <a:ea typeface="Exo 2"/>
                <a:cs typeface="Exo 2"/>
                <a:sym typeface="Exo 2"/>
              </a:rPr>
              <a:t>едпоставщиком</a:t>
            </a:r>
            <a:r>
              <a:rPr lang="ru-RU" sz="1600" dirty="0">
                <a:solidFill>
                  <a:schemeClr val="dk1"/>
                </a:solidFill>
                <a:latin typeface="Exo 2" charset="-52"/>
                <a:ea typeface="Exo 2"/>
                <a:cs typeface="Exo 2"/>
                <a:sym typeface="Exo 2"/>
              </a:rPr>
              <a:t> схож с заключением цифрового контракта по конкурентным процедурам, но имеет свои </a:t>
            </a:r>
            <a:r>
              <a:rPr lang="ru-RU" sz="1600" dirty="0">
                <a:solidFill>
                  <a:srgbClr val="0450F2"/>
                </a:solidFill>
                <a:latin typeface="Exo 2" charset="-52"/>
                <a:ea typeface="Exo 2"/>
                <a:cs typeface="Exo 2"/>
                <a:sym typeface="Exo 2"/>
              </a:rPr>
              <a:t>особенности </a:t>
            </a:r>
            <a:br>
              <a:rPr lang="ru-RU" sz="1600" dirty="0">
                <a:solidFill>
                  <a:srgbClr val="0450F2"/>
                </a:solidFill>
                <a:latin typeface="Exo 2" charset="-52"/>
                <a:ea typeface="Exo 2"/>
                <a:cs typeface="Exo 2"/>
                <a:sym typeface="Exo 2"/>
              </a:rPr>
            </a:br>
            <a:r>
              <a:rPr lang="ru-RU" sz="1600" dirty="0">
                <a:solidFill>
                  <a:srgbClr val="0450F2"/>
                </a:solidFill>
                <a:latin typeface="Exo 2" charset="-52"/>
                <a:ea typeface="Exo 2"/>
                <a:cs typeface="Exo 2"/>
                <a:sym typeface="Exo 2"/>
              </a:rPr>
              <a:t>(п. 3 ч. 5 ст. 93 Закона </a:t>
            </a:r>
            <a:r>
              <a:rPr lang="en-US" sz="1600" dirty="0">
                <a:solidFill>
                  <a:srgbClr val="0450F2"/>
                </a:solidFill>
                <a:latin typeface="Exo 2" charset="-52"/>
                <a:ea typeface="Exo 2"/>
                <a:cs typeface="Exo 2"/>
                <a:sym typeface="Exo 2"/>
              </a:rPr>
              <a:t>N</a:t>
            </a:r>
            <a:r>
              <a:rPr lang="ru-RU" sz="1600" dirty="0">
                <a:solidFill>
                  <a:srgbClr val="0450F2"/>
                </a:solidFill>
                <a:latin typeface="Exo 2" charset="-52"/>
                <a:ea typeface="Exo 2"/>
                <a:cs typeface="Exo 2"/>
                <a:sym typeface="Exo 2"/>
              </a:rPr>
              <a:t> 44-ФЗ)</a:t>
            </a:r>
            <a:r>
              <a:rPr lang="ru-RU" sz="1600" dirty="0">
                <a:solidFill>
                  <a:schemeClr val="dk1"/>
                </a:solidFill>
                <a:latin typeface="Exo 2" charset="-52"/>
                <a:ea typeface="Exo 2"/>
                <a:cs typeface="Exo 2"/>
                <a:sym typeface="Exo 2"/>
              </a:rPr>
              <a:t>. Ключевое отличие – </a:t>
            </a:r>
            <a:r>
              <a:rPr lang="ru-RU" sz="1600" dirty="0">
                <a:solidFill>
                  <a:srgbClr val="0450F2"/>
                </a:solidFill>
                <a:latin typeface="Exo 2" charset="-52"/>
                <a:ea typeface="Exo 2"/>
                <a:cs typeface="Exo 2"/>
                <a:sym typeface="Exo 2"/>
              </a:rPr>
              <a:t>заказчик и поставщик работают в своих личных кабинетах в ЕИС</a:t>
            </a:r>
            <a:r>
              <a:rPr lang="ru-RU" sz="1600" dirty="0">
                <a:solidFill>
                  <a:schemeClr val="dk1"/>
                </a:solidFill>
                <a:latin typeface="Exo 2" charset="-52"/>
                <a:ea typeface="Exo 2"/>
                <a:cs typeface="Exo 2"/>
                <a:sym typeface="Exo 2"/>
              </a:rPr>
              <a:t> без обмена с ЭП (для работы с функционалом сначала потребуется настроить доступ в разделе «Администрирование»)</a:t>
            </a:r>
          </a:p>
          <a:p>
            <a:pPr marL="333778" lvl="3" indent="-23955" defTabSz="689915"/>
            <a:endParaRPr lang="ru-RU" sz="500" dirty="0">
              <a:solidFill>
                <a:schemeClr val="dk1"/>
              </a:solidFill>
              <a:latin typeface="Exo 2" charset="-52"/>
              <a:ea typeface="Exo 2"/>
              <a:cs typeface="Exo 2"/>
              <a:sym typeface="Exo 2"/>
            </a:endParaRPr>
          </a:p>
          <a:p>
            <a:pPr marL="333778" lvl="3" indent="-23955" defTabSz="689915"/>
            <a:r>
              <a:rPr lang="ru-RU" sz="1600" dirty="0">
                <a:solidFill>
                  <a:schemeClr val="dk1"/>
                </a:solidFill>
                <a:latin typeface="Exo 2" charset="-52"/>
                <a:ea typeface="Exo 2"/>
                <a:cs typeface="Exo 2"/>
                <a:sym typeface="Exo 2"/>
              </a:rPr>
              <a:t>Если участник в течение </a:t>
            </a:r>
            <a:r>
              <a:rPr lang="ru-RU" sz="1600" dirty="0">
                <a:solidFill>
                  <a:srgbClr val="0450F2"/>
                </a:solidFill>
                <a:latin typeface="Exo 2" charset="-52"/>
                <a:ea typeface="Exo 2"/>
                <a:cs typeface="Exo 2"/>
                <a:sym typeface="Exo 2"/>
              </a:rPr>
              <a:t>пяти рабочих дней не подписал</a:t>
            </a:r>
            <a:r>
              <a:rPr lang="ru-RU" sz="1600" dirty="0">
                <a:solidFill>
                  <a:schemeClr val="dk1"/>
                </a:solidFill>
                <a:latin typeface="Exo 2" charset="-52"/>
                <a:ea typeface="Exo 2"/>
                <a:cs typeface="Exo 2"/>
                <a:sym typeface="Exo 2"/>
              </a:rPr>
              <a:t> проект контракта </a:t>
            </a:r>
            <a:r>
              <a:rPr lang="ru-RU" sz="1600" dirty="0">
                <a:solidFill>
                  <a:srgbClr val="0450F2"/>
                </a:solidFill>
                <a:latin typeface="Exo 2" charset="-52"/>
                <a:ea typeface="Exo 2"/>
                <a:cs typeface="Exo 2"/>
                <a:sym typeface="Exo 2"/>
              </a:rPr>
              <a:t>или не направил протокол разногласий</a:t>
            </a:r>
            <a:r>
              <a:rPr lang="ru-RU" sz="1600" dirty="0">
                <a:solidFill>
                  <a:schemeClr val="dk1"/>
                </a:solidFill>
                <a:latin typeface="Exo 2" charset="-52"/>
                <a:ea typeface="Exo 2"/>
                <a:cs typeface="Exo 2"/>
                <a:sym typeface="Exo 2"/>
              </a:rPr>
              <a:t>, сработает </a:t>
            </a:r>
            <a:r>
              <a:rPr lang="ru-RU" sz="1600" dirty="0">
                <a:solidFill>
                  <a:srgbClr val="0450F2"/>
                </a:solidFill>
                <a:latin typeface="Exo 2" charset="-52"/>
                <a:ea typeface="Exo 2"/>
                <a:cs typeface="Exo 2"/>
                <a:sym typeface="Exo 2"/>
              </a:rPr>
              <a:t>автоотказ</a:t>
            </a:r>
            <a:r>
              <a:rPr lang="ru-RU" sz="1600" dirty="0">
                <a:solidFill>
                  <a:schemeClr val="dk1"/>
                </a:solidFill>
                <a:latin typeface="Exo 2" charset="-52"/>
                <a:ea typeface="Exo 2"/>
                <a:cs typeface="Exo 2"/>
                <a:sym typeface="Exo 2"/>
              </a:rPr>
              <a:t> от заключения контракта</a:t>
            </a:r>
          </a:p>
          <a:p>
            <a:pPr marL="333778" lvl="3" indent="-23955" defTabSz="689915"/>
            <a:endParaRPr lang="ru-RU" sz="500" dirty="0">
              <a:solidFill>
                <a:schemeClr val="dk1"/>
              </a:solidFill>
              <a:latin typeface="Exo 2" charset="-52"/>
              <a:ea typeface="Exo 2"/>
              <a:cs typeface="Exo 2"/>
              <a:sym typeface="Exo 2"/>
            </a:endParaRPr>
          </a:p>
          <a:p>
            <a:pPr marL="333778" lvl="3" indent="-23955" defTabSz="689915"/>
            <a:r>
              <a:rPr lang="ru-RU" sz="1600" dirty="0">
                <a:solidFill>
                  <a:schemeClr val="dk1"/>
                </a:solidFill>
                <a:latin typeface="Exo 2" charset="-52"/>
                <a:ea typeface="Exo 2"/>
                <a:cs typeface="Exo 2"/>
                <a:sym typeface="Exo 2"/>
              </a:rPr>
              <a:t>При заключении цифрового контракта с </a:t>
            </a:r>
            <a:r>
              <a:rPr lang="ru-RU" sz="1600" dirty="0" err="1">
                <a:solidFill>
                  <a:schemeClr val="dk1"/>
                </a:solidFill>
                <a:latin typeface="Exo 2" charset="-52"/>
                <a:ea typeface="Exo 2"/>
                <a:cs typeface="Exo 2"/>
                <a:sym typeface="Exo 2"/>
              </a:rPr>
              <a:t>едпоставщиком</a:t>
            </a:r>
            <a:r>
              <a:rPr lang="ru-RU" sz="1600" dirty="0">
                <a:solidFill>
                  <a:schemeClr val="dk1"/>
                </a:solidFill>
                <a:latin typeface="Exo 2" charset="-52"/>
                <a:ea typeface="Exo 2"/>
                <a:cs typeface="Exo 2"/>
                <a:sym typeface="Exo 2"/>
              </a:rPr>
              <a:t> </a:t>
            </a:r>
            <a:r>
              <a:rPr lang="ru-RU" sz="1600" dirty="0">
                <a:solidFill>
                  <a:srgbClr val="0450F2"/>
                </a:solidFill>
                <a:latin typeface="Exo 2" charset="-52"/>
                <a:ea typeface="Exo 2"/>
                <a:cs typeface="Exo 2"/>
                <a:sym typeface="Exo 2"/>
              </a:rPr>
              <a:t>применяются положения ч. 13.1 ст. 34 Закона </a:t>
            </a:r>
            <a:r>
              <a:rPr lang="en-US" sz="1600" dirty="0">
                <a:solidFill>
                  <a:srgbClr val="0450F2"/>
                </a:solidFill>
                <a:latin typeface="Exo 2" charset="-52"/>
                <a:ea typeface="Exo 2"/>
                <a:cs typeface="Exo 2"/>
                <a:sym typeface="Exo 2"/>
              </a:rPr>
              <a:t>N</a:t>
            </a:r>
            <a:r>
              <a:rPr lang="ru-RU" sz="1600" dirty="0">
                <a:solidFill>
                  <a:srgbClr val="0450F2"/>
                </a:solidFill>
                <a:latin typeface="Exo 2" charset="-52"/>
                <a:ea typeface="Exo 2"/>
                <a:cs typeface="Exo 2"/>
                <a:sym typeface="Exo 2"/>
              </a:rPr>
              <a:t> 44 ФЗ</a:t>
            </a:r>
            <a:r>
              <a:rPr lang="ru-RU" sz="1600" dirty="0">
                <a:solidFill>
                  <a:schemeClr val="dk1"/>
                </a:solidFill>
                <a:latin typeface="Exo 2" charset="-52"/>
                <a:ea typeface="Exo 2"/>
                <a:cs typeface="Exo 2"/>
                <a:sym typeface="Exo 2"/>
              </a:rPr>
              <a:t> в части сроков оплаты, т.е. оплата должна быть произведена по такому контракту в срок </a:t>
            </a:r>
            <a:r>
              <a:rPr lang="ru-RU" sz="1600" dirty="0">
                <a:solidFill>
                  <a:srgbClr val="0450F2"/>
                </a:solidFill>
                <a:latin typeface="Exo 2" charset="-52"/>
                <a:ea typeface="Exo 2"/>
                <a:cs typeface="Exo 2"/>
                <a:sym typeface="Exo 2"/>
              </a:rPr>
              <a:t>не более 7 раб. дней</a:t>
            </a:r>
            <a:r>
              <a:rPr lang="ru-RU" sz="1600" dirty="0">
                <a:solidFill>
                  <a:schemeClr val="dk1"/>
                </a:solidFill>
                <a:latin typeface="Exo 2" charset="-52"/>
                <a:ea typeface="Exo 2"/>
                <a:cs typeface="Exo 2"/>
                <a:sym typeface="Exo 2"/>
              </a:rPr>
              <a:t> с даты подписания заказчиком документа о приемке товара, работ, услуг в ЕИС</a:t>
            </a:r>
          </a:p>
          <a:p>
            <a:pPr marL="333778" lvl="3" indent="-23955" defTabSz="689915"/>
            <a:endParaRPr lang="ru-RU" sz="500" dirty="0">
              <a:solidFill>
                <a:schemeClr val="dk1"/>
              </a:solidFill>
              <a:latin typeface="Exo 2" charset="-52"/>
              <a:ea typeface="Exo 2"/>
              <a:cs typeface="Exo 2"/>
              <a:sym typeface="Exo 2"/>
            </a:endParaRPr>
          </a:p>
          <a:p>
            <a:pPr marL="333778" lvl="3" indent="-23955" defTabSz="689915"/>
            <a:r>
              <a:rPr lang="ru-RU" sz="1600" dirty="0">
                <a:solidFill>
                  <a:schemeClr val="dk1"/>
                </a:solidFill>
                <a:latin typeface="Exo 2" charset="-52"/>
                <a:ea typeface="Exo 2"/>
                <a:cs typeface="Exo 2"/>
                <a:sym typeface="Exo 2"/>
              </a:rPr>
              <a:t>Кроме этого к таким контрактам применяются положения ч. 13 и 14 ст. 94 </a:t>
            </a:r>
            <a:br>
              <a:rPr lang="ru-RU" sz="1600" dirty="0">
                <a:solidFill>
                  <a:schemeClr val="dk1"/>
                </a:solidFill>
                <a:latin typeface="Exo 2" charset="-52"/>
                <a:ea typeface="Exo 2"/>
                <a:cs typeface="Exo 2"/>
                <a:sym typeface="Exo 2"/>
              </a:rPr>
            </a:br>
            <a:r>
              <a:rPr lang="ru-RU" sz="1600" dirty="0">
                <a:solidFill>
                  <a:schemeClr val="dk1"/>
                </a:solidFill>
                <a:latin typeface="Exo 2" charset="-52"/>
                <a:ea typeface="Exo 2"/>
                <a:cs typeface="Exo 2"/>
                <a:sym typeface="Exo 2"/>
              </a:rPr>
              <a:t>Закона </a:t>
            </a:r>
            <a:r>
              <a:rPr lang="en-US" sz="1600" dirty="0">
                <a:solidFill>
                  <a:schemeClr val="dk1"/>
                </a:solidFill>
                <a:latin typeface="Exo 2" charset="-52"/>
                <a:ea typeface="Exo 2"/>
                <a:cs typeface="Exo 2"/>
                <a:sym typeface="Exo 2"/>
              </a:rPr>
              <a:t>N</a:t>
            </a:r>
            <a:r>
              <a:rPr lang="ru-RU" sz="1600" dirty="0">
                <a:solidFill>
                  <a:schemeClr val="dk1"/>
                </a:solidFill>
                <a:latin typeface="Exo 2" charset="-52"/>
                <a:ea typeface="Exo 2"/>
                <a:cs typeface="Exo 2"/>
                <a:sym typeface="Exo 2"/>
              </a:rPr>
              <a:t> 44-ФЗ об осуществлении </a:t>
            </a:r>
            <a:r>
              <a:rPr lang="ru-RU" sz="1600" dirty="0" err="1">
                <a:solidFill>
                  <a:srgbClr val="0450F2"/>
                </a:solidFill>
                <a:latin typeface="Exo 2" charset="-52"/>
                <a:ea typeface="Exo 2"/>
                <a:cs typeface="Exo 2"/>
                <a:sym typeface="Exo 2"/>
              </a:rPr>
              <a:t>эл.приемки</a:t>
            </a:r>
            <a:r>
              <a:rPr lang="ru-RU" sz="1600" dirty="0">
                <a:solidFill>
                  <a:srgbClr val="0450F2"/>
                </a:solidFill>
                <a:latin typeface="Exo 2" charset="-52"/>
                <a:ea typeface="Exo 2"/>
                <a:cs typeface="Exo 2"/>
                <a:sym typeface="Exo 2"/>
              </a:rPr>
              <a:t> товара, работ, услуг в ЕИС</a:t>
            </a:r>
          </a:p>
          <a:p>
            <a:pPr marL="333778" lvl="3" indent="-23955" defTabSz="689915"/>
            <a:endParaRPr lang="ru-RU" sz="1700" dirty="0">
              <a:solidFill>
                <a:prstClr val="black"/>
              </a:solidFill>
              <a:latin typeface="Bahnschrift Light SemiCondensed" panose="020B0502040204020203" pitchFamily="34" charset="0"/>
            </a:endParaRPr>
          </a:p>
          <a:p>
            <a:pPr lvl="3" indent="402450" defTabSz="689915"/>
            <a:endParaRPr lang="ru-RU" sz="1700" dirty="0">
              <a:solidFill>
                <a:prstClr val="black"/>
              </a:solidFill>
              <a:latin typeface="Times New Roman" panose="02020603050405020304" pitchFamily="18" charset="0"/>
              <a:cs typeface="Times New Roman" panose="02020603050405020304" pitchFamily="18" charset="0"/>
            </a:endParaRPr>
          </a:p>
          <a:p>
            <a:pPr lvl="3" indent="402450" defTabSz="689915"/>
            <a:endParaRPr lang="ru-RU" sz="1700" dirty="0">
              <a:solidFill>
                <a:prstClr val="black"/>
              </a:solidFill>
              <a:latin typeface="Times New Roman" panose="02020603050405020304" pitchFamily="18" charset="0"/>
              <a:cs typeface="Times New Roman" panose="02020603050405020304" pitchFamily="18" charset="0"/>
            </a:endParaRPr>
          </a:p>
        </p:txBody>
      </p:sp>
      <p:sp>
        <p:nvSpPr>
          <p:cNvPr id="13" name="Шеврон 25"/>
          <p:cNvSpPr/>
          <p:nvPr/>
        </p:nvSpPr>
        <p:spPr bwMode="auto">
          <a:xfrm>
            <a:off x="385981" y="947957"/>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pPr algn="ctr" defTabSz="689915"/>
            <a:endParaRPr lang="ru-RU" dirty="0">
              <a:solidFill>
                <a:prstClr val="black"/>
              </a:solidFill>
            </a:endParaRPr>
          </a:p>
        </p:txBody>
      </p:sp>
      <p:sp>
        <p:nvSpPr>
          <p:cNvPr id="15" name="Шеврон 25"/>
          <p:cNvSpPr/>
          <p:nvPr/>
        </p:nvSpPr>
        <p:spPr bwMode="auto">
          <a:xfrm>
            <a:off x="370741" y="1524730"/>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pPr algn="ctr" defTabSz="689915"/>
            <a:endParaRPr lang="ru-RU" dirty="0">
              <a:solidFill>
                <a:prstClr val="black"/>
              </a:solidFill>
            </a:endParaRPr>
          </a:p>
        </p:txBody>
      </p:sp>
      <p:sp>
        <p:nvSpPr>
          <p:cNvPr id="16" name="Шеврон 25"/>
          <p:cNvSpPr/>
          <p:nvPr/>
        </p:nvSpPr>
        <p:spPr bwMode="auto">
          <a:xfrm>
            <a:off x="378724" y="2814966"/>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pPr algn="ctr" defTabSz="689915"/>
            <a:endParaRPr lang="ru-RU" dirty="0">
              <a:solidFill>
                <a:prstClr val="black"/>
              </a:solidFill>
            </a:endParaRPr>
          </a:p>
        </p:txBody>
      </p:sp>
      <p:sp>
        <p:nvSpPr>
          <p:cNvPr id="11" name="Шеврон 25"/>
          <p:cNvSpPr/>
          <p:nvPr/>
        </p:nvSpPr>
        <p:spPr bwMode="auto">
          <a:xfrm>
            <a:off x="371466" y="3372778"/>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pPr algn="ctr" defTabSz="689915"/>
            <a:endParaRPr lang="ru-RU" dirty="0">
              <a:solidFill>
                <a:prstClr val="black"/>
              </a:solidFill>
            </a:endParaRPr>
          </a:p>
        </p:txBody>
      </p:sp>
      <p:sp>
        <p:nvSpPr>
          <p:cNvPr id="12" name="Шеврон 25"/>
          <p:cNvSpPr/>
          <p:nvPr/>
        </p:nvSpPr>
        <p:spPr bwMode="auto">
          <a:xfrm>
            <a:off x="379087" y="4427061"/>
            <a:ext cx="127707" cy="173045"/>
          </a:xfrm>
          <a:prstGeom prst="chevron">
            <a:avLst/>
          </a:prstGeom>
          <a:solidFill>
            <a:srgbClr val="0450F2"/>
          </a:solidFill>
          <a:ln>
            <a:noFill/>
          </a:ln>
        </p:spPr>
        <p:style>
          <a:lnRef idx="2">
            <a:schemeClr val="accent1">
              <a:shade val="50000"/>
            </a:schemeClr>
          </a:lnRef>
          <a:fillRef idx="1">
            <a:schemeClr val="accent1"/>
          </a:fillRef>
          <a:effectRef idx="0">
            <a:schemeClr val="accent1"/>
          </a:effectRef>
          <a:fontRef idx="minor">
            <a:schemeClr val="lt1"/>
          </a:fontRef>
        </p:style>
        <p:txBody>
          <a:bodyPr lIns="45994" tIns="22997" rIns="45994" bIns="22997" rtlCol="0" anchor="ctr"/>
          <a:lstStyle/>
          <a:p>
            <a:pPr algn="ctr" defTabSz="689915"/>
            <a:endParaRPr lang="ru-RU" dirty="0">
              <a:solidFill>
                <a:prstClr val="black"/>
              </a:solidFill>
            </a:endParaRPr>
          </a:p>
        </p:txBody>
      </p:sp>
    </p:spTree>
    <p:extLst>
      <p:ext uri="{BB962C8B-B14F-4D97-AF65-F5344CB8AC3E}">
        <p14:creationId xmlns:p14="http://schemas.microsoft.com/office/powerpoint/2010/main" val="4130642272"/>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5_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6_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7_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Тема Office">
  <a:themeElements>
    <a:clrScheme name="Стандартная">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3134</TotalTime>
  <Words>7842</Words>
  <Application>Microsoft Office PowerPoint</Application>
  <PresentationFormat>Произвольный</PresentationFormat>
  <Paragraphs>494</Paragraphs>
  <Slides>63</Slides>
  <Notes>13</Notes>
  <HiddenSlides>0</HiddenSlides>
  <MMClips>0</MMClips>
  <ScaleCrop>false</ScaleCrop>
  <HeadingPairs>
    <vt:vector size="6" baseType="variant">
      <vt:variant>
        <vt:lpstr>Использованные шрифты</vt:lpstr>
      </vt:variant>
      <vt:variant>
        <vt:i4>9</vt:i4>
      </vt:variant>
      <vt:variant>
        <vt:lpstr>Тема</vt:lpstr>
      </vt:variant>
      <vt:variant>
        <vt:i4>4</vt:i4>
      </vt:variant>
      <vt:variant>
        <vt:lpstr>Заголовки слайдов</vt:lpstr>
      </vt:variant>
      <vt:variant>
        <vt:i4>63</vt:i4>
      </vt:variant>
    </vt:vector>
  </HeadingPairs>
  <TitlesOfParts>
    <vt:vector size="76" baseType="lpstr">
      <vt:lpstr>Exo 2 Semi Bold</vt:lpstr>
      <vt:lpstr>Calibri Light</vt:lpstr>
      <vt:lpstr>Exo 2</vt:lpstr>
      <vt:lpstr>Arial</vt:lpstr>
      <vt:lpstr>Bahnschrift Light SemiCondensed</vt:lpstr>
      <vt:lpstr>Calibri</vt:lpstr>
      <vt:lpstr>Exo 2 SemiBold</vt:lpstr>
      <vt:lpstr>Times New Roman</vt:lpstr>
      <vt:lpstr>Bahnschrift SemiLight Condensed</vt:lpstr>
      <vt:lpstr>Office Theme</vt:lpstr>
      <vt:lpstr>5_Тема Office</vt:lpstr>
      <vt:lpstr>6_Тема Office</vt:lpstr>
      <vt:lpstr>7_Тема Office</vt:lpstr>
      <vt:lpstr>Презентация PowerPoint</vt:lpstr>
      <vt:lpstr>Презентация PowerPoint</vt:lpstr>
      <vt:lpstr>Презентация PowerPoint</vt:lpstr>
      <vt:lpstr>Цифровой ЕП</vt:lpstr>
      <vt:lpstr>Цифровой ЕП: правое регулирование</vt:lpstr>
      <vt:lpstr>Презентация PowerPoint</vt:lpstr>
      <vt:lpstr>Цифровой ЕП: обязанность</vt:lpstr>
      <vt:lpstr>Цифровой ЕП: переходные положения</vt:lpstr>
      <vt:lpstr>Цифровой ЕП: основные моменты</vt:lpstr>
      <vt:lpstr>Цифровой ЕП: подготовка</vt:lpstr>
      <vt:lpstr>Цифра и бумага    </vt:lpstr>
      <vt:lpstr>Преимущества и недостатки функционала    </vt:lpstr>
      <vt:lpstr>Цифровой ЕП: порядок заключения в ЕИС</vt:lpstr>
      <vt:lpstr>Цифровой ЕП: порядок заключения в ЕИС</vt:lpstr>
      <vt:lpstr>Цифровой ЕП: порядок заключения в ЕИС</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Цифровой ЕП: существенные условия</vt:lpstr>
      <vt:lpstr>Презентация PowerPoint</vt:lpstr>
      <vt:lpstr>Презентация PowerPoint</vt:lpstr>
      <vt:lpstr>Презентация PowerPoint</vt:lpstr>
      <vt:lpstr>Презентация PowerPoint</vt:lpstr>
      <vt:lpstr>Формирование сведений о БО и ДО в ЕИС</vt:lpstr>
      <vt:lpstr>Презентация PowerPoint</vt:lpstr>
      <vt:lpstr>Презентация PowerPoint</vt:lpstr>
      <vt:lpstr>Презентация PowerPoint</vt:lpstr>
      <vt:lpstr>Презентация PowerPoint</vt:lpstr>
      <vt:lpstr>Цифровой ЕП: техподдержка</vt:lpstr>
      <vt:lpstr>Цифровой ЕП: техподдержка</vt:lpstr>
      <vt:lpstr>Цифровой ЕП: техподдержка</vt:lpstr>
      <vt:lpstr>Цифровой ЕП: недостатки </vt:lpstr>
      <vt:lpstr>Презентация PowerPoint</vt:lpstr>
      <vt:lpstr>Презентация PowerPoint</vt:lpstr>
      <vt:lpstr>Презентация PowerPoint</vt:lpstr>
      <vt:lpstr>Презентация PowerPoint</vt:lpstr>
      <vt:lpstr>Презентация PowerPoint</vt:lpstr>
      <vt:lpstr>Цифровой ЕП: простая письменная форма</vt:lpstr>
      <vt:lpstr>Презентация PowerPoint</vt:lpstr>
      <vt:lpstr>Презентация PowerPoint</vt:lpstr>
      <vt:lpstr>О контроле в сфере закупок ТРУ у ЕП (в т.ч. через ЭМ)</vt:lpstr>
      <vt:lpstr>Презентация PowerPoint</vt:lpstr>
      <vt:lpstr>Позиция ФАС: неоднократное приобретение одноименных ТРУ</vt:lpstr>
      <vt:lpstr>ФАС России: пример жалобы</vt:lpstr>
      <vt:lpstr>Презентация PowerPoint</vt:lpstr>
      <vt:lpstr>Презентация PowerPoint</vt:lpstr>
      <vt:lpstr>Презентация PowerPoint</vt:lpstr>
      <vt:lpstr>Прокуратура разъясняет*</vt:lpstr>
      <vt:lpstr>Декомпозиция малых закупок: выводы </vt:lpstr>
      <vt:lpstr>Презентация PowerPoint</vt:lpstr>
      <vt:lpstr>Презентация PowerPoint</vt:lpstr>
      <vt:lpstr>Презентация PowerPoint</vt:lpstr>
      <vt:lpstr>Презентация PowerPoint</vt:lpstr>
      <vt:lpstr>Иные типичные нарушения:</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d.sozaeva</dc:creator>
  <cp:lastModifiedBy>Созаева Джамиля Алимовна</cp:lastModifiedBy>
  <cp:revision>112</cp:revision>
  <dcterms:created xsi:type="dcterms:W3CDTF">2017-09-19T14:31:01Z</dcterms:created>
  <dcterms:modified xsi:type="dcterms:W3CDTF">2025-05-11T17:46:03Z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2017-06-28T00:00:00Z</vt:filetime>
  </property>
  <property fmtid="{D5CDD505-2E9C-101B-9397-08002B2CF9AE}" pid="3" name="LastSaved">
    <vt:filetime>2017-09-19T00:00:00Z</vt:filetime>
  </property>
</Properties>
</file>