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34"/>
  </p:notesMasterIdLst>
  <p:sldIdLst>
    <p:sldId id="1159" r:id="rId2"/>
    <p:sldId id="1570" r:id="rId3"/>
    <p:sldId id="1571" r:id="rId4"/>
    <p:sldId id="1854" r:id="rId5"/>
    <p:sldId id="1855" r:id="rId6"/>
    <p:sldId id="1856" r:id="rId7"/>
    <p:sldId id="1857" r:id="rId8"/>
    <p:sldId id="1858" r:id="rId9"/>
    <p:sldId id="1579" r:id="rId10"/>
    <p:sldId id="1859" r:id="rId11"/>
    <p:sldId id="1860" r:id="rId12"/>
    <p:sldId id="1861" r:id="rId13"/>
    <p:sldId id="1862" r:id="rId14"/>
    <p:sldId id="1863" r:id="rId15"/>
    <p:sldId id="1864" r:id="rId16"/>
    <p:sldId id="1865" r:id="rId17"/>
    <p:sldId id="1866" r:id="rId18"/>
    <p:sldId id="1867" r:id="rId19"/>
    <p:sldId id="1868" r:id="rId20"/>
    <p:sldId id="1869" r:id="rId21"/>
    <p:sldId id="1870" r:id="rId22"/>
    <p:sldId id="1871" r:id="rId23"/>
    <p:sldId id="1872" r:id="rId24"/>
    <p:sldId id="1873" r:id="rId25"/>
    <p:sldId id="1874" r:id="rId26"/>
    <p:sldId id="1875" r:id="rId27"/>
    <p:sldId id="1876" r:id="rId28"/>
    <p:sldId id="1877" r:id="rId29"/>
    <p:sldId id="1878" r:id="rId30"/>
    <p:sldId id="1879" r:id="rId31"/>
    <p:sldId id="1880" r:id="rId32"/>
    <p:sldId id="1881" r:id="rId33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Exo 2" pitchFamily="2" charset="-52"/>
      <p:regular r:id="rId41"/>
      <p:bold r:id="rId42"/>
      <p:italic r:id="rId43"/>
      <p:boldItalic r:id="rId44"/>
    </p:embeddedFont>
    <p:embeddedFont>
      <p:font typeface="Exo 2 Semi Bold" panose="020B0604020202020204" charset="-52"/>
      <p:bold r:id="rId45"/>
      <p:boldItalic r:id="rId46"/>
    </p:embeddedFont>
    <p:embeddedFont>
      <p:font typeface="Exo 2 SemiBold" pitchFamily="2" charset="-52"/>
      <p:regular r:id="rId47"/>
      <p:bold r:id="rId48"/>
      <p:italic r:id="rId49"/>
      <p:boldItalic r:id="rId50"/>
    </p:embeddedFont>
    <p:embeddedFont>
      <p:font typeface="Roboto" panose="02000000000000000000" pitchFamily="2" charset="0"/>
      <p:regular r:id="rId51"/>
      <p:bold r:id="rId52"/>
      <p:italic r:id="rId53"/>
      <p:boldItalic r:id="rId5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4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o.yudina" initials="o" lastIdx="11" clrIdx="0">
    <p:extLst>
      <p:ext uri="{19B8F6BF-5375-455C-9EA6-DF929625EA0E}">
        <p15:presenceInfo xmlns:p15="http://schemas.microsoft.com/office/powerpoint/2012/main" userId="oo.yudina" providerId="None"/>
      </p:ext>
    </p:extLst>
  </p:cmAuthor>
  <p:cmAuthor id="2" name="Созаева Джамиля Алимовна" initials="СДА" lastIdx="1" clrIdx="1">
    <p:extLst>
      <p:ext uri="{19B8F6BF-5375-455C-9EA6-DF929625EA0E}">
        <p15:presenceInfo xmlns:p15="http://schemas.microsoft.com/office/powerpoint/2012/main" userId="S-1-5-21-2841759919-3117736457-954204923-10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450F2"/>
    <a:srgbClr val="44546A"/>
    <a:srgbClr val="9AB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4" y="144"/>
      </p:cViewPr>
      <p:guideLst>
        <p:guide orient="horz" pos="3884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5F75F-EBCC-4BD1-AF7F-277428D6C299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DC4E5-C2B4-4D38-A81B-0FE21560B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144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5425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30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4853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984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63303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1566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5205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89280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2243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9631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217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1877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84056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709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4631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32662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22938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49789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10589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0957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1869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8001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7019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8397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3654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6903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891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5d78c0e6ce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5d78c0e6ce_0_412:notes"/>
          <p:cNvSpPr txBox="1">
            <a:spLocks noGrp="1"/>
          </p:cNvSpPr>
          <p:nvPr>
            <p:ph type="body" idx="1"/>
          </p:nvPr>
        </p:nvSpPr>
        <p:spPr>
          <a:xfrm>
            <a:off x="679768" y="4777952"/>
            <a:ext cx="5438100" cy="3909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25d78c0e6ce_0_412:notes"/>
          <p:cNvSpPr txBox="1">
            <a:spLocks noGrp="1"/>
          </p:cNvSpPr>
          <p:nvPr>
            <p:ph type="sldNum" idx="12"/>
          </p:nvPr>
        </p:nvSpPr>
        <p:spPr>
          <a:xfrm>
            <a:off x="3850443" y="9430078"/>
            <a:ext cx="2945700" cy="49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7435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7D14A3-5C1E-4E0E-9C5C-3CC9AD16A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FBE89A7-309E-4B77-9ACB-385137BCC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0464F1-B80E-4C3E-B7A0-C0377B1B3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99916C-541A-4BFA-86A6-F257068A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4CC086-92BB-481E-BE21-90580820E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656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AC51C-3CF6-426B-A114-16DB026F9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09E269A-CDE6-4580-A60A-4213B634D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E27B44-5259-4A0C-A0AB-90898B79E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A056DC-122A-4BBA-B3AA-121A7B35C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08839F-534E-4729-913C-8EA198DA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85ADB5-C00F-4DFF-9FE1-F5284D267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78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A539D-FF7C-4ED1-9FC5-EF7AAE7B9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B28D32-4B0B-4A5B-BCF1-FFFE63FBB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DEE0E8-D2E4-4B1E-9856-37E972C19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E8AB69-8D6B-4825-9DF2-1937A1122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3B684C-8746-4124-B2C9-68017469F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555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833FFE2-3E0D-4341-B750-FDE5073D1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A93140-C3FB-4938-A993-F6DEE3F661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74E236-6810-4734-8DFA-F3C7F9BD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AFD298-A927-45F4-8C13-E5183C069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C9B1F8-9270-4714-BCC6-8D5C5F58D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020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88;p13">
            <a:extLst>
              <a:ext uri="{FF2B5EF4-FFF2-40B4-BE49-F238E27FC236}">
                <a16:creationId xmlns:a16="http://schemas.microsoft.com/office/drawing/2014/main" id="{C563ED27-8353-D939-2A5F-9B47C2604AC8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91;p13">
            <a:extLst>
              <a:ext uri="{FF2B5EF4-FFF2-40B4-BE49-F238E27FC236}">
                <a16:creationId xmlns:a16="http://schemas.microsoft.com/office/drawing/2014/main" id="{20A40A93-4669-AEDB-7890-A578ED4E6A00}"/>
              </a:ext>
            </a:extLst>
          </p:cNvPr>
          <p:cNvPicPr preferRelativeResize="0"/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7654925" y="-459792"/>
            <a:ext cx="4108450" cy="4965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1454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88;p13">
            <a:extLst>
              <a:ext uri="{FF2B5EF4-FFF2-40B4-BE49-F238E27FC236}">
                <a16:creationId xmlns:a16="http://schemas.microsoft.com/office/drawing/2014/main" id="{A0884962-20F7-A9A4-78AC-C4A32982EBF3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78;p29">
            <a:extLst>
              <a:ext uri="{FF2B5EF4-FFF2-40B4-BE49-F238E27FC236}">
                <a16:creationId xmlns:a16="http://schemas.microsoft.com/office/drawing/2014/main" id="{1D421CBC-8092-490D-95FB-BE40B9F10C2C}"/>
              </a:ext>
            </a:extLst>
          </p:cNvPr>
          <p:cNvPicPr preferRelativeResize="0"/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9301714" y="1187457"/>
            <a:ext cx="3002280" cy="5670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97;p14">
            <a:extLst>
              <a:ext uri="{FF2B5EF4-FFF2-40B4-BE49-F238E27FC236}">
                <a16:creationId xmlns:a16="http://schemas.microsoft.com/office/drawing/2014/main" id="{07D685C8-A491-4475-B846-9DBBD64F446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922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88;p13">
            <a:extLst>
              <a:ext uri="{FF2B5EF4-FFF2-40B4-BE49-F238E27FC236}">
                <a16:creationId xmlns:a16="http://schemas.microsoft.com/office/drawing/2014/main" id="{A0884962-20F7-A9A4-78AC-C4A32982EBF3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597056-8938-46A3-99FD-80681858DD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5903"/>
          <a:stretch/>
        </p:blipFill>
        <p:spPr>
          <a:xfrm>
            <a:off x="0" y="5118851"/>
            <a:ext cx="12192001" cy="1800563"/>
          </a:xfrm>
          <a:prstGeom prst="rect">
            <a:avLst/>
          </a:prstGeom>
        </p:spPr>
      </p:pic>
      <p:pic>
        <p:nvPicPr>
          <p:cNvPr id="8" name="Google Shape;97;p14">
            <a:extLst>
              <a:ext uri="{FF2B5EF4-FFF2-40B4-BE49-F238E27FC236}">
                <a16:creationId xmlns:a16="http://schemas.microsoft.com/office/drawing/2014/main" id="{D74B9686-257E-4E54-B90F-6F654FA60FA6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2518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88;p13">
            <a:extLst>
              <a:ext uri="{FF2B5EF4-FFF2-40B4-BE49-F238E27FC236}">
                <a16:creationId xmlns:a16="http://schemas.microsoft.com/office/drawing/2014/main" id="{6118CCF6-A688-4DF7-B53C-C195C6A702DE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97;p14">
            <a:extLst>
              <a:ext uri="{FF2B5EF4-FFF2-40B4-BE49-F238E27FC236}">
                <a16:creationId xmlns:a16="http://schemas.microsoft.com/office/drawing/2014/main" id="{FEB51BEE-CEF3-425D-ABB5-99A7D1AE1F9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028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CE685B-8366-4F31-AF9D-AB74E2C658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5" name="Google Shape;97;p14">
            <a:extLst>
              <a:ext uri="{FF2B5EF4-FFF2-40B4-BE49-F238E27FC236}">
                <a16:creationId xmlns:a16="http://schemas.microsoft.com/office/drawing/2014/main" id="{91F55B53-3C20-46C1-82EB-C6A5D4CB6D0D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5184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7104E8-E2FA-42D4-A867-DAA83B5FB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5" name="Google Shape;91;p13">
            <a:extLst>
              <a:ext uri="{FF2B5EF4-FFF2-40B4-BE49-F238E27FC236}">
                <a16:creationId xmlns:a16="http://schemas.microsoft.com/office/drawing/2014/main" id="{E3BD8668-A591-494E-B3E0-7A6A5F80A24E}"/>
              </a:ext>
            </a:extLst>
          </p:cNvPr>
          <p:cNvPicPr preferRelativeResize="0"/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7151">
            <a:off x="8590982" y="4725347"/>
            <a:ext cx="4108450" cy="496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7;p14">
            <a:extLst>
              <a:ext uri="{FF2B5EF4-FFF2-40B4-BE49-F238E27FC236}">
                <a16:creationId xmlns:a16="http://schemas.microsoft.com/office/drawing/2014/main" id="{E8494E88-9FD1-4F95-A1E6-67E2A6DD3EE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0691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7104E8-E2FA-42D4-A867-DAA83B5FB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5" name="Google Shape;91;p13">
            <a:extLst>
              <a:ext uri="{FF2B5EF4-FFF2-40B4-BE49-F238E27FC236}">
                <a16:creationId xmlns:a16="http://schemas.microsoft.com/office/drawing/2014/main" id="{E3BD8668-A591-494E-B3E0-7A6A5F80A24E}"/>
              </a:ext>
            </a:extLst>
          </p:cNvPr>
          <p:cNvPicPr preferRelativeResize="0"/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11106">
            <a:off x="-107694" y="4576906"/>
            <a:ext cx="4108450" cy="496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7;p14">
            <a:extLst>
              <a:ext uri="{FF2B5EF4-FFF2-40B4-BE49-F238E27FC236}">
                <a16:creationId xmlns:a16="http://schemas.microsoft.com/office/drawing/2014/main" id="{E8494E88-9FD1-4F95-A1E6-67E2A6DD3EE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161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5EE165-77EC-4313-A17C-71230B1B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6D4A7C-CD0E-46CD-9402-9FF7E7AAD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AF06A8-AFEA-44A9-B690-76C118A0A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D0CEE7-EA26-461F-8190-BE00DBC23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2A708F-49BD-4A4E-8024-63C4DB293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5027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7104E8-E2FA-42D4-A867-DAA83B5FB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6F7A2E-C315-4FBD-9F78-A94C4BA4F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9" name="Google Shape;97;p14">
            <a:extLst>
              <a:ext uri="{FF2B5EF4-FFF2-40B4-BE49-F238E27FC236}">
                <a16:creationId xmlns:a16="http://schemas.microsoft.com/office/drawing/2014/main" id="{5B54D86F-1B03-45C2-B0E8-2B30E02E2C27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6801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F504E0-99B0-42A1-BD12-5DD1ED97E4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6" name="Google Shape;97;p14">
            <a:extLst>
              <a:ext uri="{FF2B5EF4-FFF2-40B4-BE49-F238E27FC236}">
                <a16:creationId xmlns:a16="http://schemas.microsoft.com/office/drawing/2014/main" id="{8ACE88FF-9A4C-49BE-95D6-AA34366E2EB4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3867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Основной светлы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88;p13">
            <a:extLst>
              <a:ext uri="{FF2B5EF4-FFF2-40B4-BE49-F238E27FC236}">
                <a16:creationId xmlns:a16="http://schemas.microsoft.com/office/drawing/2014/main" id="{E6054950-EEAB-4582-A064-FAB493359001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F504E0-99B0-42A1-BD12-5DD1ED97E4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6" name="Google Shape;97;p14">
            <a:extLst>
              <a:ext uri="{FF2B5EF4-FFF2-40B4-BE49-F238E27FC236}">
                <a16:creationId xmlns:a16="http://schemas.microsoft.com/office/drawing/2014/main" id="{F03DA5A2-F41E-49B3-AB85-3857A77D7B55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4384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Основной светлый градиент">
  <p:cSld name="3_Основной светлый градиент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g25d78c0e6ce_0_4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1681"/>
            <a:ext cx="12191997" cy="687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g25d78c0e6ce_0_4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g25d78c0e6ce_0_406"/>
          <p:cNvSpPr txBox="1">
            <a:spLocks noGrp="1"/>
          </p:cNvSpPr>
          <p:nvPr>
            <p:ph type="title"/>
          </p:nvPr>
        </p:nvSpPr>
        <p:spPr>
          <a:xfrm>
            <a:off x="439447" y="468893"/>
            <a:ext cx="105156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0450F2"/>
                </a:solidFill>
                <a:latin typeface="Exo 2 SemiBold"/>
                <a:ea typeface="Exo 2 SemiBold"/>
                <a:cs typeface="Exo 2 SemiBold"/>
                <a:sym typeface="Exo 2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9" name="Google Shape;99;g25d78c0e6ce_0_4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5067079"/>
            <a:ext cx="12192000" cy="1800563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25d78c0e6ce_0_406"/>
          <p:cNvSpPr txBox="1"/>
          <p:nvPr/>
        </p:nvSpPr>
        <p:spPr>
          <a:xfrm>
            <a:off x="11858797" y="6578939"/>
            <a:ext cx="6663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000"/>
              <a:buFont typeface="Calibri"/>
              <a:buNone/>
            </a:pPr>
            <a:fld id="{00000000-1234-1234-1234-123412341234}" type="slidenum">
              <a:rPr lang="ru-RU" sz="10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0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847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6BA87-F82D-43CC-934A-59C82A7A9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3FC006-8825-431F-8E37-8DD2741C1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DBE8CB-15D3-493B-A991-80F72E576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1DE56A-DDA5-4532-ABB8-9EA68B2E8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0484B6-6EFF-44E9-AD38-4B97FD45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63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1801F3-D18F-4720-ABEC-1598DE1DF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553B86-0BA5-401A-A853-349CA3D9E3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7EC93B-5746-4862-8E86-4F11758BCB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EBC0CC-C6C7-4B1C-874E-03CA17492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4D99ED-67F9-4FC6-AE72-F67313323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D453DA-08BB-4A84-934D-98C73725A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08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E65E6-4629-4CEB-A6DE-0855E5EB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E7E98A-DFAD-4366-B162-0952924F3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307FBE-AAB6-42D2-8C27-33026811F0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4E797D-0F24-4AB9-99F9-8B13FAF9C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5C5605D-09F7-4058-8013-B7319E70A7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28645E-63CF-4BE7-BBAA-BFD7B2155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0EB9930-79AF-4866-A08C-F3681EF1D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6834DDC-0FD2-4E5C-92AF-8169E7F32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863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0EDAF-6771-497B-BCC2-989598DE0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4881BA4-620E-4223-A528-C316C6955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74A90DE-B51F-4F7D-A259-5934902FC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FCF2B20-C40D-4FE5-AA03-8E63123B4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98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F4681E-C512-46DE-B5BE-B5D724443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ADEA113-B1EB-4761-AA5A-059007C6E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FE0DAF-5F79-4B0E-9B53-71859DF31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Google Shape;97;p14">
            <a:extLst>
              <a:ext uri="{FF2B5EF4-FFF2-40B4-BE49-F238E27FC236}">
                <a16:creationId xmlns:a16="http://schemas.microsoft.com/office/drawing/2014/main" id="{C281845D-9978-45C1-B66F-E15D6C13441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849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F4681E-C512-46DE-B5BE-B5D724443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ADEA113-B1EB-4761-AA5A-059007C6E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FE0DAF-5F79-4B0E-9B53-71859DF31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Google Shape;97;p14">
            <a:extLst>
              <a:ext uri="{FF2B5EF4-FFF2-40B4-BE49-F238E27FC236}">
                <a16:creationId xmlns:a16="http://schemas.microsoft.com/office/drawing/2014/main" id="{C281845D-9978-45C1-B66F-E15D6C13441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542189" y="194203"/>
            <a:ext cx="1313354" cy="214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6CC9DC-9142-4E79-A94F-86245B6F53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49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E761A-9802-44AA-A1E2-AAD356BAE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69E62F-4CF9-4A7B-8558-8B2B1953C6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B40E88D-C95E-4249-9B67-29458202A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FF62C6-1C49-470C-BE6E-E4D4843AF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B5B4C0-4637-4751-BE09-0F857E151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6F2023-C549-4C64-AB7F-C73ABE2A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83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FAF1A-ED31-42E3-9E4B-3CACE3B9C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BB3EB7-763A-4958-8351-1C19CBC53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32295F-17C0-42DA-8D99-A3FA1D788F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B049F-84EC-4FD8-926E-BA43158665D8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B77111-7C0C-460F-BD2F-996B8B1D0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D7D64C-85DF-4E48-846E-217E612AE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CCDB5-8378-412D-8603-48CD0C595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433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7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9" r:id="rId15"/>
    <p:sldLayoutId id="2147483662" r:id="rId16"/>
    <p:sldLayoutId id="2147483663" r:id="rId17"/>
    <p:sldLayoutId id="2147483666" r:id="rId18"/>
    <p:sldLayoutId id="2147483670" r:id="rId19"/>
    <p:sldLayoutId id="2147483668" r:id="rId20"/>
    <p:sldLayoutId id="2147483664" r:id="rId21"/>
    <p:sldLayoutId id="2147483665" r:id="rId22"/>
    <p:sldLayoutId id="2147483673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28282&amp;date=05.06.2025&amp;dst=100013&amp;field=13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login.consultant.ru/link/?req=doc&amp;base=LAW&amp;n=445117&amp;date=05.06.2025&amp;dst=100010&amp;field=134" TargetMode="External"/><Relationship Id="rId4" Type="http://schemas.openxmlformats.org/officeDocument/2006/relationships/hyperlink" Target="https://login.consultant.ru/link/?req=doc&amp;base=LAW&amp;n=445117&amp;date=05.06.2025&amp;dst=100005&amp;field=13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QUEST&amp;n=213550&amp;date=05.06.2025" TargetMode="External"/><Relationship Id="rId3" Type="http://schemas.openxmlformats.org/officeDocument/2006/relationships/hyperlink" Target="https://login.consultant.ru/link/?req=doc&amp;base=LAW&amp;n=481298&amp;date=05.06.2025&amp;dst=1695&amp;field=134" TargetMode="External"/><Relationship Id="rId7" Type="http://schemas.openxmlformats.org/officeDocument/2006/relationships/hyperlink" Target="https://login.consultant.ru/link/?req=doc&amp;base=LAW&amp;n=481298&amp;date=05.06.2025&amp;dst=3952&amp;field=134" TargetMode="External"/><Relationship Id="rId12" Type="http://schemas.openxmlformats.org/officeDocument/2006/relationships/hyperlink" Target="https://login.consultant.ru/link/?req=doc&amp;base=LAW&amp;n=452122&amp;date=05.06.2025&amp;dst=100020&amp;field=13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1298&amp;date=05.06.2025&amp;dst=2705&amp;field=134" TargetMode="External"/><Relationship Id="rId11" Type="http://schemas.openxmlformats.org/officeDocument/2006/relationships/hyperlink" Target="https://login.consultant.ru/link/?req=doc&amp;base=LAW&amp;n=481298&amp;date=05.06.2025&amp;dst=2732&amp;field=134" TargetMode="External"/><Relationship Id="rId5" Type="http://schemas.openxmlformats.org/officeDocument/2006/relationships/hyperlink" Target="https://login.consultant.ru/link/?req=doc&amp;base=LAW&amp;n=481298&amp;date=05.06.2025&amp;dst=1697&amp;field=134" TargetMode="External"/><Relationship Id="rId10" Type="http://schemas.openxmlformats.org/officeDocument/2006/relationships/hyperlink" Target="https://login.consultant.ru/link/?req=doc&amp;base=LAW&amp;n=481298&amp;date=05.06.2025&amp;dst=2729&amp;field=134" TargetMode="External"/><Relationship Id="rId4" Type="http://schemas.openxmlformats.org/officeDocument/2006/relationships/hyperlink" Target="https://login.consultant.ru/link/?req=doc&amp;base=LAW&amp;n=481298&amp;date=05.06.2025&amp;dst=1696&amp;field=134" TargetMode="External"/><Relationship Id="rId9" Type="http://schemas.openxmlformats.org/officeDocument/2006/relationships/hyperlink" Target="https://login.consultant.ru/link/?req=doc&amp;base=LAW&amp;n=452122&amp;date=05.06.2025&amp;dst=100018&amp;field=134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83361&amp;date=05.06.2025&amp;dst=158&amp;field=134" TargetMode="External"/><Relationship Id="rId13" Type="http://schemas.openxmlformats.org/officeDocument/2006/relationships/hyperlink" Target="https://login.consultant.ru/link/?req=doc&amp;base=LAW&amp;n=486432&amp;date=05.06.2025&amp;dst=100089&amp;field=134" TargetMode="External"/><Relationship Id="rId3" Type="http://schemas.openxmlformats.org/officeDocument/2006/relationships/hyperlink" Target="https://login.consultant.ru/link/?req=doc&amp;base=LAW&amp;n=483361&amp;date=05.06.2025&amp;dst=2216&amp;field=134" TargetMode="External"/><Relationship Id="rId7" Type="http://schemas.openxmlformats.org/officeDocument/2006/relationships/hyperlink" Target="https://login.consultant.ru/link/?req=doc&amp;base=LAW&amp;n=483361&amp;date=05.06.2025&amp;dst=2246&amp;field=134" TargetMode="External"/><Relationship Id="rId12" Type="http://schemas.openxmlformats.org/officeDocument/2006/relationships/hyperlink" Target="https://login.consultant.ru/link/?req=doc&amp;base=LAW&amp;n=486432&amp;date=05.06.2025&amp;dst=100085&amp;field=134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login.consultant.ru/link/?req=doc&amp;base=LAW&amp;n=486432&amp;date=05.06.2025&amp;dst=100101&amp;field=134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6432&amp;date=05.06.2025&amp;dst=18&amp;field=134" TargetMode="External"/><Relationship Id="rId11" Type="http://schemas.openxmlformats.org/officeDocument/2006/relationships/hyperlink" Target="https://login.consultant.ru/link/?req=doc&amp;base=LAW&amp;n=486432&amp;date=05.06.2025&amp;dst=114&amp;field=134" TargetMode="External"/><Relationship Id="rId5" Type="http://schemas.openxmlformats.org/officeDocument/2006/relationships/hyperlink" Target="https://login.consultant.ru/link/?req=doc&amp;base=LAW&amp;n=486432&amp;date=05.06.2025&amp;dst=100008&amp;field=134" TargetMode="External"/><Relationship Id="rId15" Type="http://schemas.openxmlformats.org/officeDocument/2006/relationships/hyperlink" Target="https://login.consultant.ru/link/?req=doc&amp;base=LAW&amp;n=486432&amp;date=05.06.2025&amp;dst=100097&amp;field=134" TargetMode="External"/><Relationship Id="rId10" Type="http://schemas.openxmlformats.org/officeDocument/2006/relationships/hyperlink" Target="https://login.consultant.ru/link/?req=doc&amp;base=LAW&amp;n=486432&amp;date=05.06.2025&amp;dst=113&amp;field=134" TargetMode="External"/><Relationship Id="rId4" Type="http://schemas.openxmlformats.org/officeDocument/2006/relationships/hyperlink" Target="https://login.consultant.ru/link/?req=doc&amp;base=LAW&amp;n=486432&amp;date=05.06.2025&amp;dst=100055&amp;field=134" TargetMode="External"/><Relationship Id="rId9" Type="http://schemas.openxmlformats.org/officeDocument/2006/relationships/hyperlink" Target="https://login.consultant.ru/link/?req=doc&amp;base=LAW&amp;n=483361&amp;date=05.06.2025&amp;dst=12226&amp;field=134" TargetMode="External"/><Relationship Id="rId14" Type="http://schemas.openxmlformats.org/officeDocument/2006/relationships/hyperlink" Target="https://login.consultant.ru/link/?req=doc&amp;base=LAW&amp;n=486432&amp;date=05.06.2025&amp;dst=100126&amp;field=134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83361&amp;date=05.06.2025&amp;dst=135&amp;field=134" TargetMode="External"/><Relationship Id="rId3" Type="http://schemas.openxmlformats.org/officeDocument/2006/relationships/hyperlink" Target="https://login.consultant.ru/link/?req=doc&amp;base=LAW&amp;n=483361&amp;date=05.06.2025&amp;dst=2233&amp;field=134" TargetMode="External"/><Relationship Id="rId7" Type="http://schemas.openxmlformats.org/officeDocument/2006/relationships/hyperlink" Target="https://login.consultant.ru/link/?req=doc&amp;base=LAW&amp;n=483361&amp;date=05.06.2025&amp;dst=335&amp;field=13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361&amp;date=05.06.2025&amp;dst=2353&amp;field=134" TargetMode="External"/><Relationship Id="rId5" Type="http://schemas.openxmlformats.org/officeDocument/2006/relationships/hyperlink" Target="https://login.consultant.ru/link/?req=doc&amp;base=LAW&amp;n=483361&amp;date=05.06.2025&amp;dst=158&amp;field=134" TargetMode="External"/><Relationship Id="rId4" Type="http://schemas.openxmlformats.org/officeDocument/2006/relationships/hyperlink" Target="https://login.consultant.ru/link/?req=doc&amp;base=LAW&amp;n=483361&amp;date=05.06.2025&amp;dst=2246&amp;field=134" TargetMode="External"/><Relationship Id="rId9" Type="http://schemas.openxmlformats.org/officeDocument/2006/relationships/hyperlink" Target="https://login.consultant.ru/link/?req=doc&amp;base=LAW&amp;n=483361&amp;date=05.06.2025&amp;dst=2234&amp;field=13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3361&amp;date=05.06.2025&amp;dst=2233&amp;field=134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login.consultant.ru/link/?req=doc&amp;base=LAW&amp;n=483361&amp;date=05.06.2025&amp;dst=2356&amp;field=134" TargetMode="External"/><Relationship Id="rId4" Type="http://schemas.openxmlformats.org/officeDocument/2006/relationships/hyperlink" Target="https://login.consultant.ru/link/?req=doc&amp;base=LAW&amp;n=483361&amp;date=05.06.2025&amp;dst=2353&amp;field=13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03054&amp;date=05.06.2025&amp;dst=5&amp;field=134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QUEST&amp;n=202750&amp;date=05.06.2025&amp;dst=100024&amp;field=134" TargetMode="External"/><Relationship Id="rId5" Type="http://schemas.openxmlformats.org/officeDocument/2006/relationships/hyperlink" Target="https://login.consultant.ru/link/?req=doc&amp;base=LAW&amp;n=403054&amp;date=05.06.2025&amp;dst=6&amp;field=134" TargetMode="External"/><Relationship Id="rId4" Type="http://schemas.openxmlformats.org/officeDocument/2006/relationships/hyperlink" Target="https://login.consultant.ru/link/?req=doc&amp;base=LAW&amp;n=483361&amp;date=05.06.2025&amp;dst=1471&amp;field=13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3361&amp;date=05.06.2025&amp;dst=2290&amp;field=13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login.consultant.ru/link/?req=doc&amp;base=LAW&amp;n=483361&amp;date=05.06.2025&amp;dst=2307&amp;field=134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83361&amp;date=05.06.2025&amp;dst=1469&amp;field=134" TargetMode="External"/><Relationship Id="rId3" Type="http://schemas.openxmlformats.org/officeDocument/2006/relationships/hyperlink" Target="https://login.consultant.ru/link/?req=doc&amp;base=LAW&amp;n=451123&amp;date=05.06.2025&amp;dst=100009&amp;field=134" TargetMode="External"/><Relationship Id="rId7" Type="http://schemas.openxmlformats.org/officeDocument/2006/relationships/hyperlink" Target="https://login.consultant.ru/link/?req=doc&amp;base=LAW&amp;n=406393&amp;date=05.06.2025" TargetMode="External"/><Relationship Id="rId12" Type="http://schemas.openxmlformats.org/officeDocument/2006/relationships/hyperlink" Target="https://login.consultant.ru/link/?req=doc&amp;base=LAW&amp;n=445117&amp;date=05.06.2025&amp;dst=100013&amp;field=13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130&amp;date=05.06.2025" TargetMode="External"/><Relationship Id="rId11" Type="http://schemas.openxmlformats.org/officeDocument/2006/relationships/hyperlink" Target="https://login.consultant.ru/link/?req=doc&amp;base=LAW&amp;n=445117&amp;date=05.06.2025&amp;dst=100005&amp;field=134" TargetMode="External"/><Relationship Id="rId5" Type="http://schemas.openxmlformats.org/officeDocument/2006/relationships/hyperlink" Target="https://login.consultant.ru/link/?req=doc&amp;base=LAW&amp;n=482692&amp;date=05.06.2025" TargetMode="External"/><Relationship Id="rId10" Type="http://schemas.openxmlformats.org/officeDocument/2006/relationships/hyperlink" Target="https://login.consultant.ru/link/?req=doc&amp;base=LAW&amp;n=483361&amp;date=05.06.2025&amp;dst=1405&amp;field=134" TargetMode="External"/><Relationship Id="rId4" Type="http://schemas.openxmlformats.org/officeDocument/2006/relationships/hyperlink" Target="https://login.consultant.ru/link/?req=doc&amp;base=LAW&amp;n=483361&amp;date=05.06.2025" TargetMode="External"/><Relationship Id="rId9" Type="http://schemas.openxmlformats.org/officeDocument/2006/relationships/hyperlink" Target="https://login.consultant.ru/link/?req=doc&amp;base=LAW&amp;n=483361&amp;date=05.06.2025&amp;dst=150&amp;field=13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3361&amp;date=05.06.2025&amp;dst=2556&amp;field=134" TargetMode="External"/><Relationship Id="rId7" Type="http://schemas.openxmlformats.org/officeDocument/2006/relationships/hyperlink" Target="https://login.consultant.ru/link/?req=doc&amp;base=LAW&amp;n=452122&amp;date=05.06.2025&amp;dst=100026&amp;field=134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52122&amp;date=05.06.2025&amp;dst=100020&amp;field=134" TargetMode="External"/><Relationship Id="rId5" Type="http://schemas.openxmlformats.org/officeDocument/2006/relationships/hyperlink" Target="https://login.consultant.ru/link/?req=doc&amp;base=LAW&amp;n=452122&amp;date=05.06.2025&amp;dst=100013&amp;field=134" TargetMode="External"/><Relationship Id="rId4" Type="http://schemas.openxmlformats.org/officeDocument/2006/relationships/hyperlink" Target="https://login.consultant.ru/link/?req=doc&amp;base=LAW&amp;n=483361&amp;date=05.06.2025&amp;dst=100336&amp;field=134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86432&amp;date=05.06.2025&amp;dst=100126&amp;field=134" TargetMode="External"/><Relationship Id="rId13" Type="http://schemas.openxmlformats.org/officeDocument/2006/relationships/hyperlink" Target="https://login.consultant.ru/link/?req=doc&amp;base=LAW&amp;n=486432&amp;date=05.06.2025&amp;dst=116&amp;field=134" TargetMode="External"/><Relationship Id="rId3" Type="http://schemas.openxmlformats.org/officeDocument/2006/relationships/hyperlink" Target="https://login.consultant.ru/link/?req=doc&amp;base=LAW&amp;n=483361&amp;date=05.06.2025&amp;dst=2360&amp;field=134" TargetMode="External"/><Relationship Id="rId7" Type="http://schemas.openxmlformats.org/officeDocument/2006/relationships/hyperlink" Target="https://login.consultant.ru/link/?req=doc&amp;base=LAW&amp;n=486432&amp;date=05.06.2025&amp;dst=100109&amp;field=134" TargetMode="External"/><Relationship Id="rId12" Type="http://schemas.openxmlformats.org/officeDocument/2006/relationships/hyperlink" Target="https://login.consultant.ru/link/?req=doc&amp;base=LAW&amp;n=486432&amp;date=05.06.2025&amp;dst=110&amp;field=134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6432&amp;date=05.06.2025&amp;dst=100085&amp;field=134" TargetMode="External"/><Relationship Id="rId11" Type="http://schemas.openxmlformats.org/officeDocument/2006/relationships/hyperlink" Target="https://login.consultant.ru/link/?req=doc&amp;base=LAW&amp;n=483052&amp;date=05.06.2025" TargetMode="External"/><Relationship Id="rId5" Type="http://schemas.openxmlformats.org/officeDocument/2006/relationships/hyperlink" Target="https://login.consultant.ru/link/?req=doc&amp;base=LAW&amp;n=486432&amp;date=05.06.2025&amp;dst=100064&amp;field=134" TargetMode="External"/><Relationship Id="rId10" Type="http://schemas.openxmlformats.org/officeDocument/2006/relationships/hyperlink" Target="https://login.consultant.ru/link/?req=doc&amp;base=LAW&amp;n=483361&amp;date=05.06.2025" TargetMode="External"/><Relationship Id="rId4" Type="http://schemas.openxmlformats.org/officeDocument/2006/relationships/hyperlink" Target="https://login.consultant.ru/link/?req=doc&amp;base=LAW&amp;n=486432&amp;date=05.06.2025&amp;dst=100060&amp;field=134" TargetMode="External"/><Relationship Id="rId9" Type="http://schemas.openxmlformats.org/officeDocument/2006/relationships/hyperlink" Target="https://login.consultant.ru/link/?req=doc&amp;base=LAW&amp;n=486432&amp;date=05.06.2025&amp;dst=100130&amp;field=134" TargetMode="External"/><Relationship Id="rId14" Type="http://schemas.openxmlformats.org/officeDocument/2006/relationships/hyperlink" Target="https://login.consultant.ru/link/?req=doc&amp;base=LAW&amp;n=486432&amp;date=05.06.2025&amp;dst=100038&amp;field=13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83361&amp;date=05.06.2025&amp;dst=2250&amp;field=134" TargetMode="External"/><Relationship Id="rId3" Type="http://schemas.openxmlformats.org/officeDocument/2006/relationships/hyperlink" Target="https://login.consultant.ru/link/?req=doc&amp;base=LAW&amp;n=483361&amp;date=05.06.2025&amp;dst=1466&amp;field=134" TargetMode="External"/><Relationship Id="rId7" Type="http://schemas.openxmlformats.org/officeDocument/2006/relationships/hyperlink" Target="https://login.consultant.ru/link/?req=doc&amp;base=LAW&amp;n=483361&amp;date=05.06.2025&amp;dst=2233&amp;field=134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361&amp;date=05.06.2025&amp;dst=2249&amp;field=134" TargetMode="External"/><Relationship Id="rId11" Type="http://schemas.openxmlformats.org/officeDocument/2006/relationships/hyperlink" Target="https://login.consultant.ru/link/?req=doc&amp;base=LAW&amp;n=483361&amp;date=05.06.2025&amp;dst=158&amp;field=134" TargetMode="External"/><Relationship Id="rId5" Type="http://schemas.openxmlformats.org/officeDocument/2006/relationships/hyperlink" Target="https://login.consultant.ru/link/?req=doc&amp;base=LAW&amp;n=416743&amp;date=05.06.2025&amp;dst=100012&amp;field=134" TargetMode="External"/><Relationship Id="rId10" Type="http://schemas.openxmlformats.org/officeDocument/2006/relationships/hyperlink" Target="https://login.consultant.ru/link/?req=doc&amp;base=LAW&amp;n=477907&amp;date=05.06.2025&amp;dst=100022&amp;field=134" TargetMode="External"/><Relationship Id="rId4" Type="http://schemas.openxmlformats.org/officeDocument/2006/relationships/hyperlink" Target="https://login.consultant.ru/link/?req=doc&amp;base=LAW&amp;n=481298&amp;date=05.06.2025&amp;dst=453&amp;field=134" TargetMode="External"/><Relationship Id="rId9" Type="http://schemas.openxmlformats.org/officeDocument/2006/relationships/hyperlink" Target="https://login.consultant.ru/link/?req=doc&amp;base=LAW&amp;n=483361&amp;date=05.06.2025&amp;dst=12041&amp;field=134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28282&amp;date=05.06.2025&amp;dst=100013&amp;field=134" TargetMode="External"/><Relationship Id="rId13" Type="http://schemas.openxmlformats.org/officeDocument/2006/relationships/hyperlink" Target="https://login.consultant.ru/link/?req=doc&amp;base=LAW&amp;n=428282&amp;date=05.06.2025&amp;dst=100119&amp;field=134" TargetMode="External"/><Relationship Id="rId3" Type="http://schemas.openxmlformats.org/officeDocument/2006/relationships/hyperlink" Target="https://login.consultant.ru/link/?req=doc&amp;base=LAW&amp;n=483361&amp;date=05.06.2025&amp;dst=12041&amp;field=134" TargetMode="External"/><Relationship Id="rId7" Type="http://schemas.openxmlformats.org/officeDocument/2006/relationships/hyperlink" Target="#P54"/><Relationship Id="rId12" Type="http://schemas.openxmlformats.org/officeDocument/2006/relationships/hyperlink" Target="https://login.consultant.ru/link/?req=doc&amp;base=LAW&amp;n=503503&amp;date=05.06.2025&amp;dst=100094&amp;field=134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6433&amp;date=05.06.2025&amp;dst=100337&amp;field=134" TargetMode="External"/><Relationship Id="rId11" Type="http://schemas.openxmlformats.org/officeDocument/2006/relationships/hyperlink" Target="https://login.consultant.ru/link/?req=doc&amp;base=LAW&amp;n=503503&amp;date=05.06.2025&amp;dst=100091&amp;field=134" TargetMode="External"/><Relationship Id="rId5" Type="http://schemas.openxmlformats.org/officeDocument/2006/relationships/hyperlink" Target="https://login.consultant.ru/link/?req=doc&amp;base=LAW&amp;n=483361&amp;date=05.06.2025&amp;dst=1476&amp;field=134" TargetMode="External"/><Relationship Id="rId10" Type="http://schemas.openxmlformats.org/officeDocument/2006/relationships/hyperlink" Target="https://login.consultant.ru/link/?req=doc&amp;base=LAW&amp;n=483361&amp;date=05.06.2025&amp;dst=1477&amp;field=134" TargetMode="External"/><Relationship Id="rId4" Type="http://schemas.openxmlformats.org/officeDocument/2006/relationships/hyperlink" Target="https://login.consultant.ru/link/?req=doc&amp;base=QUEST&amp;n=215328&amp;date=05.06.2025" TargetMode="External"/><Relationship Id="rId9" Type="http://schemas.openxmlformats.org/officeDocument/2006/relationships/hyperlink" Target="https://login.consultant.ru/link/?req=doc&amp;base=LAW&amp;n=503503&amp;date=05.06.2025&amp;dst=100017&amp;field=134" TargetMode="External"/><Relationship Id="rId14" Type="http://schemas.openxmlformats.org/officeDocument/2006/relationships/hyperlink" Target="https://login.consultant.ru/link/?req=doc&amp;base=LAW&amp;n=428282&amp;date=05.06.2025&amp;dst=100341&amp;field=134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QUEST&amp;n=201925&amp;date=05.06.2025&amp;dst=100023&amp;field=134" TargetMode="External"/><Relationship Id="rId3" Type="http://schemas.openxmlformats.org/officeDocument/2006/relationships/hyperlink" Target="https://login.consultant.ru/link/?req=doc&amp;base=LAW&amp;n=483361&amp;date=05.06.2025" TargetMode="External"/><Relationship Id="rId7" Type="http://schemas.openxmlformats.org/officeDocument/2006/relationships/hyperlink" Target="https://login.consultant.ru/link/?req=doc&amp;base=LAW&amp;n=483361&amp;date=05.06.2025&amp;dst=1478&amp;field=134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03054&amp;date=05.06.2025" TargetMode="External"/><Relationship Id="rId5" Type="http://schemas.openxmlformats.org/officeDocument/2006/relationships/hyperlink" Target="https://login.consultant.ru/link/?req=doc&amp;base=QUEST&amp;n=202750&amp;date=05.06.2025&amp;dst=100024&amp;field=134" TargetMode="External"/><Relationship Id="rId10" Type="http://schemas.openxmlformats.org/officeDocument/2006/relationships/hyperlink" Target="https://login.consultant.ru/link/?req=doc&amp;base=LAW&amp;n=483361&amp;date=05.06.2025&amp;dst=1491&amp;field=134" TargetMode="External"/><Relationship Id="rId4" Type="http://schemas.openxmlformats.org/officeDocument/2006/relationships/hyperlink" Target="https://login.consultant.ru/link/?req=doc&amp;base=LAW&amp;n=483361&amp;date=05.06.2025&amp;dst=1469&amp;field=134" TargetMode="External"/><Relationship Id="rId9" Type="http://schemas.openxmlformats.org/officeDocument/2006/relationships/hyperlink" Target="https://login.consultant.ru/link/?req=doc&amp;base=LAW&amp;n=483361&amp;date=05.06.2025&amp;dst=1481&amp;field=13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83361&amp;date=05.06.2025&amp;dst=1490&amp;field=134" TargetMode="External"/><Relationship Id="rId3" Type="http://schemas.openxmlformats.org/officeDocument/2006/relationships/hyperlink" Target="https://login.consultant.ru/link/?req=doc&amp;base=LAW&amp;n=483361&amp;date=05.06.2025&amp;dst=12226&amp;field=134" TargetMode="External"/><Relationship Id="rId7" Type="http://schemas.openxmlformats.org/officeDocument/2006/relationships/hyperlink" Target="https://login.consultant.ru/link/?req=doc&amp;base=LAW&amp;n=483361&amp;date=05.06.2025&amp;dst=1487&amp;field=134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361&amp;date=05.06.2025&amp;dst=1485&amp;field=134" TargetMode="External"/><Relationship Id="rId5" Type="http://schemas.openxmlformats.org/officeDocument/2006/relationships/hyperlink" Target="https://login.consultant.ru/link/?req=doc&amp;base=LAW&amp;n=483361&amp;date=05.06.2025&amp;dst=12042&amp;field=134" TargetMode="External"/><Relationship Id="rId10" Type="http://schemas.openxmlformats.org/officeDocument/2006/relationships/hyperlink" Target="https://login.consultant.ru/link/?req=doc&amp;base=LAW&amp;n=483361&amp;date=05.06.2025&amp;dst=1477&amp;field=134" TargetMode="External"/><Relationship Id="rId4" Type="http://schemas.openxmlformats.org/officeDocument/2006/relationships/hyperlink" Target="https://login.consultant.ru/link/?req=doc&amp;base=LAW&amp;n=483361&amp;date=05.06.2025&amp;dst=12227&amp;field=134" TargetMode="External"/><Relationship Id="rId9" Type="http://schemas.openxmlformats.org/officeDocument/2006/relationships/hyperlink" Target="https://login.consultant.ru/link/?req=doc&amp;base=LAW&amp;n=503503&amp;date=05.06.2025&amp;dst=100099&amp;field=134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77907&amp;date=05.06.2025&amp;dst=100025&amp;field=134" TargetMode="External"/><Relationship Id="rId13" Type="http://schemas.openxmlformats.org/officeDocument/2006/relationships/hyperlink" Target="https://login.consultant.ru/link/?req=doc&amp;base=LAW&amp;n=477907&amp;date=05.06.2025&amp;dst=100033&amp;field=134" TargetMode="External"/><Relationship Id="rId3" Type="http://schemas.openxmlformats.org/officeDocument/2006/relationships/hyperlink" Target="https://login.consultant.ru/link/?req=doc&amp;base=LAW&amp;n=477907&amp;date=05.06.2025&amp;dst=100020&amp;field=134" TargetMode="External"/><Relationship Id="rId7" Type="http://schemas.openxmlformats.org/officeDocument/2006/relationships/hyperlink" Target="https://login.consultant.ru/link/?req=doc&amp;base=LAW&amp;n=500021&amp;date=05.06.2025&amp;dst=2992&amp;field=134" TargetMode="External"/><Relationship Id="rId12" Type="http://schemas.openxmlformats.org/officeDocument/2006/relationships/hyperlink" Target="https://login.consultant.ru/link/?req=doc&amp;base=LAW&amp;n=415018&amp;date=05.06.2025&amp;dst=100122&amp;field=134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361&amp;date=05.06.2025" TargetMode="External"/><Relationship Id="rId11" Type="http://schemas.openxmlformats.org/officeDocument/2006/relationships/hyperlink" Target="https://login.consultant.ru/link/?req=doc&amp;base=LAW&amp;n=415018&amp;date=05.06.2025&amp;dst=100014&amp;field=134" TargetMode="External"/><Relationship Id="rId5" Type="http://schemas.openxmlformats.org/officeDocument/2006/relationships/hyperlink" Target="https://login.consultant.ru/link/?req=doc&amp;base=QUEST&amp;n=190552&amp;date=05.06.2025" TargetMode="External"/><Relationship Id="rId10" Type="http://schemas.openxmlformats.org/officeDocument/2006/relationships/hyperlink" Target="https://login.consultant.ru/link/?req=doc&amp;base=LAW&amp;n=477907&amp;date=05.06.2025&amp;dst=100046&amp;field=134" TargetMode="External"/><Relationship Id="rId4" Type="http://schemas.openxmlformats.org/officeDocument/2006/relationships/hyperlink" Target="https://login.consultant.ru/link/?req=doc&amp;base=LAW&amp;n=483361&amp;date=05.06.2025&amp;dst=158&amp;field=134" TargetMode="External"/><Relationship Id="rId9" Type="http://schemas.openxmlformats.org/officeDocument/2006/relationships/hyperlink" Target="https://login.consultant.ru/link/?req=doc&amp;base=LAW&amp;n=477907&amp;date=05.06.2025&amp;dst=100116&amp;field=13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1298&amp;date=05.06.2025&amp;dst=3229&amp;field=134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5" Type="http://schemas.openxmlformats.org/officeDocument/2006/relationships/hyperlink" Target="#P54"/><Relationship Id="rId4" Type="http://schemas.openxmlformats.org/officeDocument/2006/relationships/hyperlink" Target="https://login.consultant.ru/link/?req=doc&amp;base=LAW&amp;n=486433&amp;date=05.06.2025&amp;dst=100337&amp;field=134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kontur-n.ru/legislation/federalnyj-zakon-ot-05-04-2013-n-44-fz-3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75532&amp;date=05.06.2025&amp;dst=25732&amp;field=13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zakupki-kontur.ru/news/osobennosti-konkurencii-elektronnyx-torgax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zakupki-kontur.ru/news/kak-vybrat-nadezhnogo-postavshhika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09590&amp;date=05.06.2025&amp;dst=100028&amp;field=134" TargetMode="External"/><Relationship Id="rId3" Type="http://schemas.openxmlformats.org/officeDocument/2006/relationships/hyperlink" Target="https://login.consultant.ru/link/?req=doc&amp;base=QUEST&amp;n=210049&amp;date=05.06.2025&amp;dst=100018&amp;field=134" TargetMode="External"/><Relationship Id="rId7" Type="http://schemas.openxmlformats.org/officeDocument/2006/relationships/hyperlink" Target="https://login.consultant.ru/link/?req=doc&amp;base=LAW&amp;n=494454&amp;date=05.06.2025&amp;dst=101330&amp;field=13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361&amp;date=05.06.2025" TargetMode="External"/><Relationship Id="rId5" Type="http://schemas.openxmlformats.org/officeDocument/2006/relationships/hyperlink" Target="https://login.consultant.ru/link/?req=doc&amp;base=LAW&amp;n=475532&amp;date=05.06.2025&amp;dst=25732&amp;field=134" TargetMode="External"/><Relationship Id="rId4" Type="http://schemas.openxmlformats.org/officeDocument/2006/relationships/hyperlink" Target="https://login.consultant.ru/link/?req=doc&amp;base=LAW&amp;n=357532&amp;date=05.06.2025&amp;dst=100597&amp;field=13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QUEST&amp;n=216428&amp;date=05.06.2025&amp;dst=100014&amp;field=134" TargetMode="External"/><Relationship Id="rId13" Type="http://schemas.openxmlformats.org/officeDocument/2006/relationships/hyperlink" Target="https://login.consultant.ru/link/?req=doc&amp;base=LAW&amp;n=483361&amp;date=05.06.2025&amp;dst=2308&amp;field=134" TargetMode="External"/><Relationship Id="rId3" Type="http://schemas.openxmlformats.org/officeDocument/2006/relationships/hyperlink" Target="https://login.consultant.ru/link/?req=doc&amp;base=LAW&amp;n=475532&amp;date=05.06.2025&amp;dst=25732&amp;field=134" TargetMode="External"/><Relationship Id="rId7" Type="http://schemas.openxmlformats.org/officeDocument/2006/relationships/hyperlink" Target="https://login.consultant.ru/link/?req=doc&amp;base=QUEST&amp;n=223967&amp;date=05.06.2025&amp;dst=100014&amp;field=134" TargetMode="External"/><Relationship Id="rId12" Type="http://schemas.openxmlformats.org/officeDocument/2006/relationships/hyperlink" Target="https://login.consultant.ru/link/?req=doc&amp;base=LAW&amp;n=483361&amp;date=05.06.2025&amp;dst=2237&amp;field=13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QUEST&amp;n=227926&amp;date=05.06.2025&amp;dst=100013&amp;field=134" TargetMode="External"/><Relationship Id="rId11" Type="http://schemas.openxmlformats.org/officeDocument/2006/relationships/hyperlink" Target="#P29"/><Relationship Id="rId5" Type="http://schemas.openxmlformats.org/officeDocument/2006/relationships/hyperlink" Target="https://login.consultant.ru/link/?req=doc&amp;base=QUEST&amp;n=229007&amp;date=05.06.2025&amp;dst=100020&amp;field=134" TargetMode="External"/><Relationship Id="rId10" Type="http://schemas.openxmlformats.org/officeDocument/2006/relationships/hyperlink" Target="https://login.consultant.ru/link/?req=doc&amp;base=LAW&amp;n=325350&amp;date=05.06.2025&amp;dst=100017&amp;field=134" TargetMode="External"/><Relationship Id="rId4" Type="http://schemas.openxmlformats.org/officeDocument/2006/relationships/hyperlink" Target="#P34"/><Relationship Id="rId9" Type="http://schemas.openxmlformats.org/officeDocument/2006/relationships/hyperlink" Target="https://login.consultant.ru/link/?req=doc&amp;base=QUEST&amp;n=212846&amp;date=05.06.2025&amp;dst=100012&amp;field=13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3361&amp;date=05.06.2025&amp;dst=12020&amp;field=13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QUEST&amp;n=230775&amp;date=05.06.2025&amp;dst=100019&amp;field=134" TargetMode="External"/><Relationship Id="rId5" Type="http://schemas.openxmlformats.org/officeDocument/2006/relationships/hyperlink" Target="https://login.consultant.ru/link/?req=doc&amp;base=LAW&amp;n=338859&amp;date=05.06.2025&amp;dst=100825&amp;field=134" TargetMode="External"/><Relationship Id="rId4" Type="http://schemas.openxmlformats.org/officeDocument/2006/relationships/hyperlink" Target="https://login.consultant.ru/link/?req=doc&amp;base=LAW&amp;n=483361&amp;date=05.06.2025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QUEST&amp;n=223967&amp;date=05.06.2025&amp;dst=100012&amp;field=134" TargetMode="External"/><Relationship Id="rId13" Type="http://schemas.openxmlformats.org/officeDocument/2006/relationships/hyperlink" Target="https://login.consultant.ru/link/?req=doc&amp;base=LAW&amp;n=483361&amp;date=05.06.2025&amp;dst=427&amp;field=134" TargetMode="External"/><Relationship Id="rId3" Type="http://schemas.openxmlformats.org/officeDocument/2006/relationships/hyperlink" Target="https://login.consultant.ru/link/?req=doc&amp;base=LAW&amp;n=483361&amp;date=05.06.2025&amp;dst=1208&amp;field=134" TargetMode="External"/><Relationship Id="rId7" Type="http://schemas.openxmlformats.org/officeDocument/2006/relationships/hyperlink" Target="https://login.consultant.ru/link/?req=doc&amp;base=QUEST&amp;n=227926&amp;date=05.06.2025&amp;dst=100013&amp;field=134" TargetMode="External"/><Relationship Id="rId12" Type="http://schemas.openxmlformats.org/officeDocument/2006/relationships/hyperlink" Target="https://login.consultant.ru/link/?req=doc&amp;base=LAW&amp;n=475532&amp;date=05.06.2025&amp;dst=25758&amp;field=13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QUEST&amp;n=229007&amp;date=05.06.2025&amp;dst=100020&amp;field=134" TargetMode="External"/><Relationship Id="rId11" Type="http://schemas.openxmlformats.org/officeDocument/2006/relationships/hyperlink" Target="https://login.consultant.ru/link/?req=doc&amp;base=LAW&amp;n=325350&amp;date=05.06.2025&amp;dst=100017&amp;field=134" TargetMode="External"/><Relationship Id="rId5" Type="http://schemas.openxmlformats.org/officeDocument/2006/relationships/hyperlink" Target="https://login.consultant.ru/link/?req=doc&amp;base=LAW&amp;n=483361&amp;date=05.06.2025" TargetMode="External"/><Relationship Id="rId10" Type="http://schemas.openxmlformats.org/officeDocument/2006/relationships/hyperlink" Target="https://login.consultant.ru/link/?req=doc&amp;base=QUEST&amp;n=212846&amp;date=05.06.2025&amp;dst=100012&amp;field=134" TargetMode="External"/><Relationship Id="rId4" Type="http://schemas.openxmlformats.org/officeDocument/2006/relationships/hyperlink" Target="https://login.consultant.ru/link/?req=doc&amp;base=LAW&amp;n=475532&amp;date=05.06.2025&amp;dst=25732&amp;field=134" TargetMode="External"/><Relationship Id="rId9" Type="http://schemas.openxmlformats.org/officeDocument/2006/relationships/hyperlink" Target="https://login.consultant.ru/link/?req=doc&amp;base=QUEST&amp;n=216428&amp;date=05.06.2025&amp;dst=100014&amp;field=13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3361&amp;date=05.06.2025" TargetMode="External"/><Relationship Id="rId7" Type="http://schemas.openxmlformats.org/officeDocument/2006/relationships/hyperlink" Target="https://login.consultant.ru/link/?req=doc&amp;base=CJI&amp;n=138510&amp;date=05.06.2025&amp;dst=100013&amp;field=13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ogin.consultant.ru/link/?req=doc&amp;base=LAW&amp;n=483361&amp;date=05.06.2025&amp;dst=12324&amp;field=134" TargetMode="External"/><Relationship Id="rId5" Type="http://schemas.openxmlformats.org/officeDocument/2006/relationships/hyperlink" Target="https://login.consultant.ru/link/?req=doc&amp;base=LAW&amp;n=430965&amp;date=05.06.2025&amp;dst=100009&amp;field=134" TargetMode="External"/><Relationship Id="rId4" Type="http://schemas.openxmlformats.org/officeDocument/2006/relationships/hyperlink" Target="https://login.consultant.ru/link/?req=doc&amp;base=LAW&amp;n=493202&amp;date=05.06.2025&amp;dst=102869&amp;field=13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142DDA6-AB15-4D31-BE41-75D365247C13}"/>
              </a:ext>
            </a:extLst>
          </p:cNvPr>
          <p:cNvSpPr/>
          <p:nvPr/>
        </p:nvSpPr>
        <p:spPr>
          <a:xfrm>
            <a:off x="1008579" y="1936889"/>
            <a:ext cx="10478027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sz="3300" dirty="0">
              <a:solidFill>
                <a:srgbClr val="0450F2"/>
              </a:solidFill>
              <a:latin typeface="Exo 2 Semi Bold" panose="00000700000000000000" pitchFamily="2" charset="-52"/>
              <a:ea typeface="+mj-ea"/>
              <a:cs typeface="+mj-cs"/>
            </a:endParaRPr>
          </a:p>
          <a:p>
            <a:pPr lvl="0">
              <a:defRPr/>
            </a:pPr>
            <a:r>
              <a:rPr lang="ru-RU" sz="3200" b="1" dirty="0">
                <a:solidFill>
                  <a:srgbClr val="0450F2"/>
                </a:solidFill>
                <a:latin typeface="Exo 2" pitchFamily="2" charset="-52"/>
                <a:ea typeface="+mj-ea"/>
                <a:cs typeface="+mj-cs"/>
              </a:rPr>
              <a:t>НДС в контрактной системе</a:t>
            </a:r>
          </a:p>
          <a:p>
            <a:pPr lvl="0">
              <a:defRPr/>
            </a:pPr>
            <a:r>
              <a:rPr lang="ru-RU" sz="3200" b="1" dirty="0">
                <a:solidFill>
                  <a:srgbClr val="0450F2"/>
                </a:solidFill>
                <a:latin typeface="Exo 2" pitchFamily="2" charset="-52"/>
                <a:ea typeface="+mj-ea"/>
                <a:cs typeface="+mj-cs"/>
              </a:rPr>
              <a:t>Закупка строительных работ</a:t>
            </a:r>
          </a:p>
          <a:p>
            <a:pPr>
              <a:defRPr/>
            </a:pPr>
            <a:r>
              <a:rPr lang="ru-RU" sz="3200" b="1" dirty="0">
                <a:solidFill>
                  <a:srgbClr val="0450F2"/>
                </a:solidFill>
                <a:latin typeface="Exo 2" pitchFamily="2" charset="-52"/>
              </a:rPr>
              <a:t>Оценка заявок на конкурсах</a:t>
            </a:r>
          </a:p>
          <a:p>
            <a:pPr lvl="0">
              <a:defRPr/>
            </a:pPr>
            <a:endParaRPr lang="ru-RU" sz="3200" b="1" dirty="0">
              <a:solidFill>
                <a:srgbClr val="0450F2"/>
              </a:solidFill>
              <a:latin typeface="Exo 2" pitchFamily="2" charset="-52"/>
              <a:ea typeface="+mj-ea"/>
              <a:cs typeface="+mj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A1F5B1-02C8-4E6F-AED3-43BB2E0C7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579" y="474325"/>
            <a:ext cx="3899524" cy="6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46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572943" y="1882974"/>
            <a:ext cx="1098174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Расчет и обоснование НМЦК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вы закупаете работы по строительству, реконструкции, капремонту, сносу расположенных в РФ объектов капстроительства, сохранению расположенных в РФ объектов культурного наследия (памятников истории и культуры) народов РФ, а также строительству на территории РФ некапитальных строений и сооружений, то рассчитать и обосновать НМЦК нужно в соответствии с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Приказ Минстроя России от 23.12.2019 N 841/пр (ред. от 14.06.2022) &quot;Об утверждении Порядка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"/>
              </a:rPr>
              <a:t>Порядком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утвержденным Приказом Минстроя России от 23.12.2019 N 841/пр.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закупке работ по строительству, реконструкции, капремонту объектов капстроительства, расположенных на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Постановление Правительства РФ от 19.04.2023 N 620 &quot;Об утверждении особенностей определения начальной (максимальной) цены контракта, предметом которого является выполнение работ по строительству, реконструкции, капитальному ремонту объектов капитального с"/>
              </a:rPr>
              <a:t>территории некоторых субъектов РФ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НМЦК определяется с учетом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19.04.2023 N 620 &quot;Об утверждении особенностей определения начальной (максимальной) цены контракта, предметом которого является выполнение работ по строительству, реконструкции, капитальному ремонту объектов капитального с"/>
              </a:rPr>
              <a:t>Особенностей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установленных Постановлением Правительства РФ от 19.04.2023 N 620.</a:t>
            </a:r>
          </a:p>
        </p:txBody>
      </p:sp>
    </p:spTree>
    <p:extLst>
      <p:ext uri="{BB962C8B-B14F-4D97-AF65-F5344CB8AC3E}">
        <p14:creationId xmlns:p14="http://schemas.microsoft.com/office/powerpoint/2010/main" val="577221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572943" y="1882974"/>
            <a:ext cx="1098174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Единые требования к участникам закупки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Выполнять строительство, реконструкцию, капремонт, снос объектов капстроительства по договору подряда имеют право индивидуальный предприниматель или юрлицо, являющиеся членами соответствующей СРО. Исключение - случаи, указанные в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2.1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2.2 ст. 52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 ст. 55.8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РФ).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Подтверждением соответствия требованию о членстве в СРО является наличие информации в едином реестре сведений о членах СРО и их обязательствах. Требовать от участника закупки представить в составе заявки подтверждающие документы не нужно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5 ст. 55.17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РФ, Письма Минфина России от 16.09.2022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Вопрос: О подтверждении участником закупки соответствия требованию о членстве в СРО в области инженерных изысканий, архитектурно-строительного проектирования, строительства, реконструкции, капремонта. (Письмо Минфина России от 16.09.2022 N 24-06-08/90074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 24-06-08/90074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ФАС России от 11.07.2023 N МШ/54828/23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&lt;Письмо&gt; ФАС России от 11.07.2023 N МШ/54828/23 &quot;Об установлении требований к участникам закупки о членстве в саморегулируемой организации и о проверке у участников закупок членства в саморегулируемой организации&quot;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(п. 2)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установлении требования о членстве в СРО предусмотрите также требование об уплате участником взносов в компенсационные фонды обеспечения договорных обязательств и возмещения вреда в соответствии с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13 ст. 55.16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РФ. Уровень ответственности участника в соответствующем фонде должен быть не меньше его предложения о цене контракта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&lt;Письмо&gt; ФАС России от 11.07.2023 N МШ/54828/23 &quot;Об установлении требований к участникам закупки о членстве в саморегулируемой организации и о проверке у участников закупок членства в саморегулируемой организации&quot;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Письма ФАС России от 11.07.2023 N МШ/54828/23).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96766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605126" y="1595646"/>
            <a:ext cx="109817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Дополнительные требования по 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2 ст. 31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Эти требования определены в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Приложении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 Постановлению N 2571.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Установите дополнительное требование при совокупности следующих условий (</a:t>
            </a:r>
            <a:r>
              <a:rPr lang="ru-RU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"а" п. 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N 2571):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объект закупки входит хотя бы один вид строительных работ, указанный в соответствующей позиции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Приложения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 Постановлению N 2571;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НМЦК превышает предельное значение, установленное для соответствующей позиции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Приложения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 Постановлению N 2571.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вы планируете заключить контракт, предусмотренный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16.1 ст. 34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или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56 ст. 112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44-ФЗ, устанавливайте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доптребование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 учетом вида закупаемых работ (</a:t>
            </a:r>
            <a:r>
              <a:rPr lang="ru-RU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абз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 </a:t>
            </a:r>
            <a:r>
              <a:rPr lang="ru-RU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"г" п. 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N 2571):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контракт предусматривает проектирование, строительство, реконструкцию объекта капстроительства, применяйте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позицию 7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линейного объекта -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позицию 8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автомобильной дороги -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позицию 17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совместно закупаете работы по проектированию и капремонту объекта капстроительства, применяйте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5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позицию 10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линейного объекта -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6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позицию 11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автомобильной дороги -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позицию 17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79017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605126" y="1595646"/>
            <a:ext cx="10981747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Проектная документация, типовая проектная документация, смета на капремонт объекта капстроительства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закупке работ по строительству, реконструкции, капремонту, сносу объекта капстроительства в описание объекта закупки включите утвержденную проектную документацию, или типовую проектную документацию, или смету на капремонт объекта капстроительства. Исключение составляют два случая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8 ч. 1 ст. 33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44-ФЗ):</a:t>
            </a: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подготовка указанных документов по законодательству не требуется;</a:t>
            </a: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работы закупаются согласно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16.1 ст. 34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 и предметом контракта является в том числе проектирование объекта капстроительства.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положений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8 ч. 1 ст. 33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2 ч. 2 ст. 43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 следует, что включение проектной документации, или типовой проектной документации, или сметы на капремонт объекта капстроительства в состав описания объекта закупки является надлежащим исполнением требований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п.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 ч.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2 ст. 33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44-ФЗ. В связи с этим дополнительно указывать функциональные, технические и качественные характеристики объекта закупки не надо.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01414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605126" y="1595646"/>
            <a:ext cx="1098174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Требования к содержанию и составу заявки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не формировать инструкцию по заполнению заявки при проведении закупки строительных работ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п. 8 ч. 1 ст. 33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44-ФЗ, если в описании объекта закупки есть проектная документация (типовая проектная документация, смета на капремонт объекта капстроительства). Дело в том, что в рамках такой закупки участник не включает в заявку характеристики предлагаемого им товара, а ее подача означает его согласие на поставку товара, выполнение работы, оказание услуги на условиях, предусмотренных в извещении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п. 2 ч.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5 ст. 43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44-ФЗ).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44172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605126" y="1595646"/>
            <a:ext cx="1098174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Требование о самостоятельном выполнении работ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закупке работ по строительству, реконструкции объектов капстроительства, если работы упомянуты в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Постановление Правительства РФ от 15.05.2017 N 570 (ред. от 01.12.2021) &quot;Об установлении видов и объемов работ по строительству, реконструкции объектов капитального строительства на территории Российской Федерации, которые подрядчик обязан выполнить само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перечне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утвержденном Постановлением N 570, надо установить обязанность для подрядчика выполнить часть работ самостоятельно (без привлечения других лиц, за исключением дочерних обществ)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2 ст. 110.2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 Для этого необходимо включить в извещение возможные виды работ (с объемом) из числа определенных данным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Постановление Правительства РФ от 15.05.2017 N 570 (ред. от 01.12.2021) &quot;Об установлении видов и объемов работ по строительству, реконструкции объектов капитального строительства на территории Российской Федерации, которые подрядчик обязан выполнить само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Постановлением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15.05.2017 N 570 (ред. от 01.12.2021) &quot;Об установлении видов и объемов работ по строительству, реконструкции объектов капитального строительства на территории Российской Федерации, которые подрядчик обязан выполнить само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15.05.2017 N 570 (ред. от 01.12.2021) &quot;Об установлении видов и объемов работ по строительству, реконструкции объектов капитального строительства на территории Российской Федерации, которые подрядчик обязан выполнить само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"а" п. 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N 570). Учтите, что оно не применяется при закупке, предусматривающей выполнение одновременно проектно-изыскательских и строительно-монтажных работ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Вопрос: Об отклонении заявки на участие в электронном аукционе, условиях допуска иностранных промышленных товаров при закупках и привлечении подрядчиком других лиц к исполнению контрактных обязательств. (Письмо Минфина России от 06.11.2020 N 24-03-07/969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Письмо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Минфина России от 06.11.2020 N 24-03-07/96959).</a:t>
            </a:r>
          </a:p>
        </p:txBody>
      </p:sp>
    </p:spTree>
    <p:extLst>
      <p:ext uri="{BB962C8B-B14F-4D97-AF65-F5344CB8AC3E}">
        <p14:creationId xmlns:p14="http://schemas.microsoft.com/office/powerpoint/2010/main" val="2746458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подготовить извещение для закупки строительных работ по Закону N 44-ФЗ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7009FB-A1E1-4111-A636-A5DEB6058E5B}"/>
              </a:ext>
            </a:extLst>
          </p:cNvPr>
          <p:cNvSpPr/>
          <p:nvPr/>
        </p:nvSpPr>
        <p:spPr>
          <a:xfrm>
            <a:off x="605126" y="1595646"/>
            <a:ext cx="1098174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Критерии оценки заявки, величины их значимости и порядок рассмотрения и оценки заявок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Эти сведения надо указать, если проводите электронный конкурс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11 ч.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4 ч. 2 ст. 42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</p:txBody>
      </p:sp>
    </p:spTree>
    <p:extLst>
      <p:ext uri="{BB962C8B-B14F-4D97-AF65-F5344CB8AC3E}">
        <p14:creationId xmlns:p14="http://schemas.microsoft.com/office/powerpoint/2010/main" val="3364613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Как подготовить проект контракта на закупку строительных работ по Закону N 44-ФЗ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407988" y="1533499"/>
            <a:ext cx="1110643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подготовке проекта контракта на закупку строительных работ на объектах капстроительства используйте Типовые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Постановление Правительства РФ от 29.06.2023 N 1066 &quot;О типовых условиях контрактов на выполнение работ по строительству, реконструкции, капитальному ремонту, сносу объекта капитального строительства&quot; {КонсультантПлюс}"/>
              </a:rPr>
              <a:t>условия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утвержденные Постановлением Правительства РФ от 29.06.2023 N 1066.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типовые условия вам не подходят, подготовьте проект контракта самостоятельно. В нем, в частности, учтите требования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Закона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44-ФЗ, Гражданского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&quot;Гражданский кодекс Российской Федерации (часть первая)&quot; от 30.11.1994 N 51-ФЗ (ред. от 08.08.2024, с изм. от 31.10.2024) {КонсультантПлюс}"/>
              </a:rPr>
              <a:t>кодекса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РФ, Налогового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&quot;Налоговый кодекс Российской Федерации (часть первая)&quot; от 31.07.1998 N 146-ФЗ (ред. от 29.11.2024, с изм. от 21.01.2025) (с изм. и доп., вступ. в силу с 05.02.2025) {КонсультантПлюс}"/>
              </a:rPr>
              <a:t>кодекса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РФ.</a:t>
            </a:r>
          </a:p>
          <a:p>
            <a:pPr algn="just"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Важно!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 составлении форм сметы и акта выполненных работ, если они прилагаются к проекту контракта, можно ориентироваться на формы, разработанные Минстроем России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&lt;Письмо&gt; Минстроя России от 30.12.2021 N 58202-СМ/09 &lt;О рекомендуемых формах сметы контракта и акта выполненных работ&gt; {КонсультантПлюс}"/>
              </a:rPr>
              <a:t>Письмо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от 30.12.2021 N 58202-СМ/09).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контракту на выполнение работ по строительству, реконструкции объектов капстроительства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законодательно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установлен ряд требований, например: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должен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содержать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условие о поэтапной оплате выполненных работ исходя из их объема и цены контракта;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приложением к нему являются график выполнения строительно-монтажных работ и график оплаты выполненных работ (при наличии);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объем и содержание работ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определяются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проектной документацией, а также иной технической документацией, предусмотренной в нем.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подготовке проекта контракта на строительство, реконструкцию, капремонт объектов капстроительства, расположенных на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Постановление Правительства РФ от 19.04.2023 N 620 &quot;Об утверждении особенностей определения начальной (максимальной) цены контракта, предметом которого является выполнение работ по строительству, реконструкции, капитальному ремонту объектов капитального с"/>
              </a:rPr>
              <a:t>территории некоторых субъектов РФ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учтите также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Постановление Правительства РФ от 19.04.2023 N 620 &quot;Об утверждении особенностей определения начальной (максимальной) цены контракта, предметом которого является выполнение работ по строительству, реконструкции, капитальному ремонту объектов капитального с"/>
              </a:rPr>
              <a:t>Особенности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установленные Постановлением Правительства РФ от 19.04.2023 N 620.</a:t>
            </a:r>
          </a:p>
        </p:txBody>
      </p:sp>
    </p:spTree>
    <p:extLst>
      <p:ext uri="{BB962C8B-B14F-4D97-AF65-F5344CB8AC3E}">
        <p14:creationId xmlns:p14="http://schemas.microsoft.com/office/powerpoint/2010/main" val="323056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/>
              <a:t>Как рассмотреть заявки на участие в закупке строительных работ по Закону N 44-ФЗ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407988" y="1367245"/>
            <a:ext cx="111064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проектная документация, типовая проектная документация или смета на капремонт объекта капстроительства не включена в описание объекта закупки, процедура рассмотрения заявок проходит в обычном порядке.</a:t>
            </a:r>
          </a:p>
          <a:p>
            <a:pPr indent="457200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проектная документация, типовая проектная документация или смета на капремонт объекта капстроительства включена в описание объекта закупки, порядок проведения электронного конкурса имеет особенности. В частности, заявка состоит только из второй и третьей частей. Первая часть заявки отсутствует и, следовательно, не рассматривается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п. 1 ч. 19 ст. 48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44-ФЗ).</a:t>
            </a:r>
          </a:p>
          <a:p>
            <a:pPr indent="457200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установили требование к участникам закупки о членстве в СРО, самостоятельно проверьте, есть ли данные об участнике в реестре сведений о членах СРО и их обязательствах. Если таких сведений нет, отклоните заявку в связи с несоответствием участника требованиям, установленным согласно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п. 1 ч. 1 ст. 31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44-ФЗ. Уровни ответственности участников в компенсационных фондах проверьте после получения информации о ценовых предложениях участников (при проведении электронного конкурса - в период подведения итогов определения поставщика (подрядчика, исполнителя), при проведении электронного аукциона - в период рассмотрения заявок). Руководствуйтесь данными о размере взноса в компенсационный фонд договорных обязательств из реестра сведений о членах СРО и их обязательствах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&lt;Письмо&gt; ФАС России от 11.07.2023 N МШ/54828/23 &quot;Об установлении требований к участникам закупки о членстве в саморегулируемой организации и о проверке у участников закупок членства в саморегулируемой организации&quot; {КонсультантПлюс}"/>
              </a:rPr>
              <a:t>п. п.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&lt;Письмо&gt; ФАС России от 11.07.2023 N МШ/54828/23 &quot;Об установлении требований к участникам закупки о членстве в саморегулируемой организации и о проверке у участников закупок членства в саморегулируемой организации&quot; {КонсультантПлюс}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&lt;Письмо&gt; ФАС России от 11.07.2023 N МШ/54828/23 &quot;Об установлении требований к участникам закупки о членстве в саморегулируемой организации и о проверке у участников закупок членства в саморегулируемой организации&quot; {КонсультантПлюс}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Письма ФАС России от 11.07.2023 N МШ/54828/23).</a:t>
            </a:r>
          </a:p>
        </p:txBody>
      </p:sp>
    </p:spTree>
    <p:extLst>
      <p:ext uri="{BB962C8B-B14F-4D97-AF65-F5344CB8AC3E}">
        <p14:creationId xmlns:p14="http://schemas.microsoft.com/office/powerpoint/2010/main" val="3183467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/>
              <a:t>Как рассмотреть заявки на участие в закупке строительных работ по Закону N 44-ФЗ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407988" y="1483623"/>
            <a:ext cx="1110643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наличии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доптребований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 участнику закупки необходимо также рассмотреть полученные документы (информацию) на предмет их соответствия установленным требованиям. Эти документы (информация) поступят вам от оператора электронной площадки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3 ч. 6 ст. 43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  <a:p>
            <a:pPr algn="just"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таком рассмотрении учитывайте в том числе следующее: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 закупки обязан представлять разрешение на ввод объекта капстроительства в эксплуатацию. Исключение - случай, когда его выдача не требуется ни в отношении работ - объекта закупки, ни в отношении работ - предмета договора, который подтверждает опыт участника. Это правило действует для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позиций 1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17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18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Приложения к Постановлению N 2571.</a:t>
            </a:r>
          </a:p>
          <a:p>
            <a:pPr marL="342900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участник представляет документы по работам, которые не требуют выдачи упомянутого разрешения, они должны быть выполнены только по контракту (договору), заключенному соответственно по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Закону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 или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Федеральный закон от 18.07.2011 N 223-ФЗ (ред. от 08.08.2024) &quot;О закупках товаров, работ, услуг отдельными видами юридических лиц&quot; (с изм. и доп., вступ. в силу с 01.01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Закону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223-ФЗ (</a:t>
            </a:r>
            <a:r>
              <a:rPr lang="ru-RU" sz="16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"б" п. 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N 2571);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 вправе представить документы, которые подтверждают опыт выполнения работ по объекту капстроительства в составе линейного объекта, когда он участвует в закупках на выполнение работ в отношении как объекта капстроительства, так и линейного объекта (</a:t>
            </a:r>
            <a:r>
              <a:rPr lang="ru-RU" sz="16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"г" п. 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N 2571);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 может представить контракт (договор), акт приемки объекта капстроительства, не прилагая проектную документацию (если она является приложением к этим документам) (</a:t>
            </a:r>
            <a:r>
              <a:rPr lang="ru-RU" sz="16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 tooltip="Постановление Правительства РФ от 29.12.2021 N 2571 (ред. от 23.09.2024) &quot;О требованиях к участникам закупки товаров, работ, услуг для обеспечения государственных и муниципальных нужд и признании утратившими силу некоторых актов и отдельных положений акт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"г" п. 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N 2571).</a:t>
            </a:r>
          </a:p>
        </p:txBody>
      </p:sp>
    </p:spTree>
    <p:extLst>
      <p:ext uri="{BB962C8B-B14F-4D97-AF65-F5344CB8AC3E}">
        <p14:creationId xmlns:p14="http://schemas.microsoft.com/office/powerpoint/2010/main" val="3472135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2">
            <a:extLst>
              <a:ext uri="{FF2B5EF4-FFF2-40B4-BE49-F238E27FC236}">
                <a16:creationId xmlns:a16="http://schemas.microsoft.com/office/drawing/2014/main" id="{8288BAF2-65BF-4BAB-AA8B-A7510155585B}"/>
              </a:ext>
            </a:extLst>
          </p:cNvPr>
          <p:cNvSpPr txBox="1">
            <a:spLocks/>
          </p:cNvSpPr>
          <p:nvPr/>
        </p:nvSpPr>
        <p:spPr>
          <a:xfrm>
            <a:off x="724087" y="505687"/>
            <a:ext cx="3010484" cy="22313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0" lang="en-US" sz="14500" b="0" i="0" u="none" strike="noStrike" cap="none" spc="0" normalizeH="0" baseline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ru-RU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500" b="0" i="0" u="none" strike="noStrike" kern="0" cap="none" spc="0" normalizeH="0" baseline="0" noProof="0" dirty="0">
                <a:ln>
                  <a:noFill/>
                </a:ln>
                <a:solidFill>
                  <a:srgbClr val="9AB8FD"/>
                </a:solidFill>
                <a:effectLst/>
                <a:uLnTx/>
                <a:uFillTx/>
                <a:latin typeface="Exo 2 Semi Bold"/>
                <a:ea typeface="+mj-ea"/>
                <a:cs typeface="+mj-cs"/>
                <a:sym typeface="Arial"/>
              </a:rPr>
              <a:t>01</a:t>
            </a:r>
          </a:p>
        </p:txBody>
      </p:sp>
      <p:sp>
        <p:nvSpPr>
          <p:cNvPr id="19" name="Заголовок 3">
            <a:extLst>
              <a:ext uri="{FF2B5EF4-FFF2-40B4-BE49-F238E27FC236}">
                <a16:creationId xmlns:a16="http://schemas.microsoft.com/office/drawing/2014/main" id="{5FE8CCDA-B5CF-4837-9DEF-1C87D109B951}"/>
              </a:ext>
            </a:extLst>
          </p:cNvPr>
          <p:cNvSpPr txBox="1">
            <a:spLocks/>
          </p:cNvSpPr>
          <p:nvPr/>
        </p:nvSpPr>
        <p:spPr>
          <a:xfrm>
            <a:off x="833371" y="2875002"/>
            <a:ext cx="9980546" cy="553998"/>
          </a:xfrm>
        </p:spPr>
        <p:txBody>
          <a:bodyPr wrap="square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chemeClr val="bg1"/>
                </a:solidFill>
                <a:latin typeface="+mj-lt"/>
                <a:ea typeface="Arial"/>
                <a:cs typeface="Gotham Pro Bold" panose="02000503040000020004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ru-RU" sz="2800" dirty="0">
                <a:solidFill>
                  <a:srgbClr val="0450F2"/>
                </a:solidFill>
                <a:latin typeface="Exo 2" pitchFamily="2" charset="-52"/>
                <a:sym typeface="Exo 2 SemiBold"/>
              </a:rPr>
              <a:t>НДС в контрактной системе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A3A250-C469-453E-A73C-3C33B93D4103}"/>
              </a:ext>
            </a:extLst>
          </p:cNvPr>
          <p:cNvSpPr/>
          <p:nvPr/>
        </p:nvSpPr>
        <p:spPr>
          <a:xfrm>
            <a:off x="555513" y="863407"/>
            <a:ext cx="58636" cy="3503877"/>
          </a:xfrm>
          <a:prstGeom prst="rect">
            <a:avLst/>
          </a:prstGeom>
          <a:solidFill>
            <a:srgbClr val="0450F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0000"/>
                  <a:lumOff val="40000"/>
                </a:schemeClr>
              </a:solidFill>
              <a:effectLst/>
              <a:uLnTx/>
              <a:uFillTx/>
              <a:latin typeface="Exo 2"/>
              <a:ea typeface="+mn-ea"/>
              <a:cs typeface="+mn-cs"/>
            </a:endParaRPr>
          </a:p>
        </p:txBody>
      </p:sp>
      <p:sp>
        <p:nvSpPr>
          <p:cNvPr id="22" name="Полилиния 33">
            <a:extLst>
              <a:ext uri="{FF2B5EF4-FFF2-40B4-BE49-F238E27FC236}">
                <a16:creationId xmlns:a16="http://schemas.microsoft.com/office/drawing/2014/main" id="{509CA2D8-E3CF-4B12-9700-7FA76FFB11C8}"/>
              </a:ext>
            </a:extLst>
          </p:cNvPr>
          <p:cNvSpPr/>
          <p:nvPr/>
        </p:nvSpPr>
        <p:spPr>
          <a:xfrm>
            <a:off x="773069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3" name="Полилиния 34">
            <a:extLst>
              <a:ext uri="{FF2B5EF4-FFF2-40B4-BE49-F238E27FC236}">
                <a16:creationId xmlns:a16="http://schemas.microsoft.com/office/drawing/2014/main" id="{848739C0-F363-4779-81F1-6938E5A53335}"/>
              </a:ext>
            </a:extLst>
          </p:cNvPr>
          <p:cNvSpPr/>
          <p:nvPr/>
        </p:nvSpPr>
        <p:spPr>
          <a:xfrm>
            <a:off x="2049658" y="6148379"/>
            <a:ext cx="272205" cy="233730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solidFill>
            <a:srgbClr val="0450F2"/>
          </a:solidFill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4" name="Полилиния 24">
            <a:extLst>
              <a:ext uri="{FF2B5EF4-FFF2-40B4-BE49-F238E27FC236}">
                <a16:creationId xmlns:a16="http://schemas.microsoft.com/office/drawing/2014/main" id="{180F60B5-76F8-413A-A2E1-D7B28C3A9FDD}"/>
              </a:ext>
            </a:extLst>
          </p:cNvPr>
          <p:cNvSpPr/>
          <p:nvPr/>
        </p:nvSpPr>
        <p:spPr>
          <a:xfrm>
            <a:off x="1135071" y="6109985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6" name="Полилиния 26">
            <a:extLst>
              <a:ext uri="{FF2B5EF4-FFF2-40B4-BE49-F238E27FC236}">
                <a16:creationId xmlns:a16="http://schemas.microsoft.com/office/drawing/2014/main" id="{78418B5D-45B9-4013-A105-A6ABB795C5A0}"/>
              </a:ext>
            </a:extLst>
          </p:cNvPr>
          <p:cNvSpPr/>
          <p:nvPr/>
        </p:nvSpPr>
        <p:spPr>
          <a:xfrm>
            <a:off x="1572873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8" name="Полилиния 28">
            <a:extLst>
              <a:ext uri="{FF2B5EF4-FFF2-40B4-BE49-F238E27FC236}">
                <a16:creationId xmlns:a16="http://schemas.microsoft.com/office/drawing/2014/main" id="{9C84DC05-A68B-4FFC-8A82-5A6A806D3C2E}"/>
              </a:ext>
            </a:extLst>
          </p:cNvPr>
          <p:cNvSpPr/>
          <p:nvPr/>
        </p:nvSpPr>
        <p:spPr>
          <a:xfrm>
            <a:off x="2286875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2" name="Полилиния 29">
            <a:extLst>
              <a:ext uri="{FF2B5EF4-FFF2-40B4-BE49-F238E27FC236}">
                <a16:creationId xmlns:a16="http://schemas.microsoft.com/office/drawing/2014/main" id="{59E7717D-C915-46EC-80C4-0B0959177B38}"/>
              </a:ext>
            </a:extLst>
          </p:cNvPr>
          <p:cNvSpPr/>
          <p:nvPr/>
        </p:nvSpPr>
        <p:spPr>
          <a:xfrm>
            <a:off x="2060975" y="6139781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3" name="Полилиния 30">
            <a:extLst>
              <a:ext uri="{FF2B5EF4-FFF2-40B4-BE49-F238E27FC236}">
                <a16:creationId xmlns:a16="http://schemas.microsoft.com/office/drawing/2014/main" id="{5B732F86-77B7-4C67-907C-47CDF6DB8BB5}"/>
              </a:ext>
            </a:extLst>
          </p:cNvPr>
          <p:cNvSpPr/>
          <p:nvPr/>
        </p:nvSpPr>
        <p:spPr>
          <a:xfrm>
            <a:off x="2648877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6" name="Полилиния 36">
            <a:extLst>
              <a:ext uri="{FF2B5EF4-FFF2-40B4-BE49-F238E27FC236}">
                <a16:creationId xmlns:a16="http://schemas.microsoft.com/office/drawing/2014/main" id="{D0EF742F-36C4-4F32-B18A-1B2970F86B32}"/>
              </a:ext>
            </a:extLst>
          </p:cNvPr>
          <p:cNvSpPr/>
          <p:nvPr/>
        </p:nvSpPr>
        <p:spPr>
          <a:xfrm>
            <a:off x="3005878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8" name="Полилиния 38">
            <a:extLst>
              <a:ext uri="{FF2B5EF4-FFF2-40B4-BE49-F238E27FC236}">
                <a16:creationId xmlns:a16="http://schemas.microsoft.com/office/drawing/2014/main" id="{FA2160F7-D7DD-42FE-8718-C4342A361F91}"/>
              </a:ext>
            </a:extLst>
          </p:cNvPr>
          <p:cNvSpPr/>
          <p:nvPr/>
        </p:nvSpPr>
        <p:spPr>
          <a:xfrm>
            <a:off x="3362879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0" name="Полилиния 13">
            <a:extLst>
              <a:ext uri="{FF2B5EF4-FFF2-40B4-BE49-F238E27FC236}">
                <a16:creationId xmlns:a16="http://schemas.microsoft.com/office/drawing/2014/main" id="{71257BCC-585B-4299-BC73-ADEF44D4B505}"/>
              </a:ext>
            </a:extLst>
          </p:cNvPr>
          <p:cNvSpPr/>
          <p:nvPr/>
        </p:nvSpPr>
        <p:spPr>
          <a:xfrm>
            <a:off x="3688250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63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Каковы особенности закупки строительных работ "под ключ" по Закону N 44-ФЗ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466924"/>
            <a:ext cx="11106437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Действующим законодательством не определено значение термина "строительство "под ключ". Полагаем, что в рамках Закона N 44-ФЗ данный термин можно отнести к следующим случаям: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заключаете контракт жизненного цикла в некоторых определенных Правительством РФ случаях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 ст. 34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 Например, такой контракт можно заключить, когда вам необходимо спроектировать и построить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уникальный объект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капстроительства (</a:t>
            </a:r>
            <a:r>
              <a:rPr lang="ru-RU" sz="14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28.11.2013 N 1087 (ред. от 09.05.2022) &quot;Об определении случаев заключения контракта жизненного цикла&quot;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Постановление Правительства РФ от 28.11.2013 N 1087 (ред. от 09.05.2022) &quot;Об определении случаев заключения контракта жизненного цикла&quot;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"ж" п. 1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Постановления Правительства РФ от 28.11.2013 N 1087);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закупаете одновременно работы по консервации, ремонту, реставрации, приспособлению объекта культурного наследия (памятника истории и культуры) народов РФ для современного использования, включая научно-исследовательские, изыскательские, проектные и производственные работы, научное руководство проведением работ по сохранению такого объекта, технический и авторский надзор за их проведением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16.2 ст. 34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закупаете одновременно работы по подготовке проектной документации и (или) выполнению инженерных изысканий и работы по строительству объекта капстроительства и в описание объекта закупки включена типовая проектная документация в соответствии с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8 ч. 1 ст. 33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16.3 ст. 34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закупаете одновременно работы по подготовке проектной документации и (или) выполнению инженерных изысканий, работы по строительству, реконструкции и (или) капремонту объекта капстроительства в соответствии с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56 ст. 112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закупаете одновременно работы по проектированию, строительству и вводу в эксплуатацию объектов капстроительства на основаниях, установленных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Постановление Правительства РФ от 12.05.2017 N 563 (ред. от 30.05.2024) &quot;О порядке и об основаниях заключения контрактов, предметом которых является одновременно выполнение работ по проектированию, строительству и вводу в эксплуатацию объектов капитально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Постановлением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Правительства РФ от 12.05.2017 N 563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16.1 ст. 34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</p:txBody>
      </p:sp>
    </p:spTree>
    <p:extLst>
      <p:ext uri="{BB962C8B-B14F-4D97-AF65-F5344CB8AC3E}">
        <p14:creationId xmlns:p14="http://schemas.microsoft.com/office/powerpoint/2010/main" val="3307053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/>
              <a:t>Каковы особенности закупки строительных работ согласно ч. 56 ст. 112 Закона N 44-ФЗ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309056"/>
            <a:ext cx="11106437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 января 2026 г. предметом контракта могут быть одновременно подготовка проектной документации и (или) выполнение инженерных изысканий, выполнение работ по строительству, реконструкции и (или) капремонту объекта капстроительства. При этом вы можете закупить указанные работы для любого объекта капстроительства (в том числе если разрешение на его ввод в эксплуатацию не требуется по законодательству о градостроительной деятельности)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56 ст. 112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Вопрос: О закупке по контракту, предметом которого является одновременное выполнение проектно-изыскательских работ и работ по строительству индивидуального жилого дома. (Письмо Минфина России от 07.04.2022 N 24-06-06/29544) {КонсультантПлюс}"/>
              </a:rPr>
              <a:t>Письмо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России от 07.04.2022 N 24-06-06/29544).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вправе провести электронный аукцион или электронный конкурс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58 ст. 112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44-ФЗ).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проводите электронный конкурс, учитывайте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Постановление Правительства РФ от 31.12.2021 N 2604 (ред. от 23.09.2024) &quot;Об оценке заявок на участие в закупке товаров, работ, услуг для обеспечения государственных и муниципальных нужд, внесении изменений в пункт 4 постановления Правительства Российской"/>
              </a:rPr>
              <a:t>предельные величины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значимости критериев оценки заявок на участие в таких закупках.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требования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file" tooltip="Если вы планируете заключить контракт, предусмотренный ч. 16, 16.1 ст. 34 или ч. 56 ст. 112 Закона N 44-ФЗ, устанавливайте доптребование с учетом вида закупаемых работ (абз. 4, 5 пп. &quot;г&quot; п. 3 Постановления N 2571):"/>
              </a:rPr>
              <a:t>устанавливайте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зависимости от состава работ, которые закупаете.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НМЦК нужно определять в соответствии 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Приказ Минстроя России от 23.12.2019 N 841/пр (ред. от 14.06.2022) &quot;Об утверждении Порядка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"/>
              </a:rPr>
              <a:t>Порядком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утвержденным Приказом Минстроя России от 23.12.2019 N 841/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учетом положений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Приказ Минстроя России от 21.08.2023 N 604/пр (ред. от 17.01.2025) &quot;Об утверждении порядка определения начальной (максимальной) цены контракта, предметом которого может быть одновременно подготовка проектной документации и (или) выполнение инженерных изыс"/>
              </a:rPr>
              <a:t>Порядка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утвержденного Приказом Минстроя России от 21.08.2023 N 604/пр.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Проектно-сметный метод использовать нельзя (</a:t>
            </a:r>
            <a:r>
              <a:rPr lang="ru-RU" sz="1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  <a:hlinkClick r:id="rId10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59 ст. 112</a:t>
            </a:r>
            <a:r>
              <a:rPr lang="ru-RU" sz="1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N 44-ФЗ).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Смету контракта следует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составлять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соответствии 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tooltip="Приказ Минстроя России от 21.08.2023 N 604/пр (ред. от 17.01.2025) &quot;Об утверждении порядка определения начальной (максимальной) цены контракта, предметом которого может быть одновременно подготовка проектной документации и (или) выполнение инженерных изыс"/>
              </a:rPr>
              <a:t>Методикой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утвержденной Приказом Минстроя России от 21.08.2023 N 604/пр. При этом надо учитывать, в частности, следующее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tooltip="Приказ Минстроя России от 21.08.2023 N 604/пр (ред. от 17.01.2025) &quot;Об утверждении порядка определения начальной (максимальной) цены контракта, предметом которого может быть одновременно подготовка проектной документации и (или) выполнение инженерных изыс"/>
              </a:rPr>
              <a:t>п. 3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данной Методики): смета контракта составляется на основании проекта сметы контракта. 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проект создается согласно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tooltip="Приказ Минстроя России от 23.12.2019 N 841/пр (ред. от 14.06.2022) &quot;Об утверждении Порядка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"/>
              </a:rPr>
              <a:t>гл. VI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Порядка, установленного Приказом Минстроя России от 23.12.2019 N 841/пр.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смете надо выделить отдельной строкой: стоимость работ по подготовке проектной документации и (или) выполнению инженерных изысканий; затраты на приобретаемые в рамках контракта оборудование, мебель и инвентарь с указанием страны их происхождения, если эти товары принимаются к бухучету в качестве отдельного объекта основных средств; рекомендуемый образец сметы контракта содержится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 tooltip="Приказ Минстроя России от 23.12.2019 N 841/пр (ред. от 14.06.2022) &quot;Об утверждении Порядка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"/>
              </a:rPr>
              <a:t>Приложении N 1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Методике, утвержденной Приказом Минстроя России от 23.12.2019 N 841/пр.</a:t>
            </a:r>
          </a:p>
        </p:txBody>
      </p:sp>
    </p:spTree>
    <p:extLst>
      <p:ext uri="{BB962C8B-B14F-4D97-AF65-F5344CB8AC3E}">
        <p14:creationId xmlns:p14="http://schemas.microsoft.com/office/powerpoint/2010/main" val="3242422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/>
              <a:t>Каковы особенности закупки строительных работ согласно ч. 56 ст. 112 Закона N 44-ФЗ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458685"/>
            <a:ext cx="11106437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условиям контракта следует применять положения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 о контракте, предметом которого является проектирование и (или) инженерные изыскания, а также о контракте, предметом которого является строительство, реконструкция, капремонт объекта капстроительства. В частности, руководствуйтесь правилами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ст. 110.2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данного Закона. Минфин России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Вопрос: Об отклонении заявки на участие в электронном аукционе, условиях допуска иностранных промышленных товаров при закупках и привлечении подрядчиком других лиц к исполнению контрактных обязательств. (Письмо Минфина России от 06.11.2020 N 24-03-07/969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указал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что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Постановление Правительства РФ от 15.05.2017 N 570 (ред. от 01.12.2021) &quot;Об установлении видов и объемов работ по строительству, реконструкции объектов капитального строительства на территории Российской Федерации, которые подрядчик обязан выполнить само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Постановление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570 не применяется к закупкам, предусматривающим выполнение одновременно проектно-изыскательских и строительно-монтажных работ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60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Вопрос: Об установлении требований к участникам закупки и подрядчикам при закупке работ по подготовке проектной документации, строительству, реконструкции, капремонту объекта капитального строительства. (Письмо Минфина России от 17.09.2020 N 24-02-05/816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Письмо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Минфина России от 17.09.2020 N 24-02-05/81672). При этом учитывайте следующее:</a:t>
            </a: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контракте необходимо указать отдельно стоимость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61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44-ФЗ):</a:t>
            </a:r>
          </a:p>
          <a:p>
            <a:pPr marL="342900"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работ по подготовке проектной документации и (или) выполнению инженерных изысканий;</a:t>
            </a:r>
          </a:p>
          <a:p>
            <a:pPr marL="342900"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работ по строительству, реконструкции и (или) капремонту;</a:t>
            </a:r>
          </a:p>
          <a:p>
            <a:pPr marL="342900"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поставки предусмотренного проектной документацией оборудования, необходимого для обеспечения эксплуатации объекта капстроительства;</a:t>
            </a: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результатом работы по контракту, если его предметом одновременно выступают работы по проектированию и (или) инженерным изысканиям, строительству, реконструкции, является здание или сооружение, в отношении которых получено разрешение на ввод их в эксплуатацию в соответствии с законодательством РФ о градостроительной деятельности (когда оно требуется)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63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343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31213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/>
              <a:t>Каковы особенности закупки строительных работ согласно ч. 56 ст. 112 Закона N 44-ФЗ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309056"/>
            <a:ext cx="1110643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контрактах, указанных в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56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44-ФЗ, аванс можно установить в особом размере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61.1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равный нулю, - в отношении этапов работ по подготовке проектной документации и (или) выполнению инженерных изысканий;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меньший, чем для этапов работ по строительству, реконструкции и (или) капремонту объекта капстроительства, - в отношении этапов работ, предусматривающих подготовку проектной документации и (или) выполнение инженерных изысканий, поставку оборудования, необходимого для эксплуатации данного объекта (если такая поставка предусмотрена контрактом).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предметом одного контракта является выполнение работ по строительству, реконструкции и (или) капремонту объекта капстроительства и поставка оборудования (при условии, что оно предусмотрено проектной документацией), необходимого для эксплуатации объекта, то в контракте необходимо раздельно указать стоимость строительных работ и стоимость оборудования. Объединение таких работ с поставкой оборудования возможно до 1 января 2026 г.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63.1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  <a:p>
            <a:pPr algn="just"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Изменить существенные условия контракта на стадии его исполнении можно в случаях, перечисленных в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62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44-ФЗ. Учтите, что в ситуациях, предусмотренных </a:t>
            </a:r>
            <a:r>
              <a:rPr lang="ru-RU" sz="16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пп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"а" п. 1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2 ч. 62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44-ФЗ, цену контракта нужно изменять согласно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Приказ Минстроя России от 21.08.2023 N 604/пр (ред. от 17.01.2025) &quot;Об утверждении порядка определения начальной (максимальной) цены контракта, предметом которого может быть одновременно подготовка проектной документации и (или) выполнение инженерных изы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Порядку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утвержденному Приказом Минстроя России от 21.08.2023 N 604/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59 ст. 112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36713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253949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Каковы особенности закупки строительства "под ключ" на основаниях, установленных Правительством РФ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516874"/>
            <a:ext cx="11106437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 можно закупить одновременно работы по проектированию, строительству и вводу в эксплуатацию объекта капстроительства, но только на основаниях и по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Постановление Правительства РФ от 12.05.2017 N 563 (ред. от 30.05.2024) &quot;О порядке и об основаниях заключения контрактов, предметом которых является одновременно выполнение работ по проектированию, строительству и вводу в эксплуатацию объектов капитально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Правилам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установленным Постановлением Правительства РФ от 12.05.2017 N 563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16.1 ст. 34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 При этом учтите, что данный документ не применяется в случае заключения контракта на разработку рабочей документации и строительство объекта капстроительства на основании ранее подготовленной проектной документации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Вопрос: О заключении контракта, предметом которого являются разработка рабочей документации и строительство объекта капитального строительства. (Письмо Минфина России от 02.11.2017 N 24-02-05/72371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Письмо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Минфина России от 02.11.2017 N 24-02-05/72371).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Помимо соблюдения общих требований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 для заключения контракта на строительство объекта "под ключ" вам необходимо: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получить решение Правительства РФ или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&quot;Бюджетный кодекс Российской Федерации&quot; от 31.07.1998 N 145-ФЗ (ред. от 21.04.2025) (с изм. и доп., вступ. в силу с 01.06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ГРБС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объектов федеральной собственности либо решение губернатора (главы муниципалитета) для объектов госсобственности субъекта РФ (муниципальной собственности). Требование к такому решению установлены в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Постановление Правительства РФ от 12.05.2017 N 563 (ред. от 30.05.2024) &quot;О порядке и об основаниях заключения контрактов, предметом которых является одновременно выполнение работ по проектированию, строительству и вводу в эксплуатацию объектов капитально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3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Правил, утвержденных Постановлением Правительства РФ от 12.05.2017 N 563;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подготовить обоснование инвестиций в объект капстроительства.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Постановление Правительства РФ от 12.05.2017 N 563 (ред. от 30.05.2024) &quot;О порядке и об основаниях заключения контрактов, предметом которых является одновременно выполнение работ по проектированию, строительству и вводу в эксплуатацию объектов капитально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Требования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 составу и содержанию разделов такого обоснования приведены в Приложении к Правилам, утвержденным Постановлением Правительства РФ от 12.05.2017 N 563;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получить заключение технологического и ценового аудита обоснования инвестиций в объект капстроительства. Такой аудит проводится в соответствии с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Постановление Правительства РФ от 12.05.2017 N 563 (ред. от 30.05.2024) &quot;О порядке и об основаниях заключения контрактов, предметом которых является одновременно выполнение работ по проектированию, строительству и вводу в эксплуатацию объектов капитально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Положением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утвержденным Постановлением Правительства РФ от 12.05.2017 N 563. НМЦК определяйте по общим правилам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 уже после получения заключения по результатам аудита;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 заключения контракта утвердить задание на проектирование, которое будет являться неотъемлемой частью извещения. Типовая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Приказ Минстроя России от 01.03.2018 N 125/пр (ред. от 02.03.2022) &quot;Об утверждении типовой формы задания на проектирование объекта капитального строительства и требований к его подготовке&quot; (Зарегистрировано в Минюсте России 03.05.2018 N 50960) {Консульта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форма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задания на проектирование и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Приказ Минстроя России от 01.03.2018 N 125/пр (ред. от 02.03.2022) &quot;Об утверждении типовой формы задания на проектирование объекта капитального строительства и требований к его подготовке&quot; (Зарегистрировано в Минюсте России 03.05.2018 N 50960) {Консульта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Требования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 его подготовке утверждены Приказом Минстроя России от 01.03.2018 N 125/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предусмотреть в контракте специальные условия, указанные в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Постановление Правительства РФ от 12.05.2017 N 563 (ред. от 30.05.2024) &quot;О порядке и об основаниях заключения контрактов, предметом которых является одновременно выполнение работ по проектированию, строительству и вводу в эксплуатацию объектов капитально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4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Правил, утвержденных Постановлением Правительства РФ от 12.05.2017 N 563. Данные условия предусматривают:</a:t>
            </a:r>
          </a:p>
        </p:txBody>
      </p:sp>
    </p:spTree>
    <p:extLst>
      <p:ext uri="{BB962C8B-B14F-4D97-AF65-F5344CB8AC3E}">
        <p14:creationId xmlns:p14="http://schemas.microsoft.com/office/powerpoint/2010/main" val="39435193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253949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Каковы особенности закупки строительства "под ключ" на основаниях, установленных Правительством РФ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533499"/>
            <a:ext cx="11106437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наличие отдельного этапа для проектных работ, оплата которых производится после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госэкспертизы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проектной документации в случаях, предусмотренных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&quot;Градостроительный кодекс Российской Федерации&quot; от 29.12.2004 N 190-ФЗ (ред. от 26.12.2024) (с изм. и доп., вступ. в силу с 01.03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2 ст. 8.3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ГрК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РФ;</a:t>
            </a:r>
          </a:p>
          <a:p>
            <a:pPr marL="742950" lvl="1" indent="-285750" algn="just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ограничение сметной стоимости строительства и затрат на проектирование ценой контракта;</a:t>
            </a:r>
          </a:p>
          <a:p>
            <a:pPr marL="742950" lvl="1" indent="-285750" algn="just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формулу цены, учитывающую изменение сметной стоимости строительства после получения положительного заключения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госэкспертизы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742950" lvl="1" indent="-285750" algn="just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ограничение подрядчика и заказчика в праве требовать соответственно увеличения и уменьшения цены контракта, в том числе в случае, когда в момент заключения контракта исключалась возможность предусмотреть полный объем работ или необходимых расходов.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проводите электронный конкурс, учитывайте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Постановление Правительства РФ от 31.12.2021 N 2604 (ред. от 23.09.2024) &quot;Об оценке заявок на участие в закупке товаров, работ, услуг для обеспечения государственных и муниципальных нужд, внесении изменений в пункт 4 постановления Правительства Российско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предельные величины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значимости критериев оценки заявок на участие в таких закупках.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Дополнительные требования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action="ppaction://hlinkfile" tooltip="Если вы планируете заключить контракт, предусмотренный ч. 16, 16.1 ст. 34 или ч. 56 ст. 112 Закона N 44-ФЗ, устанавливайте доптребование с учетом вида закупаемых работ (абз. 4, 5 пп. &quot;г&quot; п. 3 Постановления N 2571):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устанавливайте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зависимости от состава работ, которые закупаете.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21107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2">
            <a:extLst>
              <a:ext uri="{FF2B5EF4-FFF2-40B4-BE49-F238E27FC236}">
                <a16:creationId xmlns:a16="http://schemas.microsoft.com/office/drawing/2014/main" id="{8288BAF2-65BF-4BAB-AA8B-A7510155585B}"/>
              </a:ext>
            </a:extLst>
          </p:cNvPr>
          <p:cNvSpPr txBox="1">
            <a:spLocks/>
          </p:cNvSpPr>
          <p:nvPr/>
        </p:nvSpPr>
        <p:spPr>
          <a:xfrm>
            <a:off x="724087" y="505687"/>
            <a:ext cx="3010484" cy="22313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0" lang="en-US" sz="14500" b="0" i="0" u="none" strike="noStrike" cap="none" spc="0" normalizeH="0" baseline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ru-RU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500" b="0" i="0" u="none" strike="noStrike" kern="0" cap="none" spc="0" normalizeH="0" baseline="0" noProof="0" dirty="0">
                <a:ln>
                  <a:noFill/>
                </a:ln>
                <a:solidFill>
                  <a:srgbClr val="9AB8FD"/>
                </a:solidFill>
                <a:effectLst/>
                <a:uLnTx/>
                <a:uFillTx/>
                <a:latin typeface="Exo 2 Semi Bold"/>
                <a:ea typeface="+mj-ea"/>
                <a:cs typeface="+mj-cs"/>
                <a:sym typeface="Arial"/>
              </a:rPr>
              <a:t>03</a:t>
            </a:r>
          </a:p>
        </p:txBody>
      </p:sp>
      <p:sp>
        <p:nvSpPr>
          <p:cNvPr id="19" name="Заголовок 3">
            <a:extLst>
              <a:ext uri="{FF2B5EF4-FFF2-40B4-BE49-F238E27FC236}">
                <a16:creationId xmlns:a16="http://schemas.microsoft.com/office/drawing/2014/main" id="{5FE8CCDA-B5CF-4837-9DEF-1C87D109B951}"/>
              </a:ext>
            </a:extLst>
          </p:cNvPr>
          <p:cNvSpPr txBox="1">
            <a:spLocks/>
          </p:cNvSpPr>
          <p:nvPr/>
        </p:nvSpPr>
        <p:spPr>
          <a:xfrm>
            <a:off x="833371" y="2875002"/>
            <a:ext cx="9980546" cy="553998"/>
          </a:xfrm>
        </p:spPr>
        <p:txBody>
          <a:bodyPr wrap="square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chemeClr val="bg1"/>
                </a:solidFill>
                <a:latin typeface="+mj-lt"/>
                <a:ea typeface="Arial"/>
                <a:cs typeface="Gotham Pro Bold" panose="02000503040000020004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ru-RU" sz="2800" dirty="0">
                <a:solidFill>
                  <a:srgbClr val="0450F2"/>
                </a:solidFill>
                <a:latin typeface="Exo 2" pitchFamily="2" charset="-52"/>
              </a:rPr>
              <a:t>Оценка конкурсных заявок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A3A250-C469-453E-A73C-3C33B93D4103}"/>
              </a:ext>
            </a:extLst>
          </p:cNvPr>
          <p:cNvSpPr/>
          <p:nvPr/>
        </p:nvSpPr>
        <p:spPr>
          <a:xfrm>
            <a:off x="555513" y="863407"/>
            <a:ext cx="58636" cy="3503877"/>
          </a:xfrm>
          <a:prstGeom prst="rect">
            <a:avLst/>
          </a:prstGeom>
          <a:solidFill>
            <a:srgbClr val="0450F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0000"/>
                  <a:lumOff val="40000"/>
                </a:schemeClr>
              </a:solidFill>
              <a:effectLst/>
              <a:uLnTx/>
              <a:uFillTx/>
              <a:latin typeface="Exo 2"/>
              <a:ea typeface="+mn-ea"/>
              <a:cs typeface="+mn-cs"/>
            </a:endParaRPr>
          </a:p>
        </p:txBody>
      </p:sp>
      <p:sp>
        <p:nvSpPr>
          <p:cNvPr id="22" name="Полилиния 33">
            <a:extLst>
              <a:ext uri="{FF2B5EF4-FFF2-40B4-BE49-F238E27FC236}">
                <a16:creationId xmlns:a16="http://schemas.microsoft.com/office/drawing/2014/main" id="{509CA2D8-E3CF-4B12-9700-7FA76FFB11C8}"/>
              </a:ext>
            </a:extLst>
          </p:cNvPr>
          <p:cNvSpPr/>
          <p:nvPr/>
        </p:nvSpPr>
        <p:spPr>
          <a:xfrm>
            <a:off x="773069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3" name="Полилиния 34">
            <a:extLst>
              <a:ext uri="{FF2B5EF4-FFF2-40B4-BE49-F238E27FC236}">
                <a16:creationId xmlns:a16="http://schemas.microsoft.com/office/drawing/2014/main" id="{848739C0-F363-4779-81F1-6938E5A53335}"/>
              </a:ext>
            </a:extLst>
          </p:cNvPr>
          <p:cNvSpPr/>
          <p:nvPr/>
        </p:nvSpPr>
        <p:spPr>
          <a:xfrm>
            <a:off x="2049658" y="6148379"/>
            <a:ext cx="272205" cy="233730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solidFill>
            <a:srgbClr val="0450F2"/>
          </a:solidFill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4" name="Полилиния 24">
            <a:extLst>
              <a:ext uri="{FF2B5EF4-FFF2-40B4-BE49-F238E27FC236}">
                <a16:creationId xmlns:a16="http://schemas.microsoft.com/office/drawing/2014/main" id="{180F60B5-76F8-413A-A2E1-D7B28C3A9FDD}"/>
              </a:ext>
            </a:extLst>
          </p:cNvPr>
          <p:cNvSpPr/>
          <p:nvPr/>
        </p:nvSpPr>
        <p:spPr>
          <a:xfrm>
            <a:off x="1135071" y="6109985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6" name="Полилиния 26">
            <a:extLst>
              <a:ext uri="{FF2B5EF4-FFF2-40B4-BE49-F238E27FC236}">
                <a16:creationId xmlns:a16="http://schemas.microsoft.com/office/drawing/2014/main" id="{78418B5D-45B9-4013-A105-A6ABB795C5A0}"/>
              </a:ext>
            </a:extLst>
          </p:cNvPr>
          <p:cNvSpPr/>
          <p:nvPr/>
        </p:nvSpPr>
        <p:spPr>
          <a:xfrm>
            <a:off x="1572873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8" name="Полилиния 28">
            <a:extLst>
              <a:ext uri="{FF2B5EF4-FFF2-40B4-BE49-F238E27FC236}">
                <a16:creationId xmlns:a16="http://schemas.microsoft.com/office/drawing/2014/main" id="{9C84DC05-A68B-4FFC-8A82-5A6A806D3C2E}"/>
              </a:ext>
            </a:extLst>
          </p:cNvPr>
          <p:cNvSpPr/>
          <p:nvPr/>
        </p:nvSpPr>
        <p:spPr>
          <a:xfrm>
            <a:off x="2286875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2" name="Полилиния 29">
            <a:extLst>
              <a:ext uri="{FF2B5EF4-FFF2-40B4-BE49-F238E27FC236}">
                <a16:creationId xmlns:a16="http://schemas.microsoft.com/office/drawing/2014/main" id="{59E7717D-C915-46EC-80C4-0B0959177B38}"/>
              </a:ext>
            </a:extLst>
          </p:cNvPr>
          <p:cNvSpPr/>
          <p:nvPr/>
        </p:nvSpPr>
        <p:spPr>
          <a:xfrm>
            <a:off x="2060975" y="6139781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3" name="Полилиния 30">
            <a:extLst>
              <a:ext uri="{FF2B5EF4-FFF2-40B4-BE49-F238E27FC236}">
                <a16:creationId xmlns:a16="http://schemas.microsoft.com/office/drawing/2014/main" id="{5B732F86-77B7-4C67-907C-47CDF6DB8BB5}"/>
              </a:ext>
            </a:extLst>
          </p:cNvPr>
          <p:cNvSpPr/>
          <p:nvPr/>
        </p:nvSpPr>
        <p:spPr>
          <a:xfrm>
            <a:off x="2648877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6" name="Полилиния 36">
            <a:extLst>
              <a:ext uri="{FF2B5EF4-FFF2-40B4-BE49-F238E27FC236}">
                <a16:creationId xmlns:a16="http://schemas.microsoft.com/office/drawing/2014/main" id="{D0EF742F-36C4-4F32-B18A-1B2970F86B32}"/>
              </a:ext>
            </a:extLst>
          </p:cNvPr>
          <p:cNvSpPr/>
          <p:nvPr/>
        </p:nvSpPr>
        <p:spPr>
          <a:xfrm>
            <a:off x="3005878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8" name="Полилиния 38">
            <a:extLst>
              <a:ext uri="{FF2B5EF4-FFF2-40B4-BE49-F238E27FC236}">
                <a16:creationId xmlns:a16="http://schemas.microsoft.com/office/drawing/2014/main" id="{FA2160F7-D7DD-42FE-8718-C4342A361F91}"/>
              </a:ext>
            </a:extLst>
          </p:cNvPr>
          <p:cNvSpPr/>
          <p:nvPr/>
        </p:nvSpPr>
        <p:spPr>
          <a:xfrm>
            <a:off x="3362879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0" name="Полилиния 13">
            <a:extLst>
              <a:ext uri="{FF2B5EF4-FFF2-40B4-BE49-F238E27FC236}">
                <a16:creationId xmlns:a16="http://schemas.microsoft.com/office/drawing/2014/main" id="{71257BCC-585B-4299-BC73-ADEF44D4B505}"/>
              </a:ext>
            </a:extLst>
          </p:cNvPr>
          <p:cNvSpPr/>
          <p:nvPr/>
        </p:nvSpPr>
        <p:spPr>
          <a:xfrm>
            <a:off x="3688250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054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478392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Ключевые критерии оценки заявок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375557"/>
            <a:ext cx="111064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нестоимостные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критерии: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исполнения контрактов/договоров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квалифицированных кадровых ресурсов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подходящих материально-технических ресурсов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репутация</a:t>
            </a:r>
          </a:p>
          <a:p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047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478392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Критерий 1. Опыт исполнения контрактов/договоров</a:t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005945"/>
            <a:ext cx="11106437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является одним из самых распространенных и значимых критериев оценки заявок. Он показывает надёжность поставщика и вероятность качественного исполнения контракта. Для подтверждения опыта нужно предоставить следующие документы: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копии исполненных контрактов/договоров, связанных с предметом закупки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выполненных работ, подписанные обеими сторонами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документы, такие как акты ввода объекта в эксплуатацию, если это необходимо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Подкритерии оценки опыта: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количество исполненных контрактов/договоров.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Наибольшая сумма исполненных контрактов/договоров.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Наибольшая цена одного из исполненных контрактов.</a:t>
            </a:r>
          </a:p>
          <a:p>
            <a:pPr>
              <a:buFont typeface="+mj-lt"/>
              <a:buAutoNum type="arabicPeriod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классической схеме баллы распределяются пропорционально лучшим показателям среди участников. Однако такая система может создавать серьезные преимущества для опытных игроков рынка, что ограничивает конкуренцию. Поэтому часто используются предельные значения: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Предельное максимальное значение</a:t>
            </a:r>
            <a:r>
              <a:rPr lang="ru-RU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: лимит, достигнув которого, участник получает максимальный балл. Например, если установлено максимальное значение в 20 контрактов, то даже предоставление 50 контрактов не увеличит количество баллов.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Предельное минимальное значение</a:t>
            </a:r>
            <a:r>
              <a:rPr lang="ru-RU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: нижний порог, который должен быть достигнут для получения баллов. Если участник предоставил меньше необходимого количества контрактов, он получает ноль баллов.</a:t>
            </a:r>
          </a:p>
          <a:p>
            <a:br>
              <a:rPr lang="ru-RU" dirty="0">
                <a:solidFill>
                  <a:srgbClr val="000000"/>
                </a:solidFill>
                <a:latin typeface="Roboto" panose="02000000000000000000" pitchFamily="2" charset="0"/>
              </a:rPr>
            </a:br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9707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478392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Критерий 1. Опыт исполнения контрактов/договоров</a:t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D4B457-A188-4AAF-941A-A7C807791541}"/>
              </a:ext>
            </a:extLst>
          </p:cNvPr>
          <p:cNvSpPr/>
          <p:nvPr/>
        </p:nvSpPr>
        <p:spPr>
          <a:xfrm>
            <a:off x="542781" y="1005945"/>
            <a:ext cx="1110643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значения критериев, как заказчики балансируют конкуренцию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Заказчики при проведении конкурсов по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44-ФЗ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обязаны учитывать баланс между конкуренцией и требованиями к участникам. Слишком жёсткие критерии могут ограничить количество претендентов, а слишком мягкие – привести к участию недобросовестных поставщиков.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регулируются предельные значения: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 устанавливается в разумных пределах, чтобы не исключать новых участников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кадровые ресурсы должны быть достаточными, но не завышенными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материально-техническая база должна соответствовать реальным потребностям закупки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репутация оценивается на основе прозрачных и объективных данных</a:t>
            </a:r>
          </a:p>
          <a:p>
            <a:br>
              <a:rPr lang="ru-RU" sz="1600" dirty="0"/>
            </a:br>
            <a:br>
              <a:rPr lang="ru-RU" dirty="0">
                <a:solidFill>
                  <a:srgbClr val="000000"/>
                </a:solidFill>
                <a:latin typeface="Roboto" panose="02000000000000000000" pitchFamily="2" charset="0"/>
              </a:rPr>
            </a:br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269FFC-EE14-4032-8CC3-52C644C7F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8713" y="3902349"/>
            <a:ext cx="8058756" cy="232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82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5" y="536582"/>
            <a:ext cx="10515600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Exo 2" pitchFamily="2" charset="-52"/>
                <a:sym typeface="Arial"/>
              </a:rPr>
              <a:t>НДС в проекте контракта (</a:t>
            </a:r>
            <a:r>
              <a:rPr lang="ru-RU" sz="2800" dirty="0" err="1">
                <a:latin typeface="Exo 2" pitchFamily="2" charset="-52"/>
                <a:sym typeface="Arial"/>
              </a:rPr>
              <a:t>ед.пост</a:t>
            </a:r>
            <a:r>
              <a:rPr lang="ru-RU" sz="2800" dirty="0">
                <a:latin typeface="Exo 2" pitchFamily="2" charset="-52"/>
                <a:sym typeface="Arial"/>
              </a:rPr>
              <a:t>)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9B081CD-A3AD-493A-A640-CB8B8B3671E8}"/>
              </a:ext>
            </a:extLst>
          </p:cNvPr>
          <p:cNvSpPr/>
          <p:nvPr/>
        </p:nvSpPr>
        <p:spPr>
          <a:xfrm>
            <a:off x="572944" y="1246738"/>
            <a:ext cx="1079055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Когда вы заключаете контракт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единственным поставщиком, вы, как правило, заранее знаете, является ли он плательщиком НДС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не освобожденным от исполнения обязанностей по этому налогу. Если да, предусмотрите в проекте контракта, что цена включает НДС.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8265DFA-DCA6-4C22-905A-629D09F01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280349"/>
              </p:ext>
            </p:extLst>
          </p:nvPr>
        </p:nvGraphicFramePr>
        <p:xfrm>
          <a:off x="710419" y="2299080"/>
          <a:ext cx="10653077" cy="887730"/>
        </p:xfrm>
        <a:graphic>
          <a:graphicData uri="http://schemas.openxmlformats.org/drawingml/2006/table">
            <a:tbl>
              <a:tblPr firstRow="1" firstCol="1" bandRow="1"/>
              <a:tblGrid>
                <a:gridCol w="10653077">
                  <a:extLst>
                    <a:ext uri="{9D8B030D-6E8A-4147-A177-3AD203B41FA5}">
                      <a16:colId xmlns:a16="http://schemas.microsoft.com/office/drawing/2014/main" val="34329886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формулировки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контракта составляет 90 000 (девяносто тысяч) руб. 00 коп., в том числе НДС 20%, что составляет 15 000 (пятнадцать тысяч) руб. 00 коп.</a:t>
                      </a:r>
                    </a:p>
                  </a:txBody>
                  <a:tcPr marL="123825" marR="123825" marT="123825" marB="1238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665687"/>
                  </a:ext>
                </a:extLst>
              </a:tr>
            </a:tbl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760F0B3-AA60-4772-BFEC-60958B0E09F0}"/>
              </a:ext>
            </a:extLst>
          </p:cNvPr>
          <p:cNvSpPr/>
          <p:nvPr/>
        </p:nvSpPr>
        <p:spPr>
          <a:xfrm>
            <a:off x="637308" y="3429000"/>
            <a:ext cx="10726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ваш контрагент не является плательщиком НДС или освобожден от исполнения обязанностей по этому налогу, вы можете указать в проекте контракта, что операции по нему НДС не облагаются. Это касается, например, ситуации, когда контрагент применяет УСН и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&quot;Налоговый кодекс Российской Федерации (часть вторая)&quot; от 05.08.2000 N 117-ФЗ (ред. от 28.12.2024, с изм. от 21.01.2025) (с изм. и доп., вступ. в силу с 01.04.2025) {КонсультантПлюс}"/>
              </a:rPr>
              <a:t>освобожден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от уплаты НДС.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4C7DC956-CFFE-40B6-B150-EC291C27A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596307"/>
              </p:ext>
            </p:extLst>
          </p:nvPr>
        </p:nvGraphicFramePr>
        <p:xfrm>
          <a:off x="710419" y="4502187"/>
          <a:ext cx="10726187" cy="887730"/>
        </p:xfrm>
        <a:graphic>
          <a:graphicData uri="http://schemas.openxmlformats.org/drawingml/2006/table">
            <a:tbl>
              <a:tblPr firstRow="1" firstCol="1" bandRow="1"/>
              <a:tblGrid>
                <a:gridCol w="10726187">
                  <a:extLst>
                    <a:ext uri="{9D8B030D-6E8A-4147-A177-3AD203B41FA5}">
                      <a16:colId xmlns:a16="http://schemas.microsoft.com/office/drawing/2014/main" val="2880833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формулировки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контракта составляет 90 000 (девяносто тысяч) руб. 00 коп. (НДС не облагается в связи с применением поставщиком упрощенной системы налогообложения и освобождением от уплаты НДС в соответствии с </a:t>
                      </a:r>
                      <a:r>
                        <a:rPr lang="ru-RU" sz="14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tooltip="&quot;Налоговый кодекс Российской Федерации (часть вторая)&quot; от 05.08.2000 N 117-ФЗ (ред. от 28.12.2024, с изм. от 21.01.2025) (с изм. и доп., вступ. в силу с 01.04.2025) {КонсультантПлюс}"/>
                        </a:rPr>
                        <a:t>п. 1 ст. 145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НК РФ).</a:t>
                      </a:r>
                    </a:p>
                  </a:txBody>
                  <a:tcPr marL="123825" marR="123825" marT="123825" marB="1238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448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8044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478392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b="0" dirty="0"/>
              <a:t>Критерий 2. Кадровые ресурсы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8F358E-D5DC-4C0B-8911-1C361070F2FB}"/>
              </a:ext>
            </a:extLst>
          </p:cNvPr>
          <p:cNvSpPr/>
          <p:nvPr/>
        </p:nvSpPr>
        <p:spPr>
          <a:xfrm>
            <a:off x="495992" y="1255604"/>
            <a:ext cx="1093400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для подтверждения кадровых ресурсов: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копии трудовых книжек или сведений о трудовой деятельности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копии дипломов об образовании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сертификаты о повышении квалификации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санитарные книжки и другие специфические документы, если это необходимо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проверяет каждый документ на соответствие требованиям извещения. Важно отметить, что требования к кадрам должны быть адекватными и не ограничивать </a:t>
            </a:r>
            <a:r>
              <a:rPr lang="ru-RU" dirty="0">
                <a:solidFill>
                  <a:srgbClr val="10B8C7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конкуренцию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Например, требовать 100 специалистов для выполнения небольшого объёма работ было бы необоснованно.</a:t>
            </a:r>
          </a:p>
          <a:p>
            <a:br>
              <a:rPr lang="ru-RU" dirty="0">
                <a:solidFill>
                  <a:srgbClr val="000000"/>
                </a:solidFill>
                <a:latin typeface="Roboto" panose="02000000000000000000" pitchFamily="2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026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478392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b="0" dirty="0"/>
              <a:t>Критерий 3. Материально-технические ресурсы</a:t>
            </a:r>
            <a:br>
              <a:rPr lang="ru-RU" sz="2800" b="0" dirty="0"/>
            </a:br>
            <a:endParaRPr lang="ru-RU" sz="28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1F51EED-2607-4722-ADE6-E1F47263EADA}"/>
              </a:ext>
            </a:extLst>
          </p:cNvPr>
          <p:cNvSpPr/>
          <p:nvPr/>
        </p:nvSpPr>
        <p:spPr>
          <a:xfrm>
            <a:off x="487680" y="1305480"/>
            <a:ext cx="109173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необходимого оборудования, инструментов или помещений может быть решающим фактором при выборе </a:t>
            </a:r>
            <a:r>
              <a:rPr lang="ru-RU" sz="1600" dirty="0">
                <a:solidFill>
                  <a:srgbClr val="10B8C7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поставщика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Например, для техобслуживания автомобилей может потребоваться наличие сервисного центра в определённом регионе.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для подтверждения МТР: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праве собственности на объект недвижимости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аренды или субаренды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инвентарные карточки учёта основных средств (форма ОС-6)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 из ЕГРН</a:t>
            </a:r>
          </a:p>
          <a:p>
            <a:pPr marL="266700" indent="-26670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проверяет предоставленные документы на соответствие указанным требованиям.</a:t>
            </a:r>
          </a:p>
        </p:txBody>
      </p:sp>
    </p:spTree>
    <p:extLst>
      <p:ext uri="{BB962C8B-B14F-4D97-AF65-F5344CB8AC3E}">
        <p14:creationId xmlns:p14="http://schemas.microsoft.com/office/powerpoint/2010/main" val="27682048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407988" y="478392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b="0" dirty="0"/>
              <a:t>Критерий 4. Деловая репутация</a:t>
            </a:r>
            <a:br>
              <a:rPr lang="ru-RU" sz="2800" b="0" dirty="0"/>
            </a:br>
            <a:br>
              <a:rPr lang="ru-RU" sz="2800" b="0" dirty="0"/>
            </a:br>
            <a:endParaRPr lang="ru-RU" sz="28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F43E39D-426E-44BC-B9E5-8A5A1997FC06}"/>
              </a:ext>
            </a:extLst>
          </p:cNvPr>
          <p:cNvSpPr/>
          <p:nvPr/>
        </p:nvSpPr>
        <p:spPr>
          <a:xfrm>
            <a:off x="537555" y="1285900"/>
            <a:ext cx="1097686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критерий используется реже, но остаётся важным для определённых видов закупок. Для подтверждения деловой репутации необходимо получить сертификат, где указан индекс деловой репутации.</a:t>
            </a:r>
          </a:p>
          <a:p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для подтверждения: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сертификат, предусмотренный национальным стандартом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связанные с предметом контракта виды деятельности по ОКВЭД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ЭКГ-рейтинг</a:t>
            </a:r>
          </a:p>
        </p:txBody>
      </p:sp>
    </p:spTree>
    <p:extLst>
      <p:ext uri="{BB962C8B-B14F-4D97-AF65-F5344CB8AC3E}">
        <p14:creationId xmlns:p14="http://schemas.microsoft.com/office/powerpoint/2010/main" val="1360671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5" y="536582"/>
            <a:ext cx="10515600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Exo 2" pitchFamily="2" charset="-52"/>
                <a:sym typeface="Arial"/>
              </a:rPr>
              <a:t>НДС в проекте контракта (конкурентная закупка)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8CF240-AC26-44BF-865B-3BCEACF31C11}"/>
              </a:ext>
            </a:extLst>
          </p:cNvPr>
          <p:cNvSpPr/>
          <p:nvPr/>
        </p:nvSpPr>
        <p:spPr>
          <a:xfrm>
            <a:off x="572944" y="1213627"/>
            <a:ext cx="111812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Когда вы разрабатываете проект контракта для конкурентной закупки, вы не можете заранее знать, будет ли ваш контрагент исполнять обязанности по НДС. В таком случае, по мнению Минфина России, можно предусмотреть вариативную формулировку условия о цене контракта (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Вопрос: О заключении и оплате контракта в сфере закупок, если исполнитель применяет УСН, а также об уплате им НДС. (Письмо Минфина России от 04.08.2020 N 24-01-06/68190) {КонсультантПлюс}"/>
              </a:rPr>
              <a:t>Письмо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Минфина России от 04.08.2020 N 24-01-06/68190). Она используется в некоторых типовых контрактах. Например, в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Приказ Минпромторга России от 07.04.2020 N 1152 &quot;Об утверждении типового контракта на оказание услуг выставочной и ярмарочной деятельности, типового контракта на оказание услуг по диагностике, техническому обслуживанию и ремонту автотранспортных средств, "/>
              </a:rPr>
              <a:t>типовом контракте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оказание услуг по диагностике, ТО и ремонту автотранспорта.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93E3985-2A8F-44C1-943B-4F8D3C814E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102365"/>
              </p:ext>
            </p:extLst>
          </p:nvPr>
        </p:nvGraphicFramePr>
        <p:xfrm>
          <a:off x="648394" y="2268734"/>
          <a:ext cx="11038232" cy="1101090"/>
        </p:xfrm>
        <a:graphic>
          <a:graphicData uri="http://schemas.openxmlformats.org/drawingml/2006/table">
            <a:tbl>
              <a:tblPr firstRow="1" firstCol="1" bandRow="1"/>
              <a:tblGrid>
                <a:gridCol w="11038232">
                  <a:extLst>
                    <a:ext uri="{9D8B030D-6E8A-4147-A177-3AD203B41FA5}">
                      <a16:colId xmlns:a16="http://schemas.microsoft.com/office/drawing/2014/main" val="21042032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формулировки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контракта составляет _______ (_________) руб. __ коп., в том числе НДС __%, что составляет ______ (_______) руб. __ коп. / НДС не облагается в связи с применением поставщиком упрощенной системы налогообложения и освобождением от уплаты НДС в соответствии с </a:t>
                      </a:r>
                      <a:r>
                        <a:rPr lang="ru-RU" sz="14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tooltip="&quot;Налоговый кодекс Российской Федерации (часть вторая)&quot; от 05.08.2000 N 117-ФЗ (ред. от 28.12.2024, с изм. от 21.01.2025) (с изм. и доп., вступ. в силу с 01.04.2025) {КонсультантПлюс}"/>
                        </a:rPr>
                        <a:t>п. 1 ст. 145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НК РФ.</a:t>
                      </a:r>
                    </a:p>
                  </a:txBody>
                  <a:tcPr marL="123825" marR="123825" marT="123825" marB="1238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737660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8D702D4-D119-49BC-8BF1-5C10AF9003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957528"/>
              </p:ext>
            </p:extLst>
          </p:nvPr>
        </p:nvGraphicFramePr>
        <p:xfrm>
          <a:off x="648394" y="5442022"/>
          <a:ext cx="11038231" cy="1101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038231">
                  <a:extLst>
                    <a:ext uri="{9D8B030D-6E8A-4147-A177-3AD203B41FA5}">
                      <a16:colId xmlns:a16="http://schemas.microsoft.com/office/drawing/2014/main" val="33425069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формулировки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контракта составляет _______ (_________) руб. __ коп., в том числе НДС __%, что составляет ______ (_______) руб. __ коп. Если контракт заключается с лицом, которое в соответствии с законодательством РФ о налогах и сборах не исполняет обязанностей по НДС, то цена контракта НДС не облагается.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123825" marB="123825"/>
                </a:tc>
                <a:extLst>
                  <a:ext uri="{0D108BD9-81ED-4DB2-BD59-A6C34878D82A}">
                    <a16:rowId xmlns:a16="http://schemas.microsoft.com/office/drawing/2014/main" val="1750789915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D224323C-0303-4592-9390-0BD8274EE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74" y="3554162"/>
            <a:ext cx="1118125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Кроме того, по нашему мнению, допустимо установить такое условие: если контракт заключается с лицом, которое не исполняет обязанностей по НДС, цена контракта НДС не облагается.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Полагаем, такие варианты позволят вам избежать спора о цене контракта при его заключении, а также претензий со стороны контрольных органов. Однако учтите, что на практике возможны и иные подходы.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Обратите внимание: если вы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обязаны использовать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типовые контракты (типовые условия контрактов), то применять нужно те формулировки, которые установлены в них. Пока такие условия не утвердило Правительство РФ, применяются условия типовых контрактов и типовые условия контрактов, утвержденные до 1 января 2022 г., в части, не противоречащей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Закону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 44-ФЗ (в ред. Федерального закона от 02.07.2021 N 360-ФЗ) (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Федеральный закон от 02.07.2021 N 360-ФЗ (ред. от 26.12.2024) &quot;О внесении изменений в отдельные законодательные акты Российской Федерации&quot; {КонсультантПлюс}"/>
              </a:rPr>
              <a:t>ч. 12 ст. 8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Закона N 360-ФЗ,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Информационное письмо Минфина России от 14.02.2022 N 24-01-09/10138 &quot;О направлении информации о применении Федерального закона от 5 апреля 2013 г. N 44-ФЗ в редакции Федерального закона от 2 июля 2021 г. N 360-ФЗ&quot; {КонсультантПлюс}"/>
              </a:rPr>
              <a:t>п. 4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Информационного письма Минфина России от 14.02.2022 N 24-01-09/10138).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3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5" y="536582"/>
            <a:ext cx="10515600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Exo 2" pitchFamily="2" charset="-52"/>
                <a:sym typeface="Arial"/>
              </a:rPr>
              <a:t>НДС на этапе заключения контракта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4962B4A-2F08-4FE0-B05B-63D8425030C6}"/>
              </a:ext>
            </a:extLst>
          </p:cNvPr>
          <p:cNvSpPr/>
          <p:nvPr/>
        </p:nvSpPr>
        <p:spPr>
          <a:xfrm>
            <a:off x="572945" y="1591689"/>
            <a:ext cx="1086473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ваш контрагент является плательщиком НДС, не освобожденным от исполнения обязанности по уплате этого налога, вопросов об этом не возникает - просто укажите в контракте, что его цена включает НДС.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 закупке победил участник, применяющий УСН и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&quot;Налоговый кодекс Российской Федерации (часть вторая)&quot; от 05.08.2000 N 117-ФЗ (ред. от 28.12.2024, с изм. от 21.01.2025) (с изм. и доп., вступ. в силу с 01.04.2025) {КонсультантПлюс}"/>
              </a:rPr>
              <a:t>освобожденный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уплаты НДС, и в контракте установлено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 tooltip="Пример формулировки"/>
              </a:rPr>
              <a:t>условие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том, что в таком случае цена контракта не облагается НДС, заключите контракт по цене, которую предложил этот участник в своей заявке. Цену контракта не уменьшайте на размер НДС. На это указывает Минфин России в Письмах от 16.01.2025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Вопрос: Об НДС при реализации с 01.01.2025 товаров организацией, применяющей УСН и уплачивающей НДС по ставкам 20% (10%), в рамках госконтрактов. (Письмо Минфина России от 16.01.2025 N 03-07-11/2688) {КонсультантПлюс}"/>
              </a:rPr>
              <a:t>N 03-07-11/2688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 20.11.2024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Вопрос: О цене госконтракта, а также об НДС при реализации организацией, применяющей УСН, товаров (работ, услуг) с 01.01.2025. (Письмо Минфина России от 20.11.2024 N 03-07-11/115183) {КонсультантПлюс}"/>
              </a:rPr>
              <a:t>N 03-07-11/115183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 10.06.2024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Вопрос: О цене контракта, заключенного с поставщиком (подрядчиком, исполнителем), применяющим УСН. (Письмо Минфина России от 10.06.2024 N 24-08-08/53524) {КонсультантПлюс}"/>
              </a:rPr>
              <a:t>N 24-08-08/53524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 14.03.2023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Вопрос: Об участии в закупках, формировании цены контракта и приемке строительных работ, если исполнитель применяет УСН и освобожден от уплаты НДС. (Письмо Минфина России от 14.03.2023 N 24-06-06/21248) {КонсультантПлюс}"/>
              </a:rPr>
              <a:t>N 24-06-06/21248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 15.08.2022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 tooltip="Вопрос: О заключении и оплате контракта, предметом которого являются строительство, реконструкция объектов капитального строительства, если победитель закупки применяет УСН, а также об уплате им НДС. (Письмо Минфина России от 15.08.2022 N 03-07-11/79299) "/>
              </a:rPr>
              <a:t>N 03-07-11/79299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Информационном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0" tooltip="Информационное письмо Минфина России от 15.05.2019 N 24-01-07/34829 &quot;По вопросу заключения и порядка оплаты по контракту исполнителю, применяющему упрощенную систему налогообложения&quot; {КонсультантПлюс}"/>
              </a:rPr>
              <a:t>письме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15.05.2019 N 24-01-07/34829.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же поступайте, если в контракте была предусмотрена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1" action="ppaction://hlinkfile" tooltip="Пример формулировки"/>
              </a:rPr>
              <a:t>вариативная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формулировка условия о цене контракта.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условие контракта об НДС было сформулировано безальтернативно, рекомендуем не менять его на этапе заключения. Это связано с тем, что вы обязаны заключить контракт на условиях, которые предусмотрены извещением о закупке, а проект контракта является его частью (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2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1 ст. 34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п. 5 ч. 2 ст. 42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Закона N 44-ФЗ).</a:t>
            </a:r>
          </a:p>
        </p:txBody>
      </p:sp>
    </p:spTree>
    <p:extLst>
      <p:ext uri="{BB962C8B-B14F-4D97-AF65-F5344CB8AC3E}">
        <p14:creationId xmlns:p14="http://schemas.microsoft.com/office/powerpoint/2010/main" val="705215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5" y="536582"/>
            <a:ext cx="10515600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Exo 2" pitchFamily="2" charset="-52"/>
                <a:sym typeface="Arial"/>
              </a:rPr>
              <a:t>НДС на этапе исполнения контракта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E75E77-934D-415C-83A8-6C06FE28A987}"/>
              </a:ext>
            </a:extLst>
          </p:cNvPr>
          <p:cNvSpPr/>
          <p:nvPr/>
        </p:nvSpPr>
        <p:spPr>
          <a:xfrm>
            <a:off x="572945" y="1447484"/>
            <a:ext cx="1089030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в ходе исполнения контракта у поставщика (подрядчика, исполнителя) изменилась система налогообложения (с упрощенной на общую), не меняйте цену в контракте.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общему правилу она является твердой и ее изменение возможно только в случаях, установленных Законом N 44-ФЗ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2 ст. 34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этого Закона). Возможность изменить цену при смене системы налогообложения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Закон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 не предусматривает. Вывод подтверждается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&quot;Обзор судебной практики Верховного Суда Российской Федерации N 3 (2019)&quot; (утв. Президиумом Верховного Суда РФ 27.11.2019) {КонсультантПлюс}"/>
              </a:rPr>
              <a:t>п. 42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Обзора судебной практики Верховного Суда РФ N 3 (2019), а также позицией Минфина России. Полагаем, такой подход применим и к ситуациям, когда у лица на УСН возникнет обязанность уплатить НДС.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у лица на УСН изменится пониженная ставка этого налога (например, с 5% на 7%),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такое изменение можно оформить, заключив дополнительное соглашение, цену контракта при этом менять нельзя. Это возможно, так как размер процентной ставки не является существенным условием контракта (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Вопрос: О цене контракта при закупках и указании (изменении) ставки НДС при его заключении (исполнении), а также об НДС при реализации с 01.01.2025 товаров (работ, услуг) организациями и ИП, применяющими УСН. (Письмо Минфина России от 21.04.2025 N 03-07-1"/>
              </a:rPr>
              <a:t>Письмо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Минфина России от 21.04.2025 N 03-07-11/39805).</a:t>
            </a:r>
          </a:p>
        </p:txBody>
      </p:sp>
    </p:spTree>
    <p:extLst>
      <p:ext uri="{BB962C8B-B14F-4D97-AF65-F5344CB8AC3E}">
        <p14:creationId xmlns:p14="http://schemas.microsoft.com/office/powerpoint/2010/main" val="1938585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5" y="536582"/>
            <a:ext cx="10515600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Exo 2" pitchFamily="2" charset="-52"/>
                <a:sym typeface="Arial"/>
              </a:rPr>
              <a:t>НДС при оплате контракта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E75E77-934D-415C-83A8-6C06FE28A987}"/>
              </a:ext>
            </a:extLst>
          </p:cNvPr>
          <p:cNvSpPr/>
          <p:nvPr/>
        </p:nvSpPr>
        <p:spPr>
          <a:xfrm>
            <a:off x="572945" y="1447484"/>
            <a:ext cx="1089030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Оплатите исполненный контракт полностью по указанной в нем цене. Не уменьшайте сумму, подлежащую оплате, на сумму НДС. По общему правилу цена контракта является твердой, определяется на весь срок его исполнения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ч. 2 ст. 34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 У вас нет возможности уменьшить на сумму НДС цену контракта с контрагентом, применяющим УСН и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&quot;Налоговый кодекс Российской Федерации (часть вторая)&quot; от 05.08.2000 N 117-ФЗ (ред. от 28.12.2024, с изм. от 21.01.2025)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освобожденным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от уплаты НДС,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 этого не предусматривает (Письма Минфина России от 16.01.2025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Вопрос: Об НДС при реализации с 01.01.2025 товаров организацией, применяющей УСН и уплачивающей НДС по ставкам 20% (10%), в рамках госконтрактов. (Письмо Минфина России от 16.01.2025 N 03-07-11/2688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 03-07-11/2688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от 20.11.2024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Вопрос: О цене госконтракта, а также об НДС при реализации организацией, применяющей УСН, товаров (работ, услуг) с 01.01.2025. (Письмо Минфина России от 20.11.2024 N 03-07-11/115183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 03-07-11/115183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от 10.06.2024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Вопрос: О цене контракта, заключенного с поставщиком (подрядчиком, исполнителем), применяющим УСН. (Письмо Минфина России от 10.06.2024 N 24-08-08/53524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 24-08-08/53524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от 14.03.2023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Вопрос: Об участии в закупках, формировании цены контракта и приемке строительных работ, если исполнитель применяет УСН и освобожден от уплаты НДС. (Письмо Минфина России от 14.03.2023 N 24-06-06/21248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 24-06-06/21248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от 15.08.2022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Вопрос: О заключении и оплате контракта, предметом которого являются строительство, реконструкция объектов капитального строительства, если победитель закупки применяет УСН, а также об уплате им НДС. (Письмо Минфина России от 15.08.2022 N 03-07-11/79299) 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 03-07-11/79299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Информационное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Информационное письмо Минфина России от 15.05.2019 N 24-01-07/34829 &quot;По вопросу заключения и порядка оплаты по контракту исполнителю, применяющему упрощенную систему налогообложения&quot;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письмо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Минфина России от 15.05.2019 N 24-01-07/34829).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Исполненный контракт нужно оплатить полностью по указанной в нем цене и в том случае, если контрагент на УСН не освобожден от уплаты НДС, а применяет 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&quot;Налоговый кодекс Российской Федерации (часть вторая)&quot; от 05.08.2000 N 117-ФЗ (ред. от 28.12.2024, с изм. от 21.01.2025)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пониженные ставки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этого налога (например, 5%).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Учтите, что 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2 ч. 13 ст. 34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 не распространяется на уменьшение цены контракта на размер НДС, поскольку эта норма применяется только в случаях, когда заказчик в силу требований налогового законодательства должен уплатить налог за контрагента за счет выплачиваемых ему сумм.</a:t>
            </a:r>
          </a:p>
        </p:txBody>
      </p:sp>
    </p:spTree>
    <p:extLst>
      <p:ext uri="{BB962C8B-B14F-4D97-AF65-F5344CB8AC3E}">
        <p14:creationId xmlns:p14="http://schemas.microsoft.com/office/powerpoint/2010/main" val="2969904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2">
            <a:extLst>
              <a:ext uri="{FF2B5EF4-FFF2-40B4-BE49-F238E27FC236}">
                <a16:creationId xmlns:a16="http://schemas.microsoft.com/office/drawing/2014/main" id="{8288BAF2-65BF-4BAB-AA8B-A7510155585B}"/>
              </a:ext>
            </a:extLst>
          </p:cNvPr>
          <p:cNvSpPr txBox="1">
            <a:spLocks/>
          </p:cNvSpPr>
          <p:nvPr/>
        </p:nvSpPr>
        <p:spPr>
          <a:xfrm>
            <a:off x="724087" y="505687"/>
            <a:ext cx="3010484" cy="22313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0" lang="en-US" sz="14500" b="0" i="0" u="none" strike="noStrike" cap="none" spc="0" normalizeH="0" baseline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ru-RU" sz="13800" b="0" i="0" u="none" strike="noStrike" cap="none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500" b="0" i="0" u="none" strike="noStrike" kern="0" cap="none" spc="0" normalizeH="0" baseline="0" noProof="0" dirty="0">
                <a:ln>
                  <a:noFill/>
                </a:ln>
                <a:solidFill>
                  <a:srgbClr val="9AB8FD"/>
                </a:solidFill>
                <a:effectLst/>
                <a:uLnTx/>
                <a:uFillTx/>
                <a:latin typeface="Exo 2 Semi Bold"/>
                <a:ea typeface="+mj-ea"/>
                <a:cs typeface="+mj-cs"/>
                <a:sym typeface="Arial"/>
              </a:rPr>
              <a:t>02</a:t>
            </a:r>
          </a:p>
        </p:txBody>
      </p:sp>
      <p:sp>
        <p:nvSpPr>
          <p:cNvPr id="19" name="Заголовок 3">
            <a:extLst>
              <a:ext uri="{FF2B5EF4-FFF2-40B4-BE49-F238E27FC236}">
                <a16:creationId xmlns:a16="http://schemas.microsoft.com/office/drawing/2014/main" id="{5FE8CCDA-B5CF-4837-9DEF-1C87D109B951}"/>
              </a:ext>
            </a:extLst>
          </p:cNvPr>
          <p:cNvSpPr txBox="1">
            <a:spLocks/>
          </p:cNvSpPr>
          <p:nvPr/>
        </p:nvSpPr>
        <p:spPr>
          <a:xfrm>
            <a:off x="833371" y="2875002"/>
            <a:ext cx="9980546" cy="553998"/>
          </a:xfrm>
        </p:spPr>
        <p:txBody>
          <a:bodyPr wrap="square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chemeClr val="bg1"/>
                </a:solidFill>
                <a:latin typeface="+mj-lt"/>
                <a:ea typeface="Arial"/>
                <a:cs typeface="Gotham Pro Bold" panose="02000503040000020004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ru-RU" sz="2800" dirty="0">
                <a:solidFill>
                  <a:srgbClr val="0450F2"/>
                </a:solidFill>
                <a:latin typeface="Exo 2" pitchFamily="2" charset="-52"/>
              </a:rPr>
              <a:t>Закупка строительных работ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A3A250-C469-453E-A73C-3C33B93D4103}"/>
              </a:ext>
            </a:extLst>
          </p:cNvPr>
          <p:cNvSpPr/>
          <p:nvPr/>
        </p:nvSpPr>
        <p:spPr>
          <a:xfrm>
            <a:off x="555513" y="863407"/>
            <a:ext cx="58636" cy="3503877"/>
          </a:xfrm>
          <a:prstGeom prst="rect">
            <a:avLst/>
          </a:prstGeom>
          <a:solidFill>
            <a:srgbClr val="0450F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0000"/>
                  <a:lumOff val="40000"/>
                </a:schemeClr>
              </a:solidFill>
              <a:effectLst/>
              <a:uLnTx/>
              <a:uFillTx/>
              <a:latin typeface="Exo 2"/>
              <a:ea typeface="+mn-ea"/>
              <a:cs typeface="+mn-cs"/>
            </a:endParaRPr>
          </a:p>
        </p:txBody>
      </p:sp>
      <p:sp>
        <p:nvSpPr>
          <p:cNvPr id="22" name="Полилиния 33">
            <a:extLst>
              <a:ext uri="{FF2B5EF4-FFF2-40B4-BE49-F238E27FC236}">
                <a16:creationId xmlns:a16="http://schemas.microsoft.com/office/drawing/2014/main" id="{509CA2D8-E3CF-4B12-9700-7FA76FFB11C8}"/>
              </a:ext>
            </a:extLst>
          </p:cNvPr>
          <p:cNvSpPr/>
          <p:nvPr/>
        </p:nvSpPr>
        <p:spPr>
          <a:xfrm>
            <a:off x="773069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3" name="Полилиния 34">
            <a:extLst>
              <a:ext uri="{FF2B5EF4-FFF2-40B4-BE49-F238E27FC236}">
                <a16:creationId xmlns:a16="http://schemas.microsoft.com/office/drawing/2014/main" id="{848739C0-F363-4779-81F1-6938E5A53335}"/>
              </a:ext>
            </a:extLst>
          </p:cNvPr>
          <p:cNvSpPr/>
          <p:nvPr/>
        </p:nvSpPr>
        <p:spPr>
          <a:xfrm>
            <a:off x="2049658" y="6148379"/>
            <a:ext cx="272205" cy="233730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solidFill>
            <a:srgbClr val="0450F2"/>
          </a:solidFill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4" name="Полилиния 24">
            <a:extLst>
              <a:ext uri="{FF2B5EF4-FFF2-40B4-BE49-F238E27FC236}">
                <a16:creationId xmlns:a16="http://schemas.microsoft.com/office/drawing/2014/main" id="{180F60B5-76F8-413A-A2E1-D7B28C3A9FDD}"/>
              </a:ext>
            </a:extLst>
          </p:cNvPr>
          <p:cNvSpPr/>
          <p:nvPr/>
        </p:nvSpPr>
        <p:spPr>
          <a:xfrm>
            <a:off x="1135071" y="6109985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6" name="Полилиния 26">
            <a:extLst>
              <a:ext uri="{FF2B5EF4-FFF2-40B4-BE49-F238E27FC236}">
                <a16:creationId xmlns:a16="http://schemas.microsoft.com/office/drawing/2014/main" id="{78418B5D-45B9-4013-A105-A6ABB795C5A0}"/>
              </a:ext>
            </a:extLst>
          </p:cNvPr>
          <p:cNvSpPr/>
          <p:nvPr/>
        </p:nvSpPr>
        <p:spPr>
          <a:xfrm>
            <a:off x="1572873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8" name="Полилиния 28">
            <a:extLst>
              <a:ext uri="{FF2B5EF4-FFF2-40B4-BE49-F238E27FC236}">
                <a16:creationId xmlns:a16="http://schemas.microsoft.com/office/drawing/2014/main" id="{9C84DC05-A68B-4FFC-8A82-5A6A806D3C2E}"/>
              </a:ext>
            </a:extLst>
          </p:cNvPr>
          <p:cNvSpPr/>
          <p:nvPr/>
        </p:nvSpPr>
        <p:spPr>
          <a:xfrm>
            <a:off x="2286875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2" name="Полилиния 29">
            <a:extLst>
              <a:ext uri="{FF2B5EF4-FFF2-40B4-BE49-F238E27FC236}">
                <a16:creationId xmlns:a16="http://schemas.microsoft.com/office/drawing/2014/main" id="{59E7717D-C915-46EC-80C4-0B0959177B38}"/>
              </a:ext>
            </a:extLst>
          </p:cNvPr>
          <p:cNvSpPr/>
          <p:nvPr/>
        </p:nvSpPr>
        <p:spPr>
          <a:xfrm>
            <a:off x="2060975" y="6139781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3" name="Полилиния 30">
            <a:extLst>
              <a:ext uri="{FF2B5EF4-FFF2-40B4-BE49-F238E27FC236}">
                <a16:creationId xmlns:a16="http://schemas.microsoft.com/office/drawing/2014/main" id="{5B732F86-77B7-4C67-907C-47CDF6DB8BB5}"/>
              </a:ext>
            </a:extLst>
          </p:cNvPr>
          <p:cNvSpPr/>
          <p:nvPr/>
        </p:nvSpPr>
        <p:spPr>
          <a:xfrm>
            <a:off x="2648877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6" name="Полилиния 36">
            <a:extLst>
              <a:ext uri="{FF2B5EF4-FFF2-40B4-BE49-F238E27FC236}">
                <a16:creationId xmlns:a16="http://schemas.microsoft.com/office/drawing/2014/main" id="{D0EF742F-36C4-4F32-B18A-1B2970F86B32}"/>
              </a:ext>
            </a:extLst>
          </p:cNvPr>
          <p:cNvSpPr/>
          <p:nvPr/>
        </p:nvSpPr>
        <p:spPr>
          <a:xfrm>
            <a:off x="3005878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8" name="Полилиния 38">
            <a:extLst>
              <a:ext uri="{FF2B5EF4-FFF2-40B4-BE49-F238E27FC236}">
                <a16:creationId xmlns:a16="http://schemas.microsoft.com/office/drawing/2014/main" id="{FA2160F7-D7DD-42FE-8718-C4342A361F91}"/>
              </a:ext>
            </a:extLst>
          </p:cNvPr>
          <p:cNvSpPr/>
          <p:nvPr/>
        </p:nvSpPr>
        <p:spPr>
          <a:xfrm>
            <a:off x="3362879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0" name="Полилиния 13">
            <a:extLst>
              <a:ext uri="{FF2B5EF4-FFF2-40B4-BE49-F238E27FC236}">
                <a16:creationId xmlns:a16="http://schemas.microsoft.com/office/drawing/2014/main" id="{71257BCC-585B-4299-BC73-ADEF44D4B505}"/>
              </a:ext>
            </a:extLst>
          </p:cNvPr>
          <p:cNvSpPr/>
          <p:nvPr/>
        </p:nvSpPr>
        <p:spPr>
          <a:xfrm>
            <a:off x="3688250" y="6118583"/>
            <a:ext cx="272205" cy="272124"/>
          </a:xfrm>
          <a:custGeom>
            <a:avLst/>
            <a:gdLst>
              <a:gd name="connsiteX0" fmla="*/ 186991 w 237877"/>
              <a:gd name="connsiteY0" fmla="*/ 170204 h 237805"/>
              <a:gd name="connsiteX1" fmla="*/ 67903 w 237877"/>
              <a:gd name="connsiteY1" fmla="*/ 186931 h 237805"/>
              <a:gd name="connsiteX2" fmla="*/ 51173 w 237877"/>
              <a:gd name="connsiteY2" fmla="*/ 67889 h 237805"/>
              <a:gd name="connsiteX3" fmla="*/ 170250 w 237877"/>
              <a:gd name="connsiteY3" fmla="*/ 51153 h 237805"/>
              <a:gd name="connsiteX4" fmla="*/ 186991 w 237877"/>
              <a:gd name="connsiteY4" fmla="*/ 170204 h 237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7" h="237805">
                <a:moveTo>
                  <a:pt x="186991" y="170204"/>
                </a:moveTo>
                <a:cubicBezTo>
                  <a:pt x="158735" y="207691"/>
                  <a:pt x="105412" y="215187"/>
                  <a:pt x="67903" y="186931"/>
                </a:cubicBezTo>
                <a:cubicBezTo>
                  <a:pt x="30412" y="158687"/>
                  <a:pt x="22921" y="105369"/>
                  <a:pt x="51173" y="67889"/>
                </a:cubicBezTo>
                <a:cubicBezTo>
                  <a:pt x="79431" y="30400"/>
                  <a:pt x="132754" y="22907"/>
                  <a:pt x="170250" y="51153"/>
                </a:cubicBezTo>
                <a:cubicBezTo>
                  <a:pt x="207762" y="79413"/>
                  <a:pt x="215254" y="132709"/>
                  <a:pt x="186991" y="170204"/>
                </a:cubicBezTo>
                <a:close/>
              </a:path>
            </a:pathLst>
          </a:custGeom>
          <a:noFill/>
          <a:ln w="7673" cap="flat">
            <a:solidFill>
              <a:srgbClr val="0450F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314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d78c0e6ce_0_412"/>
          <p:cNvSpPr txBox="1">
            <a:spLocks noGrp="1"/>
          </p:cNvSpPr>
          <p:nvPr>
            <p:ph type="title"/>
          </p:nvPr>
        </p:nvSpPr>
        <p:spPr>
          <a:xfrm>
            <a:off x="572944" y="495018"/>
            <a:ext cx="11106437" cy="1055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defRPr/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способы закупки строительных работ </a:t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Закону N 44-ФЗ возможны</a:t>
            </a:r>
            <a:endParaRPr sz="2800" dirty="0">
              <a:latin typeface="Exo 2" pitchFamily="2" charset="-52"/>
              <a:sym typeface="Arial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334B5C9-9492-495C-BA56-768B64F13A20}"/>
              </a:ext>
            </a:extLst>
          </p:cNvPr>
          <p:cNvSpPr/>
          <p:nvPr/>
        </p:nvSpPr>
        <p:spPr>
          <a:xfrm>
            <a:off x="572945" y="1550125"/>
            <a:ext cx="1104611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контракту (договору) подряда, в том числе заключенному по 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Закону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 44-ФЗ,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подрядчик должен выполнить помимо строительных работ проектные и другие работы, связанные со строительством и ремонтом объектов производственного и непроизводственного характера, и передать их государственному (муниципальному) заказчику, а последний обязуется принять выполненные работы и оплатить их или обеспечить оплату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&quot;Гражданский кодекс Российской Федерации (часть вторая)&quot; от 26.01.1996 N 14-ФЗ (ред. от 13.12.2024) {КонсультантПлюс}"/>
              </a:rPr>
              <a:t>п. 2 ст. 763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ГК РФ).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закупки строительных работ по общему правилу вы можете проводить как электронный аукцион, так и электронный конкурс, поскольку эти работы не включены в аукционный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Распоряжение Правительства РФ от 21.03.2016 N 471-р (ред. от 31.10.2022) &lt;О перечне товаров, работ, услуг, в случае осуществления закупок которых заказчик обязан проводить аукцион в электронной форме (электронный аукцион)&gt; {КонсультантПлюс}"/>
              </a:rPr>
              <a:t>Перечень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Если закупка проводится для нужд субъекта РФ, надо убедиться и в том, что строительных работ нет также в дополнительном перечне (устанавливает высший исполнительный орган субъекта РФ)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Федеральный закон от 05.04.2013 N 44-ФЗ (ред. от 26.12.2024) &quot;О контрактной системе в сфере закупок товаров, работ, услуг для обеспечения государственных и муниципальных нужд&quot; (с изм. и доп., вступ. в силу с 01.04.2025) {КонсультантПлюс}"/>
              </a:rPr>
              <a:t>ч. 6 ст. 24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N 44-ФЗ).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Можно выбрать и электронный запрос котировок, если соблюдены установленные для его проведения </a:t>
            </a:r>
            <a:r>
              <a:rPr lang="ru-RU" dirty="0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hlinkClick r:id="rId7" tooltip="Готовое решение: Как провести запрос котировок в электронной форме по Закону N 44-ФЗ (КонсультантПлюс, 2025) {КонсультантПлюс}"/>
              </a:rPr>
              <a:t>ограничения</a:t>
            </a:r>
            <a:r>
              <a:rPr lang="ru-RU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нарушение порядка проведения закупок вас могут привлечь к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41865573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5956</TotalTime>
  <Words>5155</Words>
  <Application>Microsoft Office PowerPoint</Application>
  <PresentationFormat>Широкоэкранный</PresentationFormat>
  <Paragraphs>247</Paragraphs>
  <Slides>32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3" baseType="lpstr">
      <vt:lpstr>Exo 2 SemiBold</vt:lpstr>
      <vt:lpstr>Gotham Pro Bold</vt:lpstr>
      <vt:lpstr>Exo 2 Semi Bold</vt:lpstr>
      <vt:lpstr>Calibri</vt:lpstr>
      <vt:lpstr>Calibri Light</vt:lpstr>
      <vt:lpstr>Times New Roman</vt:lpstr>
      <vt:lpstr>Symbol</vt:lpstr>
      <vt:lpstr>Arial</vt:lpstr>
      <vt:lpstr>Exo 2</vt:lpstr>
      <vt:lpstr>Roboto</vt:lpstr>
      <vt:lpstr>Тема Office</vt:lpstr>
      <vt:lpstr>Презентация PowerPoint</vt:lpstr>
      <vt:lpstr>Презентация PowerPoint</vt:lpstr>
      <vt:lpstr>НДС в проекте контракта (ед.пост)</vt:lpstr>
      <vt:lpstr>НДС в проекте контракта (конкурентная закупка)</vt:lpstr>
      <vt:lpstr>НДС на этапе заключения контракта</vt:lpstr>
      <vt:lpstr>НДС на этапе исполнения контракта</vt:lpstr>
      <vt:lpstr>НДС при оплате контракта</vt:lpstr>
      <vt:lpstr>Презентация PowerPoint</vt:lpstr>
      <vt:lpstr>Какие способы закупки строительных работ  по Закону N 44-ФЗ возможны</vt:lpstr>
      <vt:lpstr>Как подготовить извещение для закупки строительных работ по Закону N 44-ФЗ</vt:lpstr>
      <vt:lpstr>Как подготовить извещение для закупки строительных работ по Закону N 44-ФЗ</vt:lpstr>
      <vt:lpstr>Как подготовить извещение для закупки строительных работ по Закону N 44-ФЗ</vt:lpstr>
      <vt:lpstr>Как подготовить извещение для закупки строительных работ по Закону N 44-ФЗ</vt:lpstr>
      <vt:lpstr>Как подготовить извещение для закупки строительных работ по Закону N 44-ФЗ</vt:lpstr>
      <vt:lpstr>Как подготовить извещение для закупки строительных работ по Закону N 44-ФЗ</vt:lpstr>
      <vt:lpstr>Как подготовить извещение для закупки строительных работ по Закону N 44-ФЗ</vt:lpstr>
      <vt:lpstr>Как подготовить проект контракта на закупку строительных работ по Закону N 44-ФЗ</vt:lpstr>
      <vt:lpstr>Как рассмотреть заявки на участие в закупке строительных работ по Закону N 44-ФЗ</vt:lpstr>
      <vt:lpstr>Как рассмотреть заявки на участие в закупке строительных работ по Закону N 44-ФЗ</vt:lpstr>
      <vt:lpstr>Каковы особенности закупки строительных работ "под ключ" по Закону N 44-ФЗ</vt:lpstr>
      <vt:lpstr>Каковы особенности закупки строительных работ согласно ч. 56 ст. 112 Закона N 44-ФЗ</vt:lpstr>
      <vt:lpstr>Каковы особенности закупки строительных работ согласно ч. 56 ст. 112 Закона N 44-ФЗ</vt:lpstr>
      <vt:lpstr>Каковы особенности закупки строительных работ согласно ч. 56 ст. 112 Закона N 44-ФЗ</vt:lpstr>
      <vt:lpstr>Каковы особенности закупки строительства "под ключ" на основаниях, установленных Правительством РФ</vt:lpstr>
      <vt:lpstr>Каковы особенности закупки строительства "под ключ" на основаниях, установленных Правительством РФ</vt:lpstr>
      <vt:lpstr>Презентация PowerPoint</vt:lpstr>
      <vt:lpstr>Ключевые критерии оценки заявок</vt:lpstr>
      <vt:lpstr>Критерий 1. Опыт исполнения контрактов/договоров </vt:lpstr>
      <vt:lpstr>Критерий 1. Опыт исполнения контрактов/договоров </vt:lpstr>
      <vt:lpstr>Критерий 2. Кадровые ресурсы</vt:lpstr>
      <vt:lpstr>Критерий 3. Материально-технические ресурсы </vt:lpstr>
      <vt:lpstr>Критерий 4. Деловая репутация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ar.bukaeva</dc:creator>
  <cp:lastModifiedBy>Созаева Джамиля Алимовна</cp:lastModifiedBy>
  <cp:revision>296</cp:revision>
  <dcterms:created xsi:type="dcterms:W3CDTF">2023-10-04T14:27:15Z</dcterms:created>
  <dcterms:modified xsi:type="dcterms:W3CDTF">2025-06-06T06:02:14Z</dcterms:modified>
</cp:coreProperties>
</file>